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75" r:id="rId3"/>
    <p:sldMasterId id="2147483689" r:id="rId4"/>
    <p:sldMasterId id="2147483703" r:id="rId5"/>
    <p:sldMasterId id="2147483717" r:id="rId6"/>
  </p:sldMasterIdLst>
  <p:notesMasterIdLst>
    <p:notesMasterId r:id="rId64"/>
  </p:notesMasterIdLst>
  <p:sldIdLst>
    <p:sldId id="256" r:id="rId7"/>
    <p:sldId id="401" r:id="rId8"/>
    <p:sldId id="324" r:id="rId9"/>
    <p:sldId id="402" r:id="rId10"/>
    <p:sldId id="403" r:id="rId11"/>
    <p:sldId id="411" r:id="rId12"/>
    <p:sldId id="414" r:id="rId13"/>
    <p:sldId id="407" r:id="rId14"/>
    <p:sldId id="408" r:id="rId15"/>
    <p:sldId id="409" r:id="rId16"/>
    <p:sldId id="406" r:id="rId17"/>
    <p:sldId id="381" r:id="rId18"/>
    <p:sldId id="382" r:id="rId19"/>
    <p:sldId id="326" r:id="rId20"/>
    <p:sldId id="417" r:id="rId21"/>
    <p:sldId id="321" r:id="rId22"/>
    <p:sldId id="413" r:id="rId23"/>
    <p:sldId id="273" r:id="rId24"/>
    <p:sldId id="272" r:id="rId25"/>
    <p:sldId id="425" r:id="rId26"/>
    <p:sldId id="267" r:id="rId27"/>
    <p:sldId id="418" r:id="rId28"/>
    <p:sldId id="345" r:id="rId29"/>
    <p:sldId id="289" r:id="rId30"/>
    <p:sldId id="367" r:id="rId31"/>
    <p:sldId id="290" r:id="rId32"/>
    <p:sldId id="322" r:id="rId33"/>
    <p:sldId id="451" r:id="rId34"/>
    <p:sldId id="269" r:id="rId35"/>
    <p:sldId id="332" r:id="rId36"/>
    <p:sldId id="337" r:id="rId37"/>
    <p:sldId id="359" r:id="rId38"/>
    <p:sldId id="327" r:id="rId39"/>
    <p:sldId id="368" r:id="rId40"/>
    <p:sldId id="360" r:id="rId41"/>
    <p:sldId id="328" r:id="rId42"/>
    <p:sldId id="441" r:id="rId43"/>
    <p:sldId id="442" r:id="rId44"/>
    <p:sldId id="271" r:id="rId45"/>
    <p:sldId id="452" r:id="rId46"/>
    <p:sldId id="420" r:id="rId47"/>
    <p:sldId id="443" r:id="rId48"/>
    <p:sldId id="421" r:id="rId49"/>
    <p:sldId id="445" r:id="rId50"/>
    <p:sldId id="446" r:id="rId51"/>
    <p:sldId id="444" r:id="rId52"/>
    <p:sldId id="430" r:id="rId53"/>
    <p:sldId id="450" r:id="rId54"/>
    <p:sldId id="419" r:id="rId55"/>
    <p:sldId id="427" r:id="rId56"/>
    <p:sldId id="428" r:id="rId57"/>
    <p:sldId id="429" r:id="rId58"/>
    <p:sldId id="447" r:id="rId59"/>
    <p:sldId id="422" r:id="rId60"/>
    <p:sldId id="423" r:id="rId61"/>
    <p:sldId id="431" r:id="rId62"/>
    <p:sldId id="412" r:id="rId63"/>
  </p:sldIdLst>
  <p:sldSz cx="9144000" cy="6858000" type="screen4x3"/>
  <p:notesSz cx="6797675" cy="99282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n-ea"/>
        <a:cs typeface="+mn-cs"/>
      </a:defRPr>
    </a:lvl1pPr>
    <a:lvl2pPr marL="742950" indent="-285750" algn="l" defTabSz="449263" rtl="0" fontAlgn="base">
      <a:spcBef>
        <a:spcPct val="0"/>
      </a:spcBef>
      <a:spcAft>
        <a:spcPct val="0"/>
      </a:spcAft>
      <a:defRPr sz="2400" kern="1200">
        <a:solidFill>
          <a:schemeClr val="bg1"/>
        </a:solidFill>
        <a:latin typeface="Times New Roman" pitchFamily="18" charset="0"/>
        <a:ea typeface="+mn-ea"/>
        <a:cs typeface="+mn-cs"/>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n-ea"/>
        <a:cs typeface="+mn-cs"/>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n-ea"/>
        <a:cs typeface="+mn-cs"/>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ke Bauer" initials="EB" lastIdx="1" clrIdx="0">
    <p:extLst>
      <p:ext uri="{19B8F6BF-5375-455C-9EA6-DF929625EA0E}">
        <p15:presenceInfo xmlns:p15="http://schemas.microsoft.com/office/powerpoint/2012/main" userId="S-1-5-21-543579593-680864915-2110791508-34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119" d="100"/>
          <a:sy n="119" d="100"/>
        </p:scale>
        <p:origin x="1714" y="86"/>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AutoShape 1"/>
          <p:cNvSpPr>
            <a:spLocks noChangeArrowheads="1"/>
          </p:cNvSpPr>
          <p:nvPr/>
        </p:nvSpPr>
        <p:spPr bwMode="auto">
          <a:xfrm>
            <a:off x="0" y="0"/>
            <a:ext cx="6797675" cy="99282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577" tIns="45789" rIns="91577" bIns="45789" anchor="ctr"/>
          <a:lstStyle/>
          <a:p>
            <a:pPr eaLnBrk="0" hangingPunct="0">
              <a:buClr>
                <a:srgbClr val="000000"/>
              </a:buClr>
              <a:buSzPct val="100000"/>
              <a:buFont typeface="Times New Roman" pitchFamily="18" charset="0"/>
              <a:buNone/>
            </a:pPr>
            <a:endParaRPr lang="de-DE"/>
          </a:p>
        </p:txBody>
      </p:sp>
      <p:sp>
        <p:nvSpPr>
          <p:cNvPr id="3074" name="Rectangle 2"/>
          <p:cNvSpPr>
            <a:spLocks noGrp="1" noChangeArrowheads="1"/>
          </p:cNvSpPr>
          <p:nvPr>
            <p:ph type="hdr"/>
          </p:nvPr>
        </p:nvSpPr>
        <p:spPr bwMode="auto">
          <a:xfrm>
            <a:off x="1" y="0"/>
            <a:ext cx="2944600" cy="494821"/>
          </a:xfrm>
          <a:prstGeom prst="rect">
            <a:avLst/>
          </a:prstGeom>
          <a:noFill/>
          <a:ln w="9525">
            <a:noFill/>
            <a:round/>
            <a:headEnd/>
            <a:tailEnd/>
          </a:ln>
          <a:effectLst/>
        </p:spPr>
        <p:txBody>
          <a:bodyPr vert="horz" wrap="square" lIns="90135" tIns="46870" rIns="90135" bIns="46870" numCol="1" anchor="t" anchorCtr="0" compatLnSpc="1">
            <a:prstTxWarp prst="textNoShape">
              <a:avLst/>
            </a:prstTxWarp>
          </a:bodyPr>
          <a:lstStyle>
            <a:lvl1pPr eaLnBrk="1" hangingPunct="0">
              <a:buClr>
                <a:srgbClr val="000000"/>
              </a:buClr>
              <a:buSzPct val="45000"/>
              <a:buFont typeface="Wingdings" charset="2"/>
              <a:buNone/>
              <a:tabLst>
                <a:tab pos="724986" algn="l"/>
                <a:tab pos="1449972" algn="l"/>
                <a:tab pos="2174958" algn="l"/>
                <a:tab pos="2899943" algn="l"/>
              </a:tabLst>
              <a:defRPr sz="1200">
                <a:solidFill>
                  <a:srgbClr val="000000"/>
                </a:solidFill>
                <a:latin typeface="Times New Roman" pitchFamily="16" charset="0"/>
              </a:defRPr>
            </a:lvl1pPr>
          </a:lstStyle>
          <a:p>
            <a:pPr>
              <a:defRPr/>
            </a:pPr>
            <a:endParaRPr lang="de-DE"/>
          </a:p>
        </p:txBody>
      </p:sp>
      <p:sp>
        <p:nvSpPr>
          <p:cNvPr id="3075" name="Rectangle 3"/>
          <p:cNvSpPr>
            <a:spLocks noGrp="1" noChangeArrowheads="1"/>
          </p:cNvSpPr>
          <p:nvPr>
            <p:ph type="dt"/>
          </p:nvPr>
        </p:nvSpPr>
        <p:spPr bwMode="auto">
          <a:xfrm>
            <a:off x="3851488" y="0"/>
            <a:ext cx="2944600" cy="494821"/>
          </a:xfrm>
          <a:prstGeom prst="rect">
            <a:avLst/>
          </a:prstGeom>
          <a:noFill/>
          <a:ln w="9525">
            <a:noFill/>
            <a:round/>
            <a:headEnd/>
            <a:tailEnd/>
          </a:ln>
          <a:effectLst/>
        </p:spPr>
        <p:txBody>
          <a:bodyPr vert="horz" wrap="square" lIns="90135" tIns="46870" rIns="90135" bIns="46870" numCol="1" anchor="t" anchorCtr="0" compatLnSpc="1">
            <a:prstTxWarp prst="textNoShape">
              <a:avLst/>
            </a:prstTxWarp>
          </a:bodyPr>
          <a:lstStyle>
            <a:lvl1pPr algn="r" eaLnBrk="1" hangingPunct="0">
              <a:buClr>
                <a:srgbClr val="000000"/>
              </a:buClr>
              <a:buSzPct val="45000"/>
              <a:buFont typeface="Wingdings" charset="2"/>
              <a:buNone/>
              <a:tabLst>
                <a:tab pos="724986" algn="l"/>
                <a:tab pos="1449972" algn="l"/>
                <a:tab pos="2174958" algn="l"/>
                <a:tab pos="2899943" algn="l"/>
              </a:tabLst>
              <a:defRPr sz="1200">
                <a:solidFill>
                  <a:srgbClr val="000000"/>
                </a:solidFill>
                <a:latin typeface="Times New Roman" pitchFamily="16" charset="0"/>
              </a:defRPr>
            </a:lvl1pPr>
          </a:lstStyle>
          <a:p>
            <a:pPr>
              <a:defRPr/>
            </a:pPr>
            <a:endParaRPr lang="de-DE"/>
          </a:p>
        </p:txBody>
      </p:sp>
      <p:sp>
        <p:nvSpPr>
          <p:cNvPr id="74757" name="Rectangle 4"/>
          <p:cNvSpPr>
            <a:spLocks noGrp="1" noRot="1" noChangeAspect="1" noChangeArrowheads="1"/>
          </p:cNvSpPr>
          <p:nvPr>
            <p:ph type="sldImg"/>
          </p:nvPr>
        </p:nvSpPr>
        <p:spPr bwMode="auto">
          <a:xfrm>
            <a:off x="917575" y="744538"/>
            <a:ext cx="4960938" cy="3721100"/>
          </a:xfrm>
          <a:prstGeom prst="rect">
            <a:avLst/>
          </a:prstGeom>
          <a:solidFill>
            <a:srgbClr val="FFFFFF"/>
          </a:solidFill>
          <a:ln w="9360">
            <a:solidFill>
              <a:srgbClr val="000000"/>
            </a:solidFill>
            <a:miter lim="800000"/>
            <a:headEnd/>
            <a:tailEnd/>
          </a:ln>
        </p:spPr>
      </p:sp>
      <p:sp>
        <p:nvSpPr>
          <p:cNvPr id="3077" name="Rectangle 5"/>
          <p:cNvSpPr>
            <a:spLocks noGrp="1" noChangeArrowheads="1"/>
          </p:cNvSpPr>
          <p:nvPr>
            <p:ph type="body"/>
          </p:nvPr>
        </p:nvSpPr>
        <p:spPr bwMode="auto">
          <a:xfrm>
            <a:off x="906887" y="4715907"/>
            <a:ext cx="4982314" cy="4466111"/>
          </a:xfrm>
          <a:prstGeom prst="rect">
            <a:avLst/>
          </a:prstGeom>
          <a:noFill/>
          <a:ln w="9525">
            <a:noFill/>
            <a:round/>
            <a:headEnd/>
            <a:tailEnd/>
          </a:ln>
          <a:effectLst/>
        </p:spPr>
        <p:txBody>
          <a:bodyPr vert="horz" wrap="square" lIns="90135" tIns="46870" rIns="90135" bIns="46870" numCol="1" anchor="t" anchorCtr="0" compatLnSpc="1">
            <a:prstTxWarp prst="textNoShape">
              <a:avLst/>
            </a:prstTxWarp>
          </a:bodyPr>
          <a:lstStyle/>
          <a:p>
            <a:pPr lvl="0"/>
            <a:endParaRPr lang="de-DE" noProof="0"/>
          </a:p>
        </p:txBody>
      </p:sp>
      <p:sp>
        <p:nvSpPr>
          <p:cNvPr id="3078" name="Rectangle 6"/>
          <p:cNvSpPr>
            <a:spLocks noGrp="1" noChangeArrowheads="1"/>
          </p:cNvSpPr>
          <p:nvPr>
            <p:ph type="ftr"/>
          </p:nvPr>
        </p:nvSpPr>
        <p:spPr bwMode="auto">
          <a:xfrm>
            <a:off x="1" y="9431814"/>
            <a:ext cx="2944600" cy="494821"/>
          </a:xfrm>
          <a:prstGeom prst="rect">
            <a:avLst/>
          </a:prstGeom>
          <a:noFill/>
          <a:ln w="9525">
            <a:noFill/>
            <a:round/>
            <a:headEnd/>
            <a:tailEnd/>
          </a:ln>
          <a:effectLst/>
        </p:spPr>
        <p:txBody>
          <a:bodyPr vert="horz" wrap="square" lIns="90135" tIns="46870" rIns="90135" bIns="46870" numCol="1" anchor="b" anchorCtr="0" compatLnSpc="1">
            <a:prstTxWarp prst="textNoShape">
              <a:avLst/>
            </a:prstTxWarp>
          </a:bodyPr>
          <a:lstStyle>
            <a:lvl1pPr eaLnBrk="1" hangingPunct="0">
              <a:buClr>
                <a:srgbClr val="000000"/>
              </a:buClr>
              <a:buSzPct val="45000"/>
              <a:buFont typeface="Wingdings" charset="2"/>
              <a:buNone/>
              <a:tabLst>
                <a:tab pos="724986" algn="l"/>
                <a:tab pos="1449972" algn="l"/>
                <a:tab pos="2174958" algn="l"/>
                <a:tab pos="2899943" algn="l"/>
              </a:tabLst>
              <a:defRPr sz="1200">
                <a:solidFill>
                  <a:srgbClr val="000000"/>
                </a:solidFill>
                <a:latin typeface="Times New Roman" pitchFamily="16" charset="0"/>
              </a:defRPr>
            </a:lvl1pPr>
          </a:lstStyle>
          <a:p>
            <a:pPr>
              <a:defRPr/>
            </a:pPr>
            <a:endParaRPr lang="de-DE"/>
          </a:p>
        </p:txBody>
      </p:sp>
      <p:sp>
        <p:nvSpPr>
          <p:cNvPr id="3079" name="Rectangle 7"/>
          <p:cNvSpPr>
            <a:spLocks noGrp="1" noChangeArrowheads="1"/>
          </p:cNvSpPr>
          <p:nvPr>
            <p:ph type="sldNum"/>
          </p:nvPr>
        </p:nvSpPr>
        <p:spPr bwMode="auto">
          <a:xfrm>
            <a:off x="3851488" y="9431814"/>
            <a:ext cx="2944600" cy="494821"/>
          </a:xfrm>
          <a:prstGeom prst="rect">
            <a:avLst/>
          </a:prstGeom>
          <a:noFill/>
          <a:ln w="9525">
            <a:noFill/>
            <a:round/>
            <a:headEnd/>
            <a:tailEnd/>
          </a:ln>
          <a:effectLst/>
        </p:spPr>
        <p:txBody>
          <a:bodyPr vert="horz" wrap="square" lIns="90135" tIns="46870" rIns="90135" bIns="46870" numCol="1" anchor="b" anchorCtr="0" compatLnSpc="1">
            <a:prstTxWarp prst="textNoShape">
              <a:avLst/>
            </a:prstTxWarp>
          </a:bodyPr>
          <a:lstStyle>
            <a:lvl1pPr algn="r" eaLnBrk="1" hangingPunct="0">
              <a:buClr>
                <a:srgbClr val="000000"/>
              </a:buClr>
              <a:buSzPct val="45000"/>
              <a:buFont typeface="Wingdings" charset="2"/>
              <a:buNone/>
              <a:tabLst>
                <a:tab pos="724986" algn="l"/>
                <a:tab pos="1449972" algn="l"/>
                <a:tab pos="2174958" algn="l"/>
                <a:tab pos="2899943" algn="l"/>
              </a:tabLst>
              <a:defRPr sz="1200">
                <a:solidFill>
                  <a:srgbClr val="000000"/>
                </a:solidFill>
                <a:latin typeface="Times New Roman" pitchFamily="16" charset="0"/>
              </a:defRPr>
            </a:lvl1pPr>
          </a:lstStyle>
          <a:p>
            <a:pPr>
              <a:defRPr/>
            </a:pPr>
            <a:fld id="{3D7ABEAC-47AD-4CF0-B6BA-24259CDB4767}" type="slidenum">
              <a:rPr lang="de-DE"/>
              <a:pPr>
                <a:defRPr/>
              </a:pPr>
              <a:t>‹Nr.›</a:t>
            </a:fld>
            <a:endParaRPr lang="de-DE"/>
          </a:p>
        </p:txBody>
      </p:sp>
    </p:spTree>
    <p:extLst>
      <p:ext uri="{BB962C8B-B14F-4D97-AF65-F5344CB8AC3E}">
        <p14:creationId xmlns:p14="http://schemas.microsoft.com/office/powerpoint/2010/main" val="143863357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6ACF8AED-F479-4DC0-831C-ADFA28CE3373}" type="slidenum">
              <a:rPr lang="de-DE" sz="1200">
                <a:solidFill>
                  <a:srgbClr val="000000"/>
                </a:solidFill>
              </a:rPr>
              <a:pPr eaLnBrk="1">
                <a:buFont typeface="Wingdings" pitchFamily="2" charset="2"/>
                <a:buNone/>
              </a:pPr>
              <a:t>1</a:t>
            </a:fld>
            <a:endParaRPr lang="de-DE" sz="1200">
              <a:solidFill>
                <a:srgbClr val="000000"/>
              </a:solidFill>
            </a:endParaRPr>
          </a:p>
        </p:txBody>
      </p:sp>
      <p:sp>
        <p:nvSpPr>
          <p:cNvPr id="75779" name="Rectangle 1"/>
          <p:cNvSpPr>
            <a:spLocks noGrp="1" noRot="1" noChangeAspect="1" noChangeArrowheads="1" noTextEdit="1"/>
          </p:cNvSpPr>
          <p:nvPr>
            <p:ph type="sldImg"/>
          </p:nvPr>
        </p:nvSpPr>
        <p:spPr>
          <a:xfrm>
            <a:off x="917575" y="744538"/>
            <a:ext cx="4962525" cy="3722687"/>
          </a:xfrm>
          <a:ln/>
        </p:spPr>
      </p:sp>
      <p:sp>
        <p:nvSpPr>
          <p:cNvPr id="75780" name="Rectangle 2"/>
          <p:cNvSpPr>
            <a:spLocks noGrp="1" noChangeArrowheads="1"/>
          </p:cNvSpPr>
          <p:nvPr>
            <p:ph type="body" idx="1"/>
          </p:nvPr>
        </p:nvSpPr>
        <p:spPr>
          <a:xfrm>
            <a:off x="906887" y="4715907"/>
            <a:ext cx="4983903"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latin typeface="Times New Roman" pitchFamily="18" charset="0"/>
            </a:endParaRPr>
          </a:p>
        </p:txBody>
      </p:sp>
    </p:spTree>
    <p:extLst>
      <p:ext uri="{BB962C8B-B14F-4D97-AF65-F5344CB8AC3E}">
        <p14:creationId xmlns:p14="http://schemas.microsoft.com/office/powerpoint/2010/main" val="3285515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Det</a:t>
            </a:r>
            <a:r>
              <a:rPr lang="de-DE" dirty="0"/>
              <a:t> Schäden: Schwere des</a:t>
            </a:r>
            <a:r>
              <a:rPr lang="de-DE" baseline="0" dirty="0"/>
              <a:t> Schadens ist abhängig von der Dosis, d.h. ist eine bestimmte Dosis überschritten, liegen die Schäden mit ziemlicher Sicherheit vor.</a:t>
            </a:r>
          </a:p>
          <a:p>
            <a:r>
              <a:rPr lang="de-DE" baseline="0" dirty="0"/>
              <a:t>Symptome treten unmittelbar nach eine Exposition auf, wie Hautverbrennungen, Ausbleiben der Teilung der Knochenmarkszellen und Übelkeit.</a:t>
            </a:r>
          </a:p>
          <a:p>
            <a:r>
              <a:rPr lang="de-DE" baseline="0" dirty="0"/>
              <a:t>Bei Teilkörperdosen über 250 </a:t>
            </a:r>
            <a:r>
              <a:rPr lang="de-DE" baseline="0" dirty="0" err="1"/>
              <a:t>mSv</a:t>
            </a:r>
            <a:r>
              <a:rPr lang="de-DE" baseline="0" dirty="0"/>
              <a:t> können solche Schäden auftreten.</a:t>
            </a:r>
            <a:endParaRPr lang="de-DE" dirty="0"/>
          </a:p>
        </p:txBody>
      </p:sp>
      <p:sp>
        <p:nvSpPr>
          <p:cNvPr id="4" name="Foliennummernplatzhalter 3"/>
          <p:cNvSpPr>
            <a:spLocks noGrp="1"/>
          </p:cNvSpPr>
          <p:nvPr>
            <p:ph type="sldNum" idx="10"/>
          </p:nvPr>
        </p:nvSpPr>
        <p:spPr/>
        <p:txBody>
          <a:bodyPr/>
          <a:lstStyle/>
          <a:p>
            <a:pPr>
              <a:defRPr/>
            </a:pPr>
            <a:fld id="{3D7ABEAC-47AD-4CF0-B6BA-24259CDB4767}" type="slidenum">
              <a:rPr lang="de-DE" smtClean="0"/>
              <a:pPr>
                <a:defRPr/>
              </a:pPr>
              <a:t>12</a:t>
            </a:fld>
            <a:endParaRPr lang="de-DE"/>
          </a:p>
        </p:txBody>
      </p:sp>
    </p:spTree>
    <p:extLst>
      <p:ext uri="{BB962C8B-B14F-4D97-AF65-F5344CB8AC3E}">
        <p14:creationId xmlns:p14="http://schemas.microsoft.com/office/powerpoint/2010/main" val="2690026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Stochastische Schäden lassen sich nur in Wahrscheinlichkeiten ausdrücken, sind abhängig von der Dosis und damit zufallsbedingt. Die Zeitdauer von</a:t>
            </a:r>
            <a:r>
              <a:rPr lang="de-DE" baseline="0" dirty="0"/>
              <a:t> der Bestrahlung bis zum Auftreten eines Schadens reicht von Jahren bis Jahrzehnten.</a:t>
            </a:r>
            <a:endParaRPr lang="de-DE" dirty="0"/>
          </a:p>
        </p:txBody>
      </p:sp>
      <p:sp>
        <p:nvSpPr>
          <p:cNvPr id="4" name="Foliennummernplatzhalter 3"/>
          <p:cNvSpPr>
            <a:spLocks noGrp="1"/>
          </p:cNvSpPr>
          <p:nvPr>
            <p:ph type="sldNum" idx="10"/>
          </p:nvPr>
        </p:nvSpPr>
        <p:spPr/>
        <p:txBody>
          <a:bodyPr/>
          <a:lstStyle/>
          <a:p>
            <a:pPr>
              <a:defRPr/>
            </a:pPr>
            <a:fld id="{3D7ABEAC-47AD-4CF0-B6BA-24259CDB4767}" type="slidenum">
              <a:rPr lang="de-DE" smtClean="0"/>
              <a:pPr>
                <a:defRPr/>
              </a:pPr>
              <a:t>13</a:t>
            </a:fld>
            <a:endParaRPr lang="de-DE"/>
          </a:p>
        </p:txBody>
      </p:sp>
    </p:spTree>
    <p:extLst>
      <p:ext uri="{BB962C8B-B14F-4D97-AF65-F5344CB8AC3E}">
        <p14:creationId xmlns:p14="http://schemas.microsoft.com/office/powerpoint/2010/main" val="3805116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a:t>
            </a:r>
            <a:r>
              <a:rPr lang="de-DE" baseline="0" dirty="0"/>
              <a:t> Dosis ist ein Maß für die biologische Wirksamkeit, also für die Gefährlichkeit einer Strahleneinwirkung.</a:t>
            </a:r>
          </a:p>
          <a:p>
            <a:endParaRPr lang="de-DE" dirty="0"/>
          </a:p>
        </p:txBody>
      </p:sp>
      <p:sp>
        <p:nvSpPr>
          <p:cNvPr id="4" name="Foliennummernplatzhalter 3"/>
          <p:cNvSpPr>
            <a:spLocks noGrp="1"/>
          </p:cNvSpPr>
          <p:nvPr>
            <p:ph type="sldNum" idx="10"/>
          </p:nvPr>
        </p:nvSpPr>
        <p:spPr/>
        <p:txBody>
          <a:bodyPr/>
          <a:lstStyle/>
          <a:p>
            <a:pPr>
              <a:defRPr/>
            </a:pPr>
            <a:fld id="{3D7ABEAC-47AD-4CF0-B6BA-24259CDB4767}" type="slidenum">
              <a:rPr lang="de-DE" smtClean="0"/>
              <a:pPr>
                <a:defRPr/>
              </a:pPr>
              <a:t>16</a:t>
            </a:fld>
            <a:endParaRPr lang="de-DE"/>
          </a:p>
        </p:txBody>
      </p:sp>
    </p:spTree>
    <p:extLst>
      <p:ext uri="{BB962C8B-B14F-4D97-AF65-F5344CB8AC3E}">
        <p14:creationId xmlns:p14="http://schemas.microsoft.com/office/powerpoint/2010/main" val="194314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A685D5C7-1194-4663-94B3-027D0EF46463}" type="slidenum">
              <a:rPr lang="de-DE" sz="1200">
                <a:solidFill>
                  <a:srgbClr val="000000"/>
                </a:solidFill>
              </a:rPr>
              <a:pPr eaLnBrk="1">
                <a:buFont typeface="Wingdings" pitchFamily="2" charset="2"/>
                <a:buNone/>
              </a:pPr>
              <a:t>18</a:t>
            </a:fld>
            <a:endParaRPr lang="de-DE" sz="1200">
              <a:solidFill>
                <a:srgbClr val="000000"/>
              </a:solidFill>
            </a:endParaRPr>
          </a:p>
        </p:txBody>
      </p:sp>
      <p:sp>
        <p:nvSpPr>
          <p:cNvPr id="88067" name="Rectangle 1"/>
          <p:cNvSpPr>
            <a:spLocks noGrp="1" noRot="1" noChangeAspect="1" noChangeArrowheads="1" noTextEdit="1"/>
          </p:cNvSpPr>
          <p:nvPr>
            <p:ph type="sldImg"/>
          </p:nvPr>
        </p:nvSpPr>
        <p:spPr>
          <a:xfrm>
            <a:off x="917575" y="744538"/>
            <a:ext cx="4962525" cy="3722687"/>
          </a:xfrm>
          <a:ln/>
        </p:spPr>
      </p:sp>
      <p:sp>
        <p:nvSpPr>
          <p:cNvPr id="88068" name="Text Box 2"/>
          <p:cNvSpPr>
            <a:spLocks noGrp="1" noChangeArrowheads="1"/>
          </p:cNvSpPr>
          <p:nvPr>
            <p:ph type="body" idx="1"/>
          </p:nvPr>
        </p:nvSpPr>
        <p:spPr>
          <a:xfrm>
            <a:off x="906887" y="4715907"/>
            <a:ext cx="4983903"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a:latin typeface="Times New Roman" pitchFamily="18" charset="0"/>
              </a:rPr>
              <a:t>Kontrollbereich heißt: </a:t>
            </a: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a:latin typeface="Times New Roman" pitchFamily="18" charset="0"/>
              </a:rPr>
              <a:t>Personen, die im Kontrollbereich arbeiten, können höhere effektive Dosen als 6mSv pro Jahr erhalten, wobei unterteilt wird in:</a:t>
            </a: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endParaRPr lang="de-DE">
              <a:latin typeface="Times New Roman" pitchFamily="18" charset="0"/>
            </a:endParaRP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a:latin typeface="Times New Roman" pitchFamily="18" charset="0"/>
              </a:rPr>
              <a:t>Kat. A und B </a:t>
            </a: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a:latin typeface="Times New Roman" pitchFamily="18" charset="0"/>
              </a:rPr>
              <a:t>Kat. A Personen werden ergänzend durch alljährliche Strahlenschutzuntersuchung überwacht.</a:t>
            </a: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a:latin typeface="Times New Roman" pitchFamily="18" charset="0"/>
              </a:rPr>
              <a:t>Für Kat. B Personen kann die entsprechende Behörde Anordnungen über die ärztliche Untersuchungen treffen. In diesem Fall brauchen Kat. B Personen keine Untersuchung.</a:t>
            </a: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endParaRPr lang="de-DE">
              <a:latin typeface="Times New Roman" pitchFamily="18" charset="0"/>
            </a:endParaRP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a:latin typeface="Times New Roman" pitchFamily="18" charset="0"/>
              </a:rPr>
              <a:t>Für Überschreitung gibt es besondere Maßnahmen, z.B. das die Exposition in den folgenden vier Kalenderjahren entsprechend begrenzt werden.</a:t>
            </a: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a:latin typeface="Times New Roman" pitchFamily="18" charset="0"/>
              </a:rPr>
              <a:t>(kam bisher noch nie vor)</a:t>
            </a:r>
          </a:p>
        </p:txBody>
      </p:sp>
    </p:spTree>
    <p:extLst>
      <p:ext uri="{BB962C8B-B14F-4D97-AF65-F5344CB8AC3E}">
        <p14:creationId xmlns:p14="http://schemas.microsoft.com/office/powerpoint/2010/main" val="3670814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63244A49-1C0F-4F03-8B68-E6BFE23D4C93}" type="slidenum">
              <a:rPr lang="de-DE" sz="1200">
                <a:solidFill>
                  <a:srgbClr val="000000"/>
                </a:solidFill>
              </a:rPr>
              <a:pPr eaLnBrk="1">
                <a:buFont typeface="Wingdings" pitchFamily="2" charset="2"/>
                <a:buNone/>
              </a:pPr>
              <a:t>19</a:t>
            </a:fld>
            <a:endParaRPr lang="de-DE" sz="1200">
              <a:solidFill>
                <a:srgbClr val="000000"/>
              </a:solidFill>
            </a:endParaRPr>
          </a:p>
        </p:txBody>
      </p:sp>
      <p:sp>
        <p:nvSpPr>
          <p:cNvPr id="103427" name="Rectangle 1"/>
          <p:cNvSpPr>
            <a:spLocks noGrp="1" noRot="1" noChangeAspect="1" noChangeArrowheads="1" noTextEdit="1"/>
          </p:cNvSpPr>
          <p:nvPr>
            <p:ph type="sldImg"/>
          </p:nvPr>
        </p:nvSpPr>
        <p:spPr>
          <a:xfrm>
            <a:off x="917575" y="744538"/>
            <a:ext cx="4962525" cy="3722687"/>
          </a:xfrm>
          <a:ln/>
        </p:spPr>
      </p:sp>
      <p:sp>
        <p:nvSpPr>
          <p:cNvPr id="103428" name="Text Box 2"/>
          <p:cNvSpPr>
            <a:spLocks noGrp="1" noChangeArrowheads="1"/>
          </p:cNvSpPr>
          <p:nvPr>
            <p:ph type="body" idx="1"/>
          </p:nvPr>
        </p:nvSpPr>
        <p:spPr>
          <a:xfrm>
            <a:off x="906887" y="4715907"/>
            <a:ext cx="4983903"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dirty="0">
                <a:latin typeface="Times New Roman" pitchFamily="18" charset="0"/>
              </a:rPr>
              <a:t>(da bei uns aber mit unterschiedlichen Isotopen gearbeitet wird, und nicht gewährleistet werden kann, dass nicht einer mit Aktivität an der betroffenen Person vorbei läuft, dürfen bei uns keine Schwangeren arbeiten)</a:t>
            </a:r>
          </a:p>
        </p:txBody>
      </p:sp>
    </p:spTree>
    <p:extLst>
      <p:ext uri="{BB962C8B-B14F-4D97-AF65-F5344CB8AC3E}">
        <p14:creationId xmlns:p14="http://schemas.microsoft.com/office/powerpoint/2010/main" val="103031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4C666206-9400-4A40-9E24-44F58D5D3528}" type="slidenum">
              <a:rPr lang="de-DE" sz="1200">
                <a:solidFill>
                  <a:srgbClr val="000000"/>
                </a:solidFill>
              </a:rPr>
              <a:pPr eaLnBrk="1">
                <a:buFont typeface="Wingdings" pitchFamily="2" charset="2"/>
                <a:buNone/>
              </a:pPr>
              <a:t>21</a:t>
            </a:fld>
            <a:endParaRPr lang="de-DE" sz="1200">
              <a:solidFill>
                <a:srgbClr val="000000"/>
              </a:solidFill>
            </a:endParaRPr>
          </a:p>
        </p:txBody>
      </p:sp>
      <p:sp>
        <p:nvSpPr>
          <p:cNvPr id="89091" name="Rectangle 1"/>
          <p:cNvSpPr>
            <a:spLocks noGrp="1" noRot="1" noChangeAspect="1" noChangeArrowheads="1" noTextEdit="1"/>
          </p:cNvSpPr>
          <p:nvPr>
            <p:ph type="sldImg"/>
          </p:nvPr>
        </p:nvSpPr>
        <p:spPr>
          <a:xfrm>
            <a:off x="917575" y="744538"/>
            <a:ext cx="4962525" cy="3722687"/>
          </a:xfrm>
          <a:ln/>
        </p:spPr>
      </p:sp>
      <p:sp>
        <p:nvSpPr>
          <p:cNvPr id="89092" name="Rectangle 2"/>
          <p:cNvSpPr>
            <a:spLocks noGrp="1" noChangeArrowheads="1"/>
          </p:cNvSpPr>
          <p:nvPr>
            <p:ph type="body" idx="1"/>
          </p:nvPr>
        </p:nvSpPr>
        <p:spPr>
          <a:xfrm>
            <a:off x="906887" y="4715907"/>
            <a:ext cx="4983903" cy="43706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de-DE">
                <a:latin typeface="Times New Roman" pitchFamily="18" charset="0"/>
              </a:rPr>
              <a:t>§ 8</a:t>
            </a:r>
          </a:p>
        </p:txBody>
      </p:sp>
    </p:spTree>
    <p:extLst>
      <p:ext uri="{BB962C8B-B14F-4D97-AF65-F5344CB8AC3E}">
        <p14:creationId xmlns:p14="http://schemas.microsoft.com/office/powerpoint/2010/main" val="2030060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15E2D32B-265C-4F57-9C7F-B6B06BECE406}" type="slidenum">
              <a:rPr lang="de-DE" sz="1200">
                <a:solidFill>
                  <a:srgbClr val="000000"/>
                </a:solidFill>
              </a:rPr>
              <a:pPr eaLnBrk="1">
                <a:buFont typeface="Wingdings" pitchFamily="2" charset="2"/>
                <a:buNone/>
              </a:pPr>
              <a:t>24</a:t>
            </a:fld>
            <a:endParaRPr lang="de-DE" sz="1200">
              <a:solidFill>
                <a:srgbClr val="000000"/>
              </a:solidFill>
            </a:endParaRPr>
          </a:p>
        </p:txBody>
      </p:sp>
      <p:sp>
        <p:nvSpPr>
          <p:cNvPr id="100355" name="Rectangle 1"/>
          <p:cNvSpPr>
            <a:spLocks noGrp="1" noRot="1" noChangeAspect="1" noChangeArrowheads="1" noTextEdit="1"/>
          </p:cNvSpPr>
          <p:nvPr>
            <p:ph type="sldImg"/>
          </p:nvPr>
        </p:nvSpPr>
        <p:spPr>
          <a:xfrm>
            <a:off x="917575" y="744538"/>
            <a:ext cx="4962525" cy="3722687"/>
          </a:xfrm>
          <a:ln/>
        </p:spPr>
      </p:sp>
      <p:sp>
        <p:nvSpPr>
          <p:cNvPr id="100356" name="Text Box 2"/>
          <p:cNvSpPr>
            <a:spLocks noGrp="1" noChangeArrowheads="1"/>
          </p:cNvSpPr>
          <p:nvPr>
            <p:ph type="body" idx="1"/>
          </p:nvPr>
        </p:nvSpPr>
        <p:spPr>
          <a:xfrm>
            <a:off x="906887" y="4715907"/>
            <a:ext cx="4983903"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a:latin typeface="Times New Roman" pitchFamily="18" charset="0"/>
              </a:rPr>
              <a:t>Haut: rissige Oberflächen bieten Eintrittsöffnungen für Inkorporation. </a:t>
            </a: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a:latin typeface="Times New Roman" pitchFamily="18" charset="0"/>
              </a:rPr>
              <a:t>Essen/Trinken: Verschleppung der Kont. beim Verlassen</a:t>
            </a: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a:latin typeface="Times New Roman" pitchFamily="18" charset="0"/>
              </a:rPr>
              <a:t>Einatmen: flüchtige Stoffe 125J und 35S</a:t>
            </a: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endParaRPr lang="de-DE">
              <a:latin typeface="Times New Roman" pitchFamily="18" charset="0"/>
            </a:endParaRP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a:latin typeface="Times New Roman" pitchFamily="18" charset="0"/>
              </a:rPr>
              <a:t>Resume:</a:t>
            </a: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a:latin typeface="Times New Roman" pitchFamily="18" charset="0"/>
              </a:rPr>
              <a:t>Mit offenen Wunden ist es nicht erlaubt im Kontrollbereich zu arbeiten. Ebenso ist Essen, Trinken und Rauchen untersagt. Kaugummi kauen und Bonbons lutschen ist ebenfalls verboten.</a:t>
            </a: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endParaRPr lang="de-DE">
              <a:latin typeface="Times New Roman" pitchFamily="18" charset="0"/>
            </a:endParaRPr>
          </a:p>
        </p:txBody>
      </p:sp>
    </p:spTree>
    <p:extLst>
      <p:ext uri="{BB962C8B-B14F-4D97-AF65-F5344CB8AC3E}">
        <p14:creationId xmlns:p14="http://schemas.microsoft.com/office/powerpoint/2010/main" val="3727384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A08BEE44-B57E-4236-B03B-FCEEEB41E3E7}" type="slidenum">
              <a:rPr lang="de-DE" sz="1200">
                <a:solidFill>
                  <a:srgbClr val="000000"/>
                </a:solidFill>
              </a:rPr>
              <a:pPr eaLnBrk="1">
                <a:buFont typeface="Wingdings" pitchFamily="2" charset="2"/>
                <a:buNone/>
              </a:pPr>
              <a:t>26</a:t>
            </a:fld>
            <a:endParaRPr lang="de-DE" sz="1200">
              <a:solidFill>
                <a:srgbClr val="000000"/>
              </a:solidFill>
            </a:endParaRPr>
          </a:p>
        </p:txBody>
      </p:sp>
      <p:sp>
        <p:nvSpPr>
          <p:cNvPr id="101379" name="Rectangle 1"/>
          <p:cNvSpPr>
            <a:spLocks noGrp="1" noRot="1" noChangeAspect="1" noChangeArrowheads="1" noTextEdit="1"/>
          </p:cNvSpPr>
          <p:nvPr>
            <p:ph type="sldImg"/>
          </p:nvPr>
        </p:nvSpPr>
        <p:spPr>
          <a:xfrm>
            <a:off x="917575" y="744538"/>
            <a:ext cx="4962525" cy="3722687"/>
          </a:xfrm>
          <a:ln/>
        </p:spPr>
      </p:sp>
      <p:sp>
        <p:nvSpPr>
          <p:cNvPr id="101380" name="Text Box 2"/>
          <p:cNvSpPr>
            <a:spLocks noGrp="1" noChangeArrowheads="1"/>
          </p:cNvSpPr>
          <p:nvPr>
            <p:ph type="body" idx="1"/>
          </p:nvPr>
        </p:nvSpPr>
        <p:spPr>
          <a:xfrm>
            <a:off x="906887" y="4715907"/>
            <a:ext cx="4983903"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a:latin typeface="Times New Roman" pitchFamily="18" charset="0"/>
              </a:rPr>
              <a:t>Dosen messtechnisch nicht bestimmbar, können nur über Modellrechnungen abgeschätzt werden. (Strahlenart, Energie, HWZ)</a:t>
            </a:r>
          </a:p>
        </p:txBody>
      </p:sp>
    </p:spTree>
    <p:extLst>
      <p:ext uri="{BB962C8B-B14F-4D97-AF65-F5344CB8AC3E}">
        <p14:creationId xmlns:p14="http://schemas.microsoft.com/office/powerpoint/2010/main" val="4091915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3D7ABEAC-47AD-4CF0-B6BA-24259CDB4767}" type="slidenum">
              <a:rPr lang="de-DE" smtClean="0"/>
              <a:pPr>
                <a:defRPr/>
              </a:pPr>
              <a:t>27</a:t>
            </a:fld>
            <a:endParaRPr lang="de-DE"/>
          </a:p>
        </p:txBody>
      </p:sp>
    </p:spTree>
    <p:extLst>
      <p:ext uri="{BB962C8B-B14F-4D97-AF65-F5344CB8AC3E}">
        <p14:creationId xmlns:p14="http://schemas.microsoft.com/office/powerpoint/2010/main" val="1115114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555C2278-E0FE-4B09-B30D-572841C76AB1}" type="slidenum">
              <a:rPr lang="de-DE" sz="1200">
                <a:solidFill>
                  <a:srgbClr val="000000"/>
                </a:solidFill>
              </a:rPr>
              <a:pPr eaLnBrk="1">
                <a:buFont typeface="Wingdings" pitchFamily="2" charset="2"/>
                <a:buNone/>
              </a:pPr>
              <a:t>29</a:t>
            </a:fld>
            <a:endParaRPr lang="de-DE" sz="1200">
              <a:solidFill>
                <a:srgbClr val="000000"/>
              </a:solidFill>
            </a:endParaRPr>
          </a:p>
        </p:txBody>
      </p:sp>
      <p:sp>
        <p:nvSpPr>
          <p:cNvPr id="98307" name="Rectangle 1"/>
          <p:cNvSpPr>
            <a:spLocks noGrp="1" noRot="1" noChangeAspect="1" noChangeArrowheads="1" noTextEdit="1"/>
          </p:cNvSpPr>
          <p:nvPr>
            <p:ph type="sldImg"/>
          </p:nvPr>
        </p:nvSpPr>
        <p:spPr>
          <a:xfrm>
            <a:off x="917575" y="744538"/>
            <a:ext cx="4962525" cy="3722687"/>
          </a:xfrm>
          <a:ln/>
        </p:spPr>
      </p:sp>
      <p:sp>
        <p:nvSpPr>
          <p:cNvPr id="98308" name="Text Box 2"/>
          <p:cNvSpPr>
            <a:spLocks noGrp="1" noChangeArrowheads="1"/>
          </p:cNvSpPr>
          <p:nvPr>
            <p:ph type="body" idx="1"/>
          </p:nvPr>
        </p:nvSpPr>
        <p:spPr>
          <a:xfrm>
            <a:off x="906887" y="4715907"/>
            <a:ext cx="4983903" cy="48431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376"/>
              </a:spcBef>
              <a:buFont typeface="Times New Roman" pitchFamily="18" charset="0"/>
              <a:buChar char="-"/>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sz="1000">
                <a:latin typeface="Times New Roman" pitchFamily="18" charset="0"/>
              </a:rPr>
              <a:t>Eventl. in Vorversuchen die Arbeitsschritte oder Methode erproben</a:t>
            </a:r>
          </a:p>
          <a:p>
            <a:pPr eaLnBrk="1" hangingPunct="1">
              <a:spcBef>
                <a:spcPts val="376"/>
              </a:spcBef>
              <a:buFont typeface="Times New Roman" pitchFamily="18" charset="0"/>
              <a:buChar char="-"/>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endParaRPr lang="de-DE" sz="1000">
              <a:latin typeface="Times New Roman" pitchFamily="18" charset="0"/>
            </a:endParaRPr>
          </a:p>
          <a:p>
            <a:pPr eaLnBrk="1" hangingPunct="1">
              <a:spcBef>
                <a:spcPts val="376"/>
              </a:spcBef>
              <a:buFont typeface="Times New Roman" pitchFamily="18" charset="0"/>
              <a:buChar char="-"/>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sz="1000">
                <a:latin typeface="Times New Roman" pitchFamily="18" charset="0"/>
              </a:rPr>
              <a:t>Die Isotopenlösungen so kurz als möglich offen stehen lassen</a:t>
            </a:r>
          </a:p>
          <a:p>
            <a:pPr eaLnBrk="1" hangingPunct="1">
              <a:spcBef>
                <a:spcPts val="376"/>
              </a:spcBef>
              <a:buFont typeface="Times New Roman" pitchFamily="18" charset="0"/>
              <a:buChar char="-"/>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sz="1000">
                <a:latin typeface="Times New Roman" pitchFamily="18" charset="0"/>
              </a:rPr>
              <a:t>Kurze Arbeitswege zum Handtieren mit den Lösungen</a:t>
            </a:r>
          </a:p>
          <a:p>
            <a:pPr eaLnBrk="1" hangingPunct="1">
              <a:spcBef>
                <a:spcPts val="376"/>
              </a:spcBef>
              <a:buFont typeface="Times New Roman" pitchFamily="18" charset="0"/>
              <a:buChar char="-"/>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endParaRPr lang="de-DE" sz="1000">
              <a:latin typeface="Times New Roman" pitchFamily="18" charset="0"/>
            </a:endParaRPr>
          </a:p>
          <a:p>
            <a:pPr eaLnBrk="1" hangingPunct="1">
              <a:spcBef>
                <a:spcPts val="376"/>
              </a:spcBef>
              <a:buFont typeface="Times New Roman" pitchFamily="18" charset="0"/>
              <a:buChar char="-"/>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sz="1000">
                <a:latin typeface="Times New Roman" pitchFamily="18" charset="0"/>
              </a:rPr>
              <a:t>Und natürlich, was noch dazugehört: Schutzkleidung tragen. (Schutzbrille bei hohen Mengen an 32P)</a:t>
            </a:r>
          </a:p>
          <a:p>
            <a:pPr eaLnBrk="1" hangingPunct="1">
              <a:spcBef>
                <a:spcPts val="376"/>
              </a:spcBef>
              <a:buFont typeface="Times New Roman" pitchFamily="18" charset="0"/>
              <a:buChar char="-"/>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sz="1000">
                <a:latin typeface="Times New Roman" pitchFamily="18" charset="0"/>
              </a:rPr>
              <a:t>Kontaminationsüberwachung am Arbeitsplatz (richtiger Monitor, siehe Liste) (unkontrollierte Verschleppungen vermeiden)</a:t>
            </a:r>
          </a:p>
          <a:p>
            <a:pPr eaLnBrk="1" hangingPunct="1">
              <a:spcBef>
                <a:spcPts val="376"/>
              </a:spcBef>
              <a:buFont typeface="Times New Roman" pitchFamily="18" charset="0"/>
              <a:buChar char="-"/>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sz="1000">
                <a:latin typeface="Times New Roman" pitchFamily="18" charset="0"/>
              </a:rPr>
              <a:t>Tragen von Handschuhen → schützt aber nicht davor, wenn mit kont. Handschuhen ins Gesicht oder sonstige ungeschützte Körperteile gefasst wird. Auch Türgriffe, Schalter, Telefon. Der nächste fasst dann wieder ohne Handschuhe hin und schon kommt es zur Verschleppung. Häufige Kontrollen sind unablässig. Trotz Routine passiert immer mal wieder.</a:t>
            </a:r>
          </a:p>
          <a:p>
            <a:pPr eaLnBrk="1" hangingPunct="1">
              <a:spcBef>
                <a:spcPts val="376"/>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endParaRPr lang="de-DE" sz="1000">
              <a:latin typeface="Times New Roman" pitchFamily="18" charset="0"/>
            </a:endParaRPr>
          </a:p>
          <a:p>
            <a:pPr eaLnBrk="1" hangingPunct="1">
              <a:spcBef>
                <a:spcPts val="376"/>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sz="1000">
                <a:latin typeface="Times New Roman" pitchFamily="18" charset="0"/>
              </a:rPr>
              <a:t>Abstreifen der Handschuhe: Dass die Hände nicht mit der Außenseite der Handschuhe in Berührung kommen.</a:t>
            </a:r>
          </a:p>
          <a:p>
            <a:pPr eaLnBrk="1" hangingPunct="1">
              <a:spcBef>
                <a:spcPts val="376"/>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endParaRPr lang="de-DE" sz="1000">
              <a:latin typeface="Times New Roman" pitchFamily="18" charset="0"/>
            </a:endParaRPr>
          </a:p>
          <a:p>
            <a:pPr eaLnBrk="1" hangingPunct="1">
              <a:spcBef>
                <a:spcPts val="376"/>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sz="1000">
                <a:latin typeface="Times New Roman" pitchFamily="18" charset="0"/>
              </a:rPr>
              <a:t>Verbot von Rauchen, Essen, Trinken, Kaugummi, Kosmetika</a:t>
            </a:r>
          </a:p>
          <a:p>
            <a:pPr eaLnBrk="1" hangingPunct="1">
              <a:spcBef>
                <a:spcPts val="376"/>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sz="1000">
                <a:latin typeface="Times New Roman" pitchFamily="18" charset="0"/>
              </a:rPr>
              <a:t>Innere Exposition verursacht höhere Dosen, kann aber durch umsichtiges Arbeiten völlig vermieden werden!!!!!</a:t>
            </a:r>
          </a:p>
          <a:p>
            <a:pPr eaLnBrk="1" hangingPunct="1">
              <a:spcBef>
                <a:spcPts val="376"/>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endParaRPr lang="de-DE" sz="1000">
              <a:latin typeface="Times New Roman" pitchFamily="18" charset="0"/>
            </a:endParaRPr>
          </a:p>
        </p:txBody>
      </p:sp>
    </p:spTree>
    <p:extLst>
      <p:ext uri="{BB962C8B-B14F-4D97-AF65-F5344CB8AC3E}">
        <p14:creationId xmlns:p14="http://schemas.microsoft.com/office/powerpoint/2010/main" val="1362780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Dabei wird oft vergessen, dass jeder Mensch</a:t>
            </a:r>
            <a:r>
              <a:rPr lang="de-DE" baseline="0" dirty="0"/>
              <a:t> auf natürliche Weise ionisierender Strahlung ausgesetzt ist. Ursache dafür sind Strahlenquellen, die in der Natur existieren. </a:t>
            </a:r>
          </a:p>
          <a:p>
            <a:r>
              <a:rPr lang="de-DE" baseline="0" dirty="0"/>
              <a:t>Je nach Wohnort, Ernährungs- und Lebendgewohnheiten variiert diese Exposition.</a:t>
            </a:r>
            <a:endParaRPr lang="de-DE" dirty="0"/>
          </a:p>
        </p:txBody>
      </p:sp>
      <p:sp>
        <p:nvSpPr>
          <p:cNvPr id="4" name="Foliennummernplatzhalter 3"/>
          <p:cNvSpPr>
            <a:spLocks noGrp="1"/>
          </p:cNvSpPr>
          <p:nvPr>
            <p:ph type="sldNum" idx="10"/>
          </p:nvPr>
        </p:nvSpPr>
        <p:spPr/>
        <p:txBody>
          <a:bodyPr/>
          <a:lstStyle/>
          <a:p>
            <a:pPr>
              <a:defRPr/>
            </a:pPr>
            <a:fld id="{3D7ABEAC-47AD-4CF0-B6BA-24259CDB4767}" type="slidenum">
              <a:rPr lang="de-DE" smtClean="0"/>
              <a:pPr>
                <a:defRPr/>
              </a:pPr>
              <a:t>2</a:t>
            </a:fld>
            <a:endParaRPr lang="de-DE"/>
          </a:p>
        </p:txBody>
      </p:sp>
    </p:spTree>
    <p:extLst>
      <p:ext uri="{BB962C8B-B14F-4D97-AF65-F5344CB8AC3E}">
        <p14:creationId xmlns:p14="http://schemas.microsoft.com/office/powerpoint/2010/main" val="2938858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a:ln/>
        </p:spPr>
      </p:sp>
      <p:sp>
        <p:nvSpPr>
          <p:cNvPr id="870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de-DE" dirty="0">
                <a:latin typeface="Times New Roman" pitchFamily="18" charset="0"/>
              </a:rPr>
              <a:t>durch die Verdoppelung des Abstandes reduziert sich die Strahlendosis auf ein Viertel </a:t>
            </a:r>
          </a:p>
        </p:txBody>
      </p:sp>
      <p:sp>
        <p:nvSpPr>
          <p:cNvPr id="87044" name="Foliennummernplatzhalt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D7B6B111-C052-4DB0-AE27-EE0CF064E08D}" type="slidenum">
              <a:rPr lang="de-DE" sz="1200">
                <a:solidFill>
                  <a:srgbClr val="000000"/>
                </a:solidFill>
              </a:rPr>
              <a:pPr eaLnBrk="1">
                <a:buFont typeface="Wingdings" pitchFamily="2" charset="2"/>
                <a:buNone/>
              </a:pPr>
              <a:t>31</a:t>
            </a:fld>
            <a:endParaRPr lang="de-DE" sz="1200">
              <a:solidFill>
                <a:srgbClr val="000000"/>
              </a:solidFill>
            </a:endParaRPr>
          </a:p>
        </p:txBody>
      </p:sp>
    </p:spTree>
    <p:extLst>
      <p:ext uri="{BB962C8B-B14F-4D97-AF65-F5344CB8AC3E}">
        <p14:creationId xmlns:p14="http://schemas.microsoft.com/office/powerpoint/2010/main" val="2179329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8DC5DB07-EA88-4987-A9C0-03EACCE60EE5}" type="slidenum">
              <a:rPr lang="de-DE" sz="1200">
                <a:solidFill>
                  <a:srgbClr val="000000"/>
                </a:solidFill>
              </a:rPr>
              <a:pPr eaLnBrk="1">
                <a:buFont typeface="Wingdings" pitchFamily="2" charset="2"/>
                <a:buNone/>
              </a:pPr>
              <a:t>39</a:t>
            </a:fld>
            <a:endParaRPr lang="de-DE" sz="1200">
              <a:solidFill>
                <a:srgbClr val="000000"/>
              </a:solidFill>
            </a:endParaRPr>
          </a:p>
        </p:txBody>
      </p:sp>
      <p:sp>
        <p:nvSpPr>
          <p:cNvPr id="102403" name="Rectangle 1"/>
          <p:cNvSpPr>
            <a:spLocks noGrp="1" noRot="1" noChangeAspect="1" noChangeArrowheads="1" noTextEdit="1"/>
          </p:cNvSpPr>
          <p:nvPr>
            <p:ph type="sldImg"/>
          </p:nvPr>
        </p:nvSpPr>
        <p:spPr>
          <a:xfrm>
            <a:off x="917575" y="744538"/>
            <a:ext cx="4962525" cy="3722687"/>
          </a:xfrm>
          <a:ln/>
        </p:spPr>
      </p:sp>
      <p:sp>
        <p:nvSpPr>
          <p:cNvPr id="102404" name="Rectangle 2"/>
          <p:cNvSpPr>
            <a:spLocks noGrp="1" noChangeArrowheads="1"/>
          </p:cNvSpPr>
          <p:nvPr>
            <p:ph type="body" idx="1"/>
          </p:nvPr>
        </p:nvSpPr>
        <p:spPr>
          <a:xfrm>
            <a:off x="906887" y="4715907"/>
            <a:ext cx="4983903"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endParaRPr lang="de-DE">
              <a:latin typeface="Times New Roman" pitchFamily="18" charset="0"/>
            </a:endParaRPr>
          </a:p>
        </p:txBody>
      </p:sp>
    </p:spTree>
    <p:extLst>
      <p:ext uri="{BB962C8B-B14F-4D97-AF65-F5344CB8AC3E}">
        <p14:creationId xmlns:p14="http://schemas.microsoft.com/office/powerpoint/2010/main" val="917978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0B411D9F-B5FA-4F92-9C71-85CA26D3E8EA}" type="slidenum">
              <a:rPr lang="de-DE" sz="1200">
                <a:solidFill>
                  <a:srgbClr val="000000"/>
                </a:solidFill>
              </a:rPr>
              <a:pPr eaLnBrk="1">
                <a:buFont typeface="Wingdings" pitchFamily="2" charset="2"/>
                <a:buNone/>
              </a:pPr>
              <a:t>41</a:t>
            </a:fld>
            <a:endParaRPr lang="de-DE" sz="1200">
              <a:solidFill>
                <a:srgbClr val="000000"/>
              </a:solidFill>
            </a:endParaRPr>
          </a:p>
        </p:txBody>
      </p:sp>
      <p:sp>
        <p:nvSpPr>
          <p:cNvPr id="105475" name="Rectangle 1"/>
          <p:cNvSpPr>
            <a:spLocks noGrp="1" noRot="1" noChangeAspect="1" noChangeArrowheads="1" noTextEdit="1"/>
          </p:cNvSpPr>
          <p:nvPr>
            <p:ph type="sldImg"/>
          </p:nvPr>
        </p:nvSpPr>
        <p:spPr>
          <a:xfrm>
            <a:off x="917575" y="744538"/>
            <a:ext cx="4962525" cy="3722687"/>
          </a:xfrm>
          <a:ln/>
        </p:spPr>
      </p:sp>
      <p:sp>
        <p:nvSpPr>
          <p:cNvPr id="105476" name="Rectangle 2"/>
          <p:cNvSpPr>
            <a:spLocks noGrp="1" noChangeArrowheads="1"/>
          </p:cNvSpPr>
          <p:nvPr>
            <p:ph type="body" idx="1"/>
          </p:nvPr>
        </p:nvSpPr>
        <p:spPr>
          <a:xfrm>
            <a:off x="906887" y="4715907"/>
            <a:ext cx="4983903"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latin typeface="Times New Roman" pitchFamily="18" charset="0"/>
            </a:endParaRPr>
          </a:p>
        </p:txBody>
      </p:sp>
    </p:spTree>
    <p:extLst>
      <p:ext uri="{BB962C8B-B14F-4D97-AF65-F5344CB8AC3E}">
        <p14:creationId xmlns:p14="http://schemas.microsoft.com/office/powerpoint/2010/main" val="2901927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6BA64C0B-21BF-491D-970C-A14017510BF5}" type="slidenum">
              <a:rPr lang="de-DE" sz="1200">
                <a:solidFill>
                  <a:srgbClr val="000000"/>
                </a:solidFill>
              </a:rPr>
              <a:pPr eaLnBrk="1">
                <a:buFont typeface="Wingdings" pitchFamily="2" charset="2"/>
                <a:buNone/>
              </a:pPr>
              <a:t>42</a:t>
            </a:fld>
            <a:endParaRPr lang="de-DE" sz="1200">
              <a:solidFill>
                <a:srgbClr val="000000"/>
              </a:solidFill>
            </a:endParaRPr>
          </a:p>
        </p:txBody>
      </p:sp>
      <p:sp>
        <p:nvSpPr>
          <p:cNvPr id="108547" name="Rectangle 1"/>
          <p:cNvSpPr>
            <a:spLocks noGrp="1" noRot="1" noChangeAspect="1" noChangeArrowheads="1" noTextEdit="1"/>
          </p:cNvSpPr>
          <p:nvPr>
            <p:ph type="sldImg"/>
          </p:nvPr>
        </p:nvSpPr>
        <p:spPr>
          <a:xfrm>
            <a:off x="917575" y="744538"/>
            <a:ext cx="4962525" cy="3722687"/>
          </a:xfrm>
          <a:ln/>
        </p:spPr>
      </p:sp>
      <p:sp>
        <p:nvSpPr>
          <p:cNvPr id="108548" name="Text Box 2"/>
          <p:cNvSpPr>
            <a:spLocks noGrp="1" noChangeArrowheads="1"/>
          </p:cNvSpPr>
          <p:nvPr>
            <p:ph type="body" idx="1"/>
          </p:nvPr>
        </p:nvSpPr>
        <p:spPr>
          <a:xfrm>
            <a:off x="906887" y="4715907"/>
            <a:ext cx="4983903"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a:latin typeface="Times New Roman" pitchFamily="18" charset="0"/>
              </a:rPr>
              <a:t>Zur Not gibt’s dann noch den Restezettel an der Tür</a:t>
            </a:r>
          </a:p>
        </p:txBody>
      </p:sp>
    </p:spTree>
    <p:extLst>
      <p:ext uri="{BB962C8B-B14F-4D97-AF65-F5344CB8AC3E}">
        <p14:creationId xmlns:p14="http://schemas.microsoft.com/office/powerpoint/2010/main" val="802487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2AE5553B-68B7-4465-A2D7-3E755F22040F}" type="slidenum">
              <a:rPr lang="de-DE" sz="1200">
                <a:solidFill>
                  <a:srgbClr val="000000"/>
                </a:solidFill>
              </a:rPr>
              <a:pPr eaLnBrk="1">
                <a:buFont typeface="Wingdings" pitchFamily="2" charset="2"/>
                <a:buNone/>
              </a:pPr>
              <a:t>43</a:t>
            </a:fld>
            <a:endParaRPr lang="de-DE" sz="1200">
              <a:solidFill>
                <a:srgbClr val="000000"/>
              </a:solidFill>
            </a:endParaRPr>
          </a:p>
        </p:txBody>
      </p:sp>
      <p:sp>
        <p:nvSpPr>
          <p:cNvPr id="106499" name="Rectangle 1"/>
          <p:cNvSpPr>
            <a:spLocks noGrp="1" noRot="1" noChangeAspect="1" noChangeArrowheads="1" noTextEdit="1"/>
          </p:cNvSpPr>
          <p:nvPr>
            <p:ph type="sldImg"/>
          </p:nvPr>
        </p:nvSpPr>
        <p:spPr>
          <a:xfrm>
            <a:off x="917575" y="744538"/>
            <a:ext cx="4962525" cy="3722687"/>
          </a:xfrm>
          <a:ln/>
        </p:spPr>
      </p:sp>
      <p:sp>
        <p:nvSpPr>
          <p:cNvPr id="106500" name="Text Box 2"/>
          <p:cNvSpPr>
            <a:spLocks noGrp="1" noChangeArrowheads="1"/>
          </p:cNvSpPr>
          <p:nvPr>
            <p:ph type="body" idx="1"/>
          </p:nvPr>
        </p:nvSpPr>
        <p:spPr>
          <a:xfrm>
            <a:off x="906887" y="4715907"/>
            <a:ext cx="4983903"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a:latin typeface="Times New Roman" pitchFamily="18" charset="0"/>
              </a:rPr>
              <a:t>Vor der Schwingtüre Kleiderschränke, dann Kontrollbereich.</a:t>
            </a:r>
          </a:p>
        </p:txBody>
      </p:sp>
    </p:spTree>
    <p:extLst>
      <p:ext uri="{BB962C8B-B14F-4D97-AF65-F5344CB8AC3E}">
        <p14:creationId xmlns:p14="http://schemas.microsoft.com/office/powerpoint/2010/main" val="3746990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defRPr>
            </a:lvl1pPr>
            <a:lvl2pPr>
              <a:tabLst>
                <a:tab pos="723900" algn="l"/>
                <a:tab pos="1447800" algn="l"/>
                <a:tab pos="2171700" algn="l"/>
                <a:tab pos="2895600" algn="l"/>
              </a:tabLst>
              <a:defRPr sz="2400">
                <a:solidFill>
                  <a:schemeClr val="bg1"/>
                </a:solidFill>
                <a:latin typeface="Times New Roman" panose="02020603050405020304" pitchFamily="18" charset="0"/>
              </a:defRPr>
            </a:lvl2pPr>
            <a:lvl3pPr>
              <a:tabLst>
                <a:tab pos="723900" algn="l"/>
                <a:tab pos="1447800" algn="l"/>
                <a:tab pos="2171700" algn="l"/>
                <a:tab pos="2895600" algn="l"/>
              </a:tabLst>
              <a:defRPr sz="2400">
                <a:solidFill>
                  <a:schemeClr val="bg1"/>
                </a:solidFill>
                <a:latin typeface="Times New Roman" panose="02020603050405020304" pitchFamily="18" charset="0"/>
              </a:defRPr>
            </a:lvl3pPr>
            <a:lvl4pPr>
              <a:tabLst>
                <a:tab pos="723900" algn="l"/>
                <a:tab pos="1447800" algn="l"/>
                <a:tab pos="2171700" algn="l"/>
                <a:tab pos="2895600" algn="l"/>
              </a:tabLst>
              <a:defRPr sz="2400">
                <a:solidFill>
                  <a:schemeClr val="bg1"/>
                </a:solidFill>
                <a:latin typeface="Times New Roman" panose="02020603050405020304" pitchFamily="18" charset="0"/>
              </a:defRPr>
            </a:lvl4pPr>
            <a:lvl5pPr>
              <a:tabLst>
                <a:tab pos="723900" algn="l"/>
                <a:tab pos="1447800" algn="l"/>
                <a:tab pos="2171700" algn="l"/>
                <a:tab pos="2895600" algn="l"/>
              </a:tabLst>
              <a:defRPr sz="2400">
                <a:solidFill>
                  <a:schemeClr val="bg1"/>
                </a:solidFill>
                <a:latin typeface="Times New Roman" panose="02020603050405020304" pitchFamily="18"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defRPr>
            </a:lvl9pPr>
          </a:lstStyle>
          <a:p>
            <a:fld id="{004FCA31-E346-4E51-911B-770EF1F5354C}" type="slidenum">
              <a:rPr lang="de-DE" altLang="de-DE" sz="1200">
                <a:solidFill>
                  <a:srgbClr val="000000"/>
                </a:solidFill>
              </a:rPr>
              <a:pPr/>
              <a:t>44</a:t>
            </a:fld>
            <a:endParaRPr lang="de-DE" altLang="de-DE" sz="1200">
              <a:solidFill>
                <a:srgbClr val="000000"/>
              </a:solidFill>
            </a:endParaRPr>
          </a:p>
        </p:txBody>
      </p:sp>
      <p:sp>
        <p:nvSpPr>
          <p:cNvPr id="108547" name="Rectangle 1"/>
          <p:cNvSpPr>
            <a:spLocks noGrp="1" noRot="1" noChangeAspect="1" noChangeArrowheads="1" noTextEdit="1"/>
          </p:cNvSpPr>
          <p:nvPr>
            <p:ph type="sldImg"/>
          </p:nvPr>
        </p:nvSpPr>
        <p:spPr>
          <a:xfrm>
            <a:off x="1143000" y="685800"/>
            <a:ext cx="4572000" cy="3429000"/>
          </a:xfrm>
          <a:ln/>
        </p:spPr>
      </p:sp>
      <p:sp>
        <p:nvSpPr>
          <p:cNvPr id="108548"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ltLang="de-DE">
              <a:latin typeface="Times New Roman" panose="02020603050405020304" pitchFamily="18" charset="0"/>
            </a:endParaRPr>
          </a:p>
        </p:txBody>
      </p:sp>
    </p:spTree>
    <p:extLst>
      <p:ext uri="{BB962C8B-B14F-4D97-AF65-F5344CB8AC3E}">
        <p14:creationId xmlns:p14="http://schemas.microsoft.com/office/powerpoint/2010/main" val="970176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defRPr>
            </a:lvl1pPr>
            <a:lvl2pPr>
              <a:tabLst>
                <a:tab pos="723900" algn="l"/>
                <a:tab pos="1447800" algn="l"/>
                <a:tab pos="2171700" algn="l"/>
                <a:tab pos="2895600" algn="l"/>
              </a:tabLst>
              <a:defRPr sz="2400">
                <a:solidFill>
                  <a:schemeClr val="bg1"/>
                </a:solidFill>
                <a:latin typeface="Times New Roman" panose="02020603050405020304" pitchFamily="18" charset="0"/>
              </a:defRPr>
            </a:lvl2pPr>
            <a:lvl3pPr>
              <a:tabLst>
                <a:tab pos="723900" algn="l"/>
                <a:tab pos="1447800" algn="l"/>
                <a:tab pos="2171700" algn="l"/>
                <a:tab pos="2895600" algn="l"/>
              </a:tabLst>
              <a:defRPr sz="2400">
                <a:solidFill>
                  <a:schemeClr val="bg1"/>
                </a:solidFill>
                <a:latin typeface="Times New Roman" panose="02020603050405020304" pitchFamily="18" charset="0"/>
              </a:defRPr>
            </a:lvl3pPr>
            <a:lvl4pPr>
              <a:tabLst>
                <a:tab pos="723900" algn="l"/>
                <a:tab pos="1447800" algn="l"/>
                <a:tab pos="2171700" algn="l"/>
                <a:tab pos="2895600" algn="l"/>
              </a:tabLst>
              <a:defRPr sz="2400">
                <a:solidFill>
                  <a:schemeClr val="bg1"/>
                </a:solidFill>
                <a:latin typeface="Times New Roman" panose="02020603050405020304" pitchFamily="18" charset="0"/>
              </a:defRPr>
            </a:lvl4pPr>
            <a:lvl5pPr>
              <a:tabLst>
                <a:tab pos="723900" algn="l"/>
                <a:tab pos="1447800" algn="l"/>
                <a:tab pos="2171700" algn="l"/>
                <a:tab pos="2895600" algn="l"/>
              </a:tabLst>
              <a:defRPr sz="2400">
                <a:solidFill>
                  <a:schemeClr val="bg1"/>
                </a:solidFill>
                <a:latin typeface="Times New Roman" panose="02020603050405020304" pitchFamily="18"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defRPr>
            </a:lvl9pPr>
          </a:lstStyle>
          <a:p>
            <a:fld id="{64515BDE-F678-4452-A0F3-8BB5DBF85C98}" type="slidenum">
              <a:rPr lang="de-DE" altLang="de-DE" sz="1200">
                <a:solidFill>
                  <a:srgbClr val="000000"/>
                </a:solidFill>
              </a:rPr>
              <a:pPr/>
              <a:t>45</a:t>
            </a:fld>
            <a:endParaRPr lang="de-DE" altLang="de-DE" sz="1200">
              <a:solidFill>
                <a:srgbClr val="000000"/>
              </a:solidFill>
            </a:endParaRPr>
          </a:p>
        </p:txBody>
      </p:sp>
      <p:sp>
        <p:nvSpPr>
          <p:cNvPr id="109571" name="Rectangle 1"/>
          <p:cNvSpPr>
            <a:spLocks noGrp="1" noRot="1" noChangeAspect="1" noChangeArrowheads="1" noTextEdit="1"/>
          </p:cNvSpPr>
          <p:nvPr>
            <p:ph type="sldImg"/>
          </p:nvPr>
        </p:nvSpPr>
        <p:spPr>
          <a:xfrm>
            <a:off x="1143000" y="685800"/>
            <a:ext cx="4572000" cy="3429000"/>
          </a:xfrm>
          <a:ln/>
        </p:spPr>
      </p:sp>
      <p:sp>
        <p:nvSpPr>
          <p:cNvPr id="109572"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ltLang="de-DE">
              <a:latin typeface="Times New Roman" panose="02020603050405020304" pitchFamily="18" charset="0"/>
            </a:endParaRPr>
          </a:p>
        </p:txBody>
      </p:sp>
    </p:spTree>
    <p:extLst>
      <p:ext uri="{BB962C8B-B14F-4D97-AF65-F5344CB8AC3E}">
        <p14:creationId xmlns:p14="http://schemas.microsoft.com/office/powerpoint/2010/main" val="2738748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8E493F85-B91B-4AF3-8E9E-9B943EE6E0E7}" type="slidenum">
              <a:rPr lang="de-DE" sz="1200">
                <a:solidFill>
                  <a:srgbClr val="000000"/>
                </a:solidFill>
              </a:rPr>
              <a:pPr eaLnBrk="1">
                <a:buFont typeface="Wingdings" pitchFamily="2" charset="2"/>
                <a:buNone/>
              </a:pPr>
              <a:t>50</a:t>
            </a:fld>
            <a:endParaRPr lang="de-DE" sz="1200">
              <a:solidFill>
                <a:srgbClr val="000000"/>
              </a:solidFill>
            </a:endParaRPr>
          </a:p>
        </p:txBody>
      </p:sp>
      <p:sp>
        <p:nvSpPr>
          <p:cNvPr id="118787" name="Rectangle 1"/>
          <p:cNvSpPr>
            <a:spLocks noGrp="1" noRot="1" noChangeAspect="1" noChangeArrowheads="1" noTextEdit="1"/>
          </p:cNvSpPr>
          <p:nvPr>
            <p:ph type="sldImg"/>
          </p:nvPr>
        </p:nvSpPr>
        <p:spPr>
          <a:xfrm>
            <a:off x="917575" y="744538"/>
            <a:ext cx="4962525" cy="3722687"/>
          </a:xfrm>
          <a:ln/>
        </p:spPr>
      </p:sp>
      <p:sp>
        <p:nvSpPr>
          <p:cNvPr id="118788" name="Rectangle 2"/>
          <p:cNvSpPr>
            <a:spLocks noGrp="1" noChangeArrowheads="1"/>
          </p:cNvSpPr>
          <p:nvPr>
            <p:ph type="body" idx="1"/>
          </p:nvPr>
        </p:nvSpPr>
        <p:spPr>
          <a:xfrm>
            <a:off x="906887" y="4715907"/>
            <a:ext cx="4983903"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latin typeface="Times New Roman" pitchFamily="18" charset="0"/>
            </a:endParaRPr>
          </a:p>
        </p:txBody>
      </p:sp>
    </p:spTree>
    <p:extLst>
      <p:ext uri="{BB962C8B-B14F-4D97-AF65-F5344CB8AC3E}">
        <p14:creationId xmlns:p14="http://schemas.microsoft.com/office/powerpoint/2010/main" val="3301743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87A90BF3-2946-4329-B54E-329FBEFEBC3F}" type="slidenum">
              <a:rPr lang="de-DE" sz="1200">
                <a:solidFill>
                  <a:srgbClr val="000000"/>
                </a:solidFill>
              </a:rPr>
              <a:pPr eaLnBrk="1">
                <a:buFont typeface="Wingdings" pitchFamily="2" charset="2"/>
                <a:buNone/>
              </a:pPr>
              <a:t>51</a:t>
            </a:fld>
            <a:endParaRPr lang="de-DE" sz="1200">
              <a:solidFill>
                <a:srgbClr val="000000"/>
              </a:solidFill>
            </a:endParaRPr>
          </a:p>
        </p:txBody>
      </p:sp>
      <p:sp>
        <p:nvSpPr>
          <p:cNvPr id="119811" name="Rectangle 1"/>
          <p:cNvSpPr>
            <a:spLocks noGrp="1" noRot="1" noChangeAspect="1" noChangeArrowheads="1" noTextEdit="1"/>
          </p:cNvSpPr>
          <p:nvPr>
            <p:ph type="sldImg"/>
          </p:nvPr>
        </p:nvSpPr>
        <p:spPr>
          <a:xfrm>
            <a:off x="917575" y="744538"/>
            <a:ext cx="4962525" cy="3722687"/>
          </a:xfrm>
          <a:ln/>
        </p:spPr>
      </p:sp>
      <p:sp>
        <p:nvSpPr>
          <p:cNvPr id="119812" name="Text Box 2"/>
          <p:cNvSpPr>
            <a:spLocks noGrp="1" noChangeArrowheads="1"/>
          </p:cNvSpPr>
          <p:nvPr>
            <p:ph type="body" idx="1"/>
          </p:nvPr>
        </p:nvSpPr>
        <p:spPr>
          <a:xfrm>
            <a:off x="906887" y="4715907"/>
            <a:ext cx="4983903"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a:latin typeface="Times New Roman" pitchFamily="18" charset="0"/>
              </a:rPr>
              <a:t>- feste Sonderabfälle (Kadaver, Blut, Organteile)</a:t>
            </a: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endParaRPr lang="de-DE">
              <a:latin typeface="Times New Roman" pitchFamily="18" charset="0"/>
            </a:endParaRP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endParaRPr lang="de-DE">
              <a:latin typeface="Times New Roman" pitchFamily="18" charset="0"/>
            </a:endParaRPr>
          </a:p>
        </p:txBody>
      </p:sp>
    </p:spTree>
    <p:extLst>
      <p:ext uri="{BB962C8B-B14F-4D97-AF65-F5344CB8AC3E}">
        <p14:creationId xmlns:p14="http://schemas.microsoft.com/office/powerpoint/2010/main" val="3164446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6ED139AA-8FA3-4CDA-81B7-E76CEC0CF561}" type="slidenum">
              <a:rPr lang="de-DE" sz="1200">
                <a:solidFill>
                  <a:srgbClr val="000000"/>
                </a:solidFill>
              </a:rPr>
              <a:pPr eaLnBrk="1">
                <a:buFont typeface="Wingdings" pitchFamily="2" charset="2"/>
                <a:buNone/>
              </a:pPr>
              <a:t>52</a:t>
            </a:fld>
            <a:endParaRPr lang="de-DE" sz="1200">
              <a:solidFill>
                <a:srgbClr val="000000"/>
              </a:solidFill>
            </a:endParaRPr>
          </a:p>
        </p:txBody>
      </p:sp>
      <p:sp>
        <p:nvSpPr>
          <p:cNvPr id="120835" name="Rectangle 1"/>
          <p:cNvSpPr>
            <a:spLocks noGrp="1" noRot="1" noChangeAspect="1" noChangeArrowheads="1" noTextEdit="1"/>
          </p:cNvSpPr>
          <p:nvPr>
            <p:ph type="sldImg"/>
          </p:nvPr>
        </p:nvSpPr>
        <p:spPr>
          <a:xfrm>
            <a:off x="917575" y="744538"/>
            <a:ext cx="4962525" cy="3722687"/>
          </a:xfrm>
          <a:ln/>
        </p:spPr>
      </p:sp>
      <p:sp>
        <p:nvSpPr>
          <p:cNvPr id="120836" name="Text Box 2"/>
          <p:cNvSpPr>
            <a:spLocks noGrp="1" noChangeArrowheads="1"/>
          </p:cNvSpPr>
          <p:nvPr>
            <p:ph type="body" idx="1"/>
          </p:nvPr>
        </p:nvSpPr>
        <p:spPr>
          <a:xfrm>
            <a:off x="906887" y="4715907"/>
            <a:ext cx="4983903"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a:latin typeface="Times New Roman" pitchFamily="18" charset="0"/>
              </a:rPr>
              <a:t>Zuschweißen!</a:t>
            </a: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a:latin typeface="Times New Roman" pitchFamily="18" charset="0"/>
              </a:rPr>
              <a:t>Darauf achten wenig wie möglich Flüssigkeit.</a:t>
            </a: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a:latin typeface="Times New Roman" pitchFamily="18" charset="0"/>
              </a:rPr>
              <a:t>Nicht „unbrennbares“, keine Zeichen mit Radioaktivität.</a:t>
            </a: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endParaRPr lang="de-DE">
              <a:latin typeface="Times New Roman" pitchFamily="18" charset="0"/>
            </a:endParaRP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a:latin typeface="Times New Roman" pitchFamily="18" charset="0"/>
              </a:rPr>
              <a:t>Fortlaufende Nummer aus der Liste gegenüber, diese Nummer auf Beutel und dann ins Faß.</a:t>
            </a:r>
          </a:p>
        </p:txBody>
      </p:sp>
    </p:spTree>
    <p:extLst>
      <p:ext uri="{BB962C8B-B14F-4D97-AF65-F5344CB8AC3E}">
        <p14:creationId xmlns:p14="http://schemas.microsoft.com/office/powerpoint/2010/main" val="175425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Insgesamt ist die radioaktive Belastung von Lebensmitteln als Folge des Tschernobyl-Unglücks deutlich zurückgegangen. Bei Milch nimmt die Belastung stetig ab und liegt auf einem niedrigen Niveau. Bei Trink- und Grundwasser sind nahezu alle Messwerte für Radiocäsium sehr gering und liegen weit unterhalb der geforderten Nachweisgrenzen.  Nur bei bestimmten Pilzarten</a:t>
            </a:r>
            <a:r>
              <a:rPr lang="de-DE" baseline="0" dirty="0"/>
              <a:t> (Z.B. </a:t>
            </a:r>
            <a:r>
              <a:rPr lang="de-DE" dirty="0" err="1"/>
              <a:t>Braunscheibige</a:t>
            </a:r>
            <a:r>
              <a:rPr lang="de-DE" dirty="0"/>
              <a:t> und Orangefalbe </a:t>
            </a:r>
            <a:r>
              <a:rPr lang="de-DE" dirty="0" err="1"/>
              <a:t>Schnecklinge</a:t>
            </a:r>
            <a:r>
              <a:rPr lang="de-DE" dirty="0"/>
              <a:t> oder Rot-braune Semmelstoppelpilze ) und bei Wild sind noch erhöhte Werte</a:t>
            </a:r>
            <a:r>
              <a:rPr lang="de-DE" baseline="0" dirty="0"/>
              <a:t> nachzuweisen.</a:t>
            </a:r>
          </a:p>
          <a:p>
            <a:endParaRPr lang="de-DE" dirty="0"/>
          </a:p>
        </p:txBody>
      </p:sp>
      <p:sp>
        <p:nvSpPr>
          <p:cNvPr id="4" name="Foliennummernplatzhalter 3"/>
          <p:cNvSpPr>
            <a:spLocks noGrp="1"/>
          </p:cNvSpPr>
          <p:nvPr>
            <p:ph type="sldNum" idx="10"/>
          </p:nvPr>
        </p:nvSpPr>
        <p:spPr/>
        <p:txBody>
          <a:bodyPr/>
          <a:lstStyle/>
          <a:p>
            <a:pPr>
              <a:defRPr/>
            </a:pPr>
            <a:fld id="{3D7ABEAC-47AD-4CF0-B6BA-24259CDB4767}" type="slidenum">
              <a:rPr lang="de-DE" smtClean="0"/>
              <a:pPr>
                <a:defRPr/>
              </a:pPr>
              <a:t>3</a:t>
            </a:fld>
            <a:endParaRPr lang="de-DE"/>
          </a:p>
        </p:txBody>
      </p:sp>
    </p:spTree>
    <p:extLst>
      <p:ext uri="{BB962C8B-B14F-4D97-AF65-F5344CB8AC3E}">
        <p14:creationId xmlns:p14="http://schemas.microsoft.com/office/powerpoint/2010/main" val="3885609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defRPr>
            </a:lvl1pPr>
            <a:lvl2pPr>
              <a:tabLst>
                <a:tab pos="723900" algn="l"/>
                <a:tab pos="1447800" algn="l"/>
                <a:tab pos="2171700" algn="l"/>
                <a:tab pos="2895600" algn="l"/>
              </a:tabLst>
              <a:defRPr sz="2400">
                <a:solidFill>
                  <a:schemeClr val="bg1"/>
                </a:solidFill>
                <a:latin typeface="Times New Roman" panose="02020603050405020304" pitchFamily="18" charset="0"/>
              </a:defRPr>
            </a:lvl2pPr>
            <a:lvl3pPr>
              <a:tabLst>
                <a:tab pos="723900" algn="l"/>
                <a:tab pos="1447800" algn="l"/>
                <a:tab pos="2171700" algn="l"/>
                <a:tab pos="2895600" algn="l"/>
              </a:tabLst>
              <a:defRPr sz="2400">
                <a:solidFill>
                  <a:schemeClr val="bg1"/>
                </a:solidFill>
                <a:latin typeface="Times New Roman" panose="02020603050405020304" pitchFamily="18" charset="0"/>
              </a:defRPr>
            </a:lvl3pPr>
            <a:lvl4pPr>
              <a:tabLst>
                <a:tab pos="723900" algn="l"/>
                <a:tab pos="1447800" algn="l"/>
                <a:tab pos="2171700" algn="l"/>
                <a:tab pos="2895600" algn="l"/>
              </a:tabLst>
              <a:defRPr sz="2400">
                <a:solidFill>
                  <a:schemeClr val="bg1"/>
                </a:solidFill>
                <a:latin typeface="Times New Roman" panose="02020603050405020304" pitchFamily="18" charset="0"/>
              </a:defRPr>
            </a:lvl4pPr>
            <a:lvl5pPr>
              <a:tabLst>
                <a:tab pos="723900" algn="l"/>
                <a:tab pos="1447800" algn="l"/>
                <a:tab pos="2171700" algn="l"/>
                <a:tab pos="2895600" algn="l"/>
              </a:tabLst>
              <a:defRPr sz="2400">
                <a:solidFill>
                  <a:schemeClr val="bg1"/>
                </a:solidFill>
                <a:latin typeface="Times New Roman" panose="02020603050405020304" pitchFamily="18"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defRPr>
            </a:lvl9pPr>
          </a:lstStyle>
          <a:p>
            <a:fld id="{FAA30AE7-47EC-490D-A307-12EB580E768C}" type="slidenum">
              <a:rPr lang="de-DE" altLang="de-DE" sz="1200">
                <a:solidFill>
                  <a:srgbClr val="000000"/>
                </a:solidFill>
              </a:rPr>
              <a:pPr/>
              <a:t>53</a:t>
            </a:fld>
            <a:endParaRPr lang="de-DE" altLang="de-DE" sz="1200">
              <a:solidFill>
                <a:srgbClr val="000000"/>
              </a:solidFill>
            </a:endParaRPr>
          </a:p>
        </p:txBody>
      </p:sp>
      <p:sp>
        <p:nvSpPr>
          <p:cNvPr id="116739" name="Rectangle 1"/>
          <p:cNvSpPr>
            <a:spLocks noGrp="1" noRot="1" noChangeAspect="1" noChangeArrowheads="1" noTextEdit="1"/>
          </p:cNvSpPr>
          <p:nvPr>
            <p:ph type="sldImg"/>
          </p:nvPr>
        </p:nvSpPr>
        <p:spPr>
          <a:xfrm>
            <a:off x="1143000" y="685800"/>
            <a:ext cx="4572000" cy="3429000"/>
          </a:xfrm>
          <a:ln/>
        </p:spPr>
      </p:sp>
      <p:sp>
        <p:nvSpPr>
          <p:cNvPr id="11674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a:latin typeface="Times New Roman" panose="02020603050405020304" pitchFamily="18" charset="0"/>
              </a:rPr>
              <a:t>14 C/H</a:t>
            </a:r>
            <a:r>
              <a:rPr lang="de-DE" altLang="de-DE" baseline="30000">
                <a:latin typeface="Times New Roman" panose="02020603050405020304" pitchFamily="18" charset="0"/>
              </a:rPr>
              <a:t>3 </a:t>
            </a:r>
            <a:r>
              <a:rPr lang="de-DE" altLang="de-DE">
                <a:latin typeface="Times New Roman" panose="02020603050405020304" pitchFamily="18" charset="0"/>
              </a:rPr>
              <a:t>- fest nur in Liste auf dem Fass eintragen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a:latin typeface="Times New Roman" panose="02020603050405020304" pitchFamily="18" charset="0"/>
              </a:rPr>
              <a:t>            - flüssig im Fass unter Abzug</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ltLang="de-DE">
              <a:latin typeface="Times New Roman" panose="02020603050405020304" pitchFamily="18"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ltLang="de-DE">
              <a:latin typeface="Times New Roman" panose="02020603050405020304" pitchFamily="18" charset="0"/>
            </a:endParaRPr>
          </a:p>
        </p:txBody>
      </p:sp>
    </p:spTree>
    <p:extLst>
      <p:ext uri="{BB962C8B-B14F-4D97-AF65-F5344CB8AC3E}">
        <p14:creationId xmlns:p14="http://schemas.microsoft.com/office/powerpoint/2010/main" val="1702198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EECB7940-9D0F-4291-8C6D-1C2E81975859}" type="slidenum">
              <a:rPr lang="de-DE" sz="1200">
                <a:solidFill>
                  <a:srgbClr val="000000"/>
                </a:solidFill>
              </a:rPr>
              <a:pPr eaLnBrk="1">
                <a:buFont typeface="Wingdings" pitchFamily="2" charset="2"/>
                <a:buNone/>
              </a:pPr>
              <a:t>54</a:t>
            </a:fld>
            <a:endParaRPr lang="de-DE" sz="1200">
              <a:solidFill>
                <a:srgbClr val="000000"/>
              </a:solidFill>
            </a:endParaRPr>
          </a:p>
        </p:txBody>
      </p:sp>
      <p:sp>
        <p:nvSpPr>
          <p:cNvPr id="130051" name="Rectangle 1"/>
          <p:cNvSpPr>
            <a:spLocks noGrp="1" noRot="1" noChangeAspect="1" noChangeArrowheads="1" noTextEdit="1"/>
          </p:cNvSpPr>
          <p:nvPr>
            <p:ph type="sldImg"/>
          </p:nvPr>
        </p:nvSpPr>
        <p:spPr>
          <a:xfrm>
            <a:off x="917575" y="744538"/>
            <a:ext cx="4962525" cy="3722687"/>
          </a:xfrm>
          <a:ln/>
        </p:spPr>
      </p:sp>
      <p:sp>
        <p:nvSpPr>
          <p:cNvPr id="130052" name="Rectangle 2"/>
          <p:cNvSpPr>
            <a:spLocks noGrp="1" noChangeArrowheads="1"/>
          </p:cNvSpPr>
          <p:nvPr>
            <p:ph type="body" idx="1"/>
          </p:nvPr>
        </p:nvSpPr>
        <p:spPr>
          <a:xfrm>
            <a:off x="906887" y="4715907"/>
            <a:ext cx="4983903"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latin typeface="Times New Roman" pitchFamily="18" charset="0"/>
            </a:endParaRPr>
          </a:p>
        </p:txBody>
      </p:sp>
    </p:spTree>
    <p:extLst>
      <p:ext uri="{BB962C8B-B14F-4D97-AF65-F5344CB8AC3E}">
        <p14:creationId xmlns:p14="http://schemas.microsoft.com/office/powerpoint/2010/main" val="3093847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55C58416-2621-45C4-A98A-3E70F8F81FA3}" type="slidenum">
              <a:rPr lang="de-DE" sz="1200">
                <a:solidFill>
                  <a:srgbClr val="000000"/>
                </a:solidFill>
              </a:rPr>
              <a:pPr eaLnBrk="1">
                <a:buFont typeface="Wingdings" pitchFamily="2" charset="2"/>
                <a:buNone/>
              </a:pPr>
              <a:t>55</a:t>
            </a:fld>
            <a:endParaRPr lang="de-DE" sz="1200">
              <a:solidFill>
                <a:srgbClr val="000000"/>
              </a:solidFill>
            </a:endParaRPr>
          </a:p>
        </p:txBody>
      </p:sp>
      <p:sp>
        <p:nvSpPr>
          <p:cNvPr id="131075" name="Rectangle 1"/>
          <p:cNvSpPr>
            <a:spLocks noGrp="1" noRot="1" noChangeAspect="1" noChangeArrowheads="1" noTextEdit="1"/>
          </p:cNvSpPr>
          <p:nvPr>
            <p:ph type="sldImg"/>
          </p:nvPr>
        </p:nvSpPr>
        <p:spPr>
          <a:xfrm>
            <a:off x="917575" y="744538"/>
            <a:ext cx="4962525" cy="3722687"/>
          </a:xfrm>
          <a:ln/>
        </p:spPr>
      </p:sp>
      <p:sp>
        <p:nvSpPr>
          <p:cNvPr id="131076" name="Rectangle 2"/>
          <p:cNvSpPr>
            <a:spLocks noGrp="1" noChangeArrowheads="1"/>
          </p:cNvSpPr>
          <p:nvPr>
            <p:ph type="body" idx="1"/>
          </p:nvPr>
        </p:nvSpPr>
        <p:spPr>
          <a:xfrm>
            <a:off x="906887" y="4715907"/>
            <a:ext cx="4983903"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latin typeface="Times New Roman" pitchFamily="18" charset="0"/>
            </a:endParaRPr>
          </a:p>
        </p:txBody>
      </p:sp>
    </p:spTree>
    <p:extLst>
      <p:ext uri="{BB962C8B-B14F-4D97-AF65-F5344CB8AC3E}">
        <p14:creationId xmlns:p14="http://schemas.microsoft.com/office/powerpoint/2010/main" val="2782062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503B64E8-207F-42AE-854A-C230165171A4}" type="slidenum">
              <a:rPr lang="de-DE" sz="1200">
                <a:solidFill>
                  <a:srgbClr val="000000"/>
                </a:solidFill>
              </a:rPr>
              <a:pPr eaLnBrk="1">
                <a:buFont typeface="Wingdings" pitchFamily="2" charset="2"/>
                <a:buNone/>
              </a:pPr>
              <a:t>56</a:t>
            </a:fld>
            <a:endParaRPr lang="de-DE" sz="1200">
              <a:solidFill>
                <a:srgbClr val="000000"/>
              </a:solidFill>
            </a:endParaRPr>
          </a:p>
        </p:txBody>
      </p:sp>
      <p:sp>
        <p:nvSpPr>
          <p:cNvPr id="133123" name="Rectangle 1"/>
          <p:cNvSpPr>
            <a:spLocks noGrp="1" noRot="1" noChangeAspect="1" noChangeArrowheads="1" noTextEdit="1"/>
          </p:cNvSpPr>
          <p:nvPr>
            <p:ph type="sldImg"/>
          </p:nvPr>
        </p:nvSpPr>
        <p:spPr>
          <a:xfrm>
            <a:off x="917575" y="744538"/>
            <a:ext cx="4962525" cy="3722687"/>
          </a:xfrm>
          <a:ln/>
        </p:spPr>
      </p:sp>
      <p:sp>
        <p:nvSpPr>
          <p:cNvPr id="133124" name="Rectangle 2"/>
          <p:cNvSpPr>
            <a:spLocks noGrp="1" noChangeArrowheads="1"/>
          </p:cNvSpPr>
          <p:nvPr>
            <p:ph type="body" idx="1"/>
          </p:nvPr>
        </p:nvSpPr>
        <p:spPr>
          <a:xfrm>
            <a:off x="906887" y="4715907"/>
            <a:ext cx="4983903"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de-DE">
                <a:latin typeface="Times New Roman" pitchFamily="18" charset="0"/>
              </a:rPr>
              <a:t>Neue Dunkelkammer außerhalb des Kontrollbereichs, Zugang nur mit Schlüssel!!!!!!!</a:t>
            </a:r>
          </a:p>
        </p:txBody>
      </p:sp>
    </p:spTree>
    <p:extLst>
      <p:ext uri="{BB962C8B-B14F-4D97-AF65-F5344CB8AC3E}">
        <p14:creationId xmlns:p14="http://schemas.microsoft.com/office/powerpoint/2010/main" val="174404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de-DE" b="0" dirty="0"/>
              <a:t>Die</a:t>
            </a:r>
            <a:r>
              <a:rPr lang="de-DE" b="0" baseline="0" dirty="0"/>
              <a:t> innere Komponente macht den Haupanteil aus. Über die Atemluft nimmt jeder z.B. das radioaktive Edelgas Radon aus der Luft auf. Mit der Nahrung werden natürliche Radionuklide wie Thorium, Uran und Kalium aufgenommen.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de-DE" b="0" dirty="0"/>
          </a:p>
        </p:txBody>
      </p:sp>
      <p:sp>
        <p:nvSpPr>
          <p:cNvPr id="4" name="Foliennummernplatzhalter 3"/>
          <p:cNvSpPr>
            <a:spLocks noGrp="1"/>
          </p:cNvSpPr>
          <p:nvPr>
            <p:ph type="sldNum" idx="10"/>
          </p:nvPr>
        </p:nvSpPr>
        <p:spPr/>
        <p:txBody>
          <a:bodyPr/>
          <a:lstStyle/>
          <a:p>
            <a:pPr>
              <a:defRPr/>
            </a:pPr>
            <a:fld id="{3D7ABEAC-47AD-4CF0-B6BA-24259CDB4767}" type="slidenum">
              <a:rPr lang="de-DE" smtClean="0"/>
              <a:pPr>
                <a:defRPr/>
              </a:pPr>
              <a:t>4</a:t>
            </a:fld>
            <a:endParaRPr lang="de-DE"/>
          </a:p>
        </p:txBody>
      </p:sp>
    </p:spTree>
    <p:extLst>
      <p:ext uri="{BB962C8B-B14F-4D97-AF65-F5344CB8AC3E}">
        <p14:creationId xmlns:p14="http://schemas.microsoft.com/office/powerpoint/2010/main" val="55755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Bundesamt für Strahlenschutz misst routinemäßig die natürliche Strahlenbelastung</a:t>
            </a:r>
            <a:r>
              <a:rPr lang="de-DE" baseline="0" dirty="0"/>
              <a:t> in Deutschland. Diese äußere Strahlenbelastung ist an einem </a:t>
            </a:r>
            <a:r>
              <a:rPr lang="de-DE" baseline="0" dirty="0" err="1"/>
              <a:t>ort</a:t>
            </a:r>
            <a:r>
              <a:rPr lang="de-DE" baseline="0" dirty="0"/>
              <a:t> weitgehend konstant, kleinere kurzzeitige Erhöhungen treten auf, wenn radioaktive Zerfallsprodukte durch Niederschläge aus der Atmosphäre gewaschen und am Boden abgelagert werden. </a:t>
            </a:r>
          </a:p>
          <a:p>
            <a:r>
              <a:rPr lang="de-DE" baseline="0" dirty="0"/>
              <a:t>Eine Abschwächung ergibt sich zum Beispiel, wenn der Boden von Schnee bedeckt ist.</a:t>
            </a:r>
          </a:p>
          <a:p>
            <a:endParaRPr lang="de-DE" dirty="0"/>
          </a:p>
        </p:txBody>
      </p:sp>
      <p:sp>
        <p:nvSpPr>
          <p:cNvPr id="4" name="Foliennummernplatzhalter 3"/>
          <p:cNvSpPr>
            <a:spLocks noGrp="1"/>
          </p:cNvSpPr>
          <p:nvPr>
            <p:ph type="sldNum" idx="10"/>
          </p:nvPr>
        </p:nvSpPr>
        <p:spPr/>
        <p:txBody>
          <a:bodyPr/>
          <a:lstStyle/>
          <a:p>
            <a:pPr>
              <a:defRPr/>
            </a:pPr>
            <a:fld id="{3D7ABEAC-47AD-4CF0-B6BA-24259CDB4767}" type="slidenum">
              <a:rPr lang="de-DE" smtClean="0"/>
              <a:pPr>
                <a:defRPr/>
              </a:pPr>
              <a:t>6</a:t>
            </a:fld>
            <a:endParaRPr lang="de-DE"/>
          </a:p>
        </p:txBody>
      </p:sp>
    </p:spTree>
    <p:extLst>
      <p:ext uri="{BB962C8B-B14F-4D97-AF65-F5344CB8AC3E}">
        <p14:creationId xmlns:p14="http://schemas.microsoft.com/office/powerpoint/2010/main" val="1814049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A9634E7F-9ACA-4361-9AB5-5D6DEACA2A83}" type="slidenum">
              <a:rPr lang="de-DE" sz="1200">
                <a:solidFill>
                  <a:srgbClr val="000000"/>
                </a:solidFill>
              </a:rPr>
              <a:pPr eaLnBrk="1">
                <a:buFont typeface="Wingdings" pitchFamily="2" charset="2"/>
                <a:buNone/>
              </a:pPr>
              <a:t>8</a:t>
            </a:fld>
            <a:endParaRPr lang="de-DE" sz="1200">
              <a:solidFill>
                <a:srgbClr val="000000"/>
              </a:solidFill>
            </a:endParaRPr>
          </a:p>
        </p:txBody>
      </p:sp>
      <p:sp>
        <p:nvSpPr>
          <p:cNvPr id="91139" name="Rectangle 1"/>
          <p:cNvSpPr>
            <a:spLocks noGrp="1" noRot="1" noChangeAspect="1" noChangeArrowheads="1" noTextEdit="1"/>
          </p:cNvSpPr>
          <p:nvPr>
            <p:ph type="sldImg"/>
          </p:nvPr>
        </p:nvSpPr>
        <p:spPr>
          <a:xfrm>
            <a:off x="917575" y="744538"/>
            <a:ext cx="4962525" cy="3722687"/>
          </a:xfrm>
          <a:ln/>
        </p:spPr>
      </p:sp>
      <p:sp>
        <p:nvSpPr>
          <p:cNvPr id="91140" name="Rectangle 2"/>
          <p:cNvSpPr>
            <a:spLocks noGrp="1" noChangeArrowheads="1"/>
          </p:cNvSpPr>
          <p:nvPr>
            <p:ph type="body" idx="1"/>
          </p:nvPr>
        </p:nvSpPr>
        <p:spPr>
          <a:xfrm>
            <a:off x="906887" y="4715907"/>
            <a:ext cx="4983903"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de-DE" dirty="0">
                <a:latin typeface="Times New Roman" pitchFamily="18" charset="0"/>
              </a:rPr>
              <a:t>Im</a:t>
            </a:r>
            <a:r>
              <a:rPr lang="de-DE" baseline="0" dirty="0">
                <a:latin typeface="Times New Roman" pitchFamily="18" charset="0"/>
              </a:rPr>
              <a:t> Kontrollbereich treffen Sie bei uns auf 3 verschiedene Strahlungsarten, zum einen die Alpha Strahlung, hat eine Reichweite in Gewebe von einigen Mikrometer, deshalb muss diese Strahlung nicht abgeschirmt werden.</a:t>
            </a:r>
            <a:endParaRPr lang="de-DE" dirty="0">
              <a:latin typeface="Times New Roman" pitchFamily="18" charset="0"/>
            </a:endParaRPr>
          </a:p>
        </p:txBody>
      </p:sp>
    </p:spTree>
    <p:extLst>
      <p:ext uri="{BB962C8B-B14F-4D97-AF65-F5344CB8AC3E}">
        <p14:creationId xmlns:p14="http://schemas.microsoft.com/office/powerpoint/2010/main" val="1353383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7D411FCD-67E6-4164-8513-17DD74BF2B13}" type="slidenum">
              <a:rPr lang="de-DE" sz="1200">
                <a:solidFill>
                  <a:srgbClr val="000000"/>
                </a:solidFill>
              </a:rPr>
              <a:pPr eaLnBrk="1">
                <a:buFont typeface="Wingdings" pitchFamily="2" charset="2"/>
                <a:buNone/>
              </a:pPr>
              <a:t>9</a:t>
            </a:fld>
            <a:endParaRPr lang="de-DE" sz="1200">
              <a:solidFill>
                <a:srgbClr val="000000"/>
              </a:solidFill>
            </a:endParaRPr>
          </a:p>
        </p:txBody>
      </p:sp>
      <p:sp>
        <p:nvSpPr>
          <p:cNvPr id="92163" name="Rectangle 1"/>
          <p:cNvSpPr>
            <a:spLocks noGrp="1" noRot="1" noChangeAspect="1" noChangeArrowheads="1" noTextEdit="1"/>
          </p:cNvSpPr>
          <p:nvPr>
            <p:ph type="sldImg"/>
          </p:nvPr>
        </p:nvSpPr>
        <p:spPr>
          <a:xfrm>
            <a:off x="917575" y="744538"/>
            <a:ext cx="4962525" cy="3722687"/>
          </a:xfrm>
          <a:ln/>
        </p:spPr>
      </p:sp>
      <p:sp>
        <p:nvSpPr>
          <p:cNvPr id="92164" name="Text Box 2"/>
          <p:cNvSpPr>
            <a:spLocks noGrp="1" noChangeArrowheads="1"/>
          </p:cNvSpPr>
          <p:nvPr>
            <p:ph type="body" idx="1"/>
          </p:nvPr>
        </p:nvSpPr>
        <p:spPr>
          <a:xfrm>
            <a:off x="906887" y="4715907"/>
            <a:ext cx="4983903"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dirty="0">
                <a:latin typeface="Times New Roman" pitchFamily="18" charset="0"/>
              </a:rPr>
              <a:t>Hat</a:t>
            </a:r>
            <a:r>
              <a:rPr lang="de-DE" baseline="0" dirty="0">
                <a:latin typeface="Times New Roman" pitchFamily="18" charset="0"/>
              </a:rPr>
              <a:t> eine Reichweite von wenigen Millimetern in Gewebe, es gibt sehr weiche bis sehr harte ß-Strahler, wenige cm Plexiglas schirmen diese Strahlung vollständig ab. </a:t>
            </a:r>
          </a:p>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baseline="0" dirty="0">
                <a:latin typeface="Times New Roman" pitchFamily="18" charset="0"/>
              </a:rPr>
              <a:t>Nur wenn sehr harte Betastrahlung auf Materie trifft, entsteht die sogen Bremsstrahlung, welche eine Gammastrahlung ist. Deshalb hier die Reihenfolge der Abschirmung beachten.</a:t>
            </a:r>
            <a:endParaRPr lang="de-DE" dirty="0">
              <a:latin typeface="Times New Roman" pitchFamily="18" charset="0"/>
            </a:endParaRPr>
          </a:p>
        </p:txBody>
      </p:sp>
    </p:spTree>
    <p:extLst>
      <p:ext uri="{BB962C8B-B14F-4D97-AF65-F5344CB8AC3E}">
        <p14:creationId xmlns:p14="http://schemas.microsoft.com/office/powerpoint/2010/main" val="256757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4986" algn="l"/>
                <a:tab pos="1449972" algn="l"/>
                <a:tab pos="2174958" algn="l"/>
                <a:tab pos="2899943" algn="l"/>
              </a:tabLst>
              <a:defRPr sz="2400">
                <a:solidFill>
                  <a:schemeClr val="bg1"/>
                </a:solidFill>
                <a:latin typeface="Times New Roman" pitchFamily="18" charset="0"/>
              </a:defRPr>
            </a:lvl1pPr>
            <a:lvl2pPr eaLnBrk="0" hangingPunct="0">
              <a:tabLst>
                <a:tab pos="724986" algn="l"/>
                <a:tab pos="1449972" algn="l"/>
                <a:tab pos="2174958" algn="l"/>
                <a:tab pos="2899943" algn="l"/>
              </a:tabLst>
              <a:defRPr sz="2400">
                <a:solidFill>
                  <a:schemeClr val="bg1"/>
                </a:solidFill>
                <a:latin typeface="Times New Roman" pitchFamily="18" charset="0"/>
              </a:defRPr>
            </a:lvl2pPr>
            <a:lvl3pPr eaLnBrk="0" hangingPunct="0">
              <a:tabLst>
                <a:tab pos="724986" algn="l"/>
                <a:tab pos="1449972" algn="l"/>
                <a:tab pos="2174958" algn="l"/>
                <a:tab pos="2899943" algn="l"/>
              </a:tabLst>
              <a:defRPr sz="2400">
                <a:solidFill>
                  <a:schemeClr val="bg1"/>
                </a:solidFill>
                <a:latin typeface="Times New Roman" pitchFamily="18" charset="0"/>
              </a:defRPr>
            </a:lvl3pPr>
            <a:lvl4pPr eaLnBrk="0" hangingPunct="0">
              <a:tabLst>
                <a:tab pos="724986" algn="l"/>
                <a:tab pos="1449972" algn="l"/>
                <a:tab pos="2174958" algn="l"/>
                <a:tab pos="2899943" algn="l"/>
              </a:tabLst>
              <a:defRPr sz="2400">
                <a:solidFill>
                  <a:schemeClr val="bg1"/>
                </a:solidFill>
                <a:latin typeface="Times New Roman" pitchFamily="18" charset="0"/>
              </a:defRPr>
            </a:lvl4pPr>
            <a:lvl5pPr eaLnBrk="0" hangingPunct="0">
              <a:tabLst>
                <a:tab pos="724986" algn="l"/>
                <a:tab pos="1449972" algn="l"/>
                <a:tab pos="2174958" algn="l"/>
                <a:tab pos="2899943" algn="l"/>
              </a:tabLst>
              <a:defRPr sz="2400">
                <a:solidFill>
                  <a:schemeClr val="bg1"/>
                </a:solidFill>
                <a:latin typeface="Times New Roman" pitchFamily="18" charset="0"/>
              </a:defRPr>
            </a:lvl5pPr>
            <a:lvl6pPr marL="2518372"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6pPr>
            <a:lvl7pPr marL="2976258"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7pPr>
            <a:lvl8pPr marL="3434144"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8pPr>
            <a:lvl9pPr marL="3892029" indent="-228943" defTabSz="449937" eaLnBrk="0" fontAlgn="base" hangingPunct="0">
              <a:spcBef>
                <a:spcPct val="0"/>
              </a:spcBef>
              <a:spcAft>
                <a:spcPct val="0"/>
              </a:spcAft>
              <a:tabLst>
                <a:tab pos="724986" algn="l"/>
                <a:tab pos="1449972" algn="l"/>
                <a:tab pos="2174958" algn="l"/>
                <a:tab pos="2899943" algn="l"/>
              </a:tabLst>
              <a:defRPr sz="2400">
                <a:solidFill>
                  <a:schemeClr val="bg1"/>
                </a:solidFill>
                <a:latin typeface="Times New Roman" pitchFamily="18" charset="0"/>
              </a:defRPr>
            </a:lvl9pPr>
          </a:lstStyle>
          <a:p>
            <a:pPr eaLnBrk="1">
              <a:buFont typeface="Wingdings" pitchFamily="2" charset="2"/>
              <a:buNone/>
            </a:pPr>
            <a:fld id="{96125FE2-1A90-4F84-A823-B281B0D47D97}" type="slidenum">
              <a:rPr lang="de-DE" sz="1200">
                <a:solidFill>
                  <a:srgbClr val="000000"/>
                </a:solidFill>
              </a:rPr>
              <a:pPr eaLnBrk="1">
                <a:buFont typeface="Wingdings" pitchFamily="2" charset="2"/>
                <a:buNone/>
              </a:pPr>
              <a:t>10</a:t>
            </a:fld>
            <a:endParaRPr lang="de-DE" sz="1200">
              <a:solidFill>
                <a:srgbClr val="000000"/>
              </a:solidFill>
            </a:endParaRPr>
          </a:p>
        </p:txBody>
      </p:sp>
      <p:sp>
        <p:nvSpPr>
          <p:cNvPr id="93187" name="Rectangle 1"/>
          <p:cNvSpPr>
            <a:spLocks noGrp="1" noRot="1" noChangeAspect="1" noChangeArrowheads="1" noTextEdit="1"/>
          </p:cNvSpPr>
          <p:nvPr>
            <p:ph type="sldImg"/>
          </p:nvPr>
        </p:nvSpPr>
        <p:spPr>
          <a:xfrm>
            <a:off x="917575" y="744538"/>
            <a:ext cx="4962525" cy="3722687"/>
          </a:xfrm>
          <a:ln/>
        </p:spPr>
      </p:sp>
      <p:sp>
        <p:nvSpPr>
          <p:cNvPr id="93188" name="Text Box 2"/>
          <p:cNvSpPr>
            <a:spLocks noGrp="1" noChangeArrowheads="1"/>
          </p:cNvSpPr>
          <p:nvPr>
            <p:ph type="body" idx="1"/>
          </p:nvPr>
        </p:nvSpPr>
        <p:spPr>
          <a:xfrm>
            <a:off x="906887" y="4715907"/>
            <a:ext cx="4983903"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51"/>
              </a:spcBef>
              <a:buClrTx/>
              <a:tabLst>
                <a:tab pos="0" algn="l"/>
                <a:tab pos="915772" algn="l"/>
                <a:tab pos="1831543" algn="l"/>
                <a:tab pos="2747315" algn="l"/>
                <a:tab pos="3663086" algn="l"/>
                <a:tab pos="4578858" algn="l"/>
                <a:tab pos="5494630" algn="l"/>
                <a:tab pos="6410401" algn="l"/>
                <a:tab pos="7326173" algn="l"/>
                <a:tab pos="8241944" algn="l"/>
                <a:tab pos="9157716" algn="l"/>
                <a:tab pos="10073488" algn="l"/>
              </a:tabLst>
            </a:pPr>
            <a:r>
              <a:rPr lang="de-DE" dirty="0">
                <a:latin typeface="Times New Roman" pitchFamily="18" charset="0"/>
              </a:rPr>
              <a:t>Und</a:t>
            </a:r>
            <a:r>
              <a:rPr lang="de-DE" baseline="0" dirty="0">
                <a:latin typeface="Times New Roman" pitchFamily="18" charset="0"/>
              </a:rPr>
              <a:t> damit hier noch die Gammastrahlung, 50 cm Gewebe schwächen die Strahlung auf ein Zehntel ab. Deshalb nehmen wir Blei zum abschwächen und abschirmen der Strahlung.</a:t>
            </a:r>
            <a:endParaRPr lang="de-DE" dirty="0">
              <a:latin typeface="Times New Roman" pitchFamily="18" charset="0"/>
            </a:endParaRPr>
          </a:p>
        </p:txBody>
      </p:sp>
    </p:spTree>
    <p:extLst>
      <p:ext uri="{BB962C8B-B14F-4D97-AF65-F5344CB8AC3E}">
        <p14:creationId xmlns:p14="http://schemas.microsoft.com/office/powerpoint/2010/main" val="3105278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Alle drei</a:t>
            </a:r>
            <a:r>
              <a:rPr lang="de-DE" baseline="0" dirty="0"/>
              <a:t> Strahlungsarten haben eines gemeinsam: man schmeckt, riecht, fühlt und sieht sie nicht. Aber wenn die Strahlung auf Zellen trifft, gibt sie einen Teil der Energie ab. Die Strahlen können direkt Zellbestandteile verändern, oder indirekt das Wasser in der Zelle ionisieren – dabei entstehen freie Radikale, die dann das Gewebe beschädigen. Am empfindlichsten ist das Erbgut, das in Form der DNA in jeder Zelle vorliegt. Die Strahlung kann DNA Ketten aufbrechen und den </a:t>
            </a:r>
            <a:r>
              <a:rPr lang="de-DE" baseline="0" dirty="0" err="1"/>
              <a:t>Erbcode</a:t>
            </a:r>
            <a:r>
              <a:rPr lang="de-DE" baseline="0" dirty="0"/>
              <a:t> verändern.</a:t>
            </a:r>
          </a:p>
          <a:p>
            <a:r>
              <a:rPr lang="de-DE" baseline="0" dirty="0"/>
              <a:t>Nicht nur Radioaktivität kann solche Schäden anrichten, auch </a:t>
            </a:r>
            <a:r>
              <a:rPr lang="de-DE" baseline="0" dirty="0" err="1"/>
              <a:t>chemi</a:t>
            </a:r>
            <a:r>
              <a:rPr lang="de-DE" baseline="0" dirty="0"/>
              <a:t> Stoffe oder UV Licht können solche Veränderungen hervorrufen. Das körpereigene Reparatursystem ist gut trainiert, es behebt jeden Tag zig Billionen kleiner Erbgutschäden.</a:t>
            </a:r>
          </a:p>
          <a:p>
            <a:endParaRPr lang="de-DE" dirty="0"/>
          </a:p>
        </p:txBody>
      </p:sp>
      <p:sp>
        <p:nvSpPr>
          <p:cNvPr id="4" name="Foliennummernplatzhalter 3"/>
          <p:cNvSpPr>
            <a:spLocks noGrp="1"/>
          </p:cNvSpPr>
          <p:nvPr>
            <p:ph type="sldNum" idx="10"/>
          </p:nvPr>
        </p:nvSpPr>
        <p:spPr/>
        <p:txBody>
          <a:bodyPr/>
          <a:lstStyle/>
          <a:p>
            <a:pPr>
              <a:defRPr/>
            </a:pPr>
            <a:fld id="{3D7ABEAC-47AD-4CF0-B6BA-24259CDB4767}" type="slidenum">
              <a:rPr lang="de-DE" smtClean="0"/>
              <a:pPr>
                <a:defRPr/>
              </a:pPr>
              <a:t>11</a:t>
            </a:fld>
            <a:endParaRPr lang="de-DE"/>
          </a:p>
        </p:txBody>
      </p:sp>
    </p:spTree>
    <p:extLst>
      <p:ext uri="{BB962C8B-B14F-4D97-AF65-F5344CB8AC3E}">
        <p14:creationId xmlns:p14="http://schemas.microsoft.com/office/powerpoint/2010/main" val="3257190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4DE77569-63A6-410C-B02F-2565BDC6EC84}" type="slidenum">
              <a:rPr lang="de-DE"/>
              <a:pPr>
                <a:defRPr/>
              </a:pPr>
              <a:t>‹Nr.›</a:t>
            </a:fld>
            <a:endParaRPr lang="de-DE"/>
          </a:p>
        </p:txBody>
      </p:sp>
    </p:spTree>
    <p:extLst>
      <p:ext uri="{BB962C8B-B14F-4D97-AF65-F5344CB8AC3E}">
        <p14:creationId xmlns:p14="http://schemas.microsoft.com/office/powerpoint/2010/main" val="87014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03185DC1-7744-452A-8006-7C17FF224C5F}" type="slidenum">
              <a:rPr lang="de-DE"/>
              <a:pPr>
                <a:defRPr/>
              </a:pPr>
              <a:t>‹Nr.›</a:t>
            </a:fld>
            <a:endParaRPr lang="de-DE"/>
          </a:p>
        </p:txBody>
      </p:sp>
    </p:spTree>
    <p:extLst>
      <p:ext uri="{BB962C8B-B14F-4D97-AF65-F5344CB8AC3E}">
        <p14:creationId xmlns:p14="http://schemas.microsoft.com/office/powerpoint/2010/main" val="196248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72263" y="549275"/>
            <a:ext cx="1954212" cy="48593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09625" y="549275"/>
            <a:ext cx="5710238" cy="485933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612D1078-E557-48A4-91F9-AFD92696D320}" type="slidenum">
              <a:rPr lang="de-DE"/>
              <a:pPr>
                <a:defRPr/>
              </a:pPr>
              <a:t>‹Nr.›</a:t>
            </a:fld>
            <a:endParaRPr lang="de-DE"/>
          </a:p>
        </p:txBody>
      </p:sp>
    </p:spTree>
    <p:extLst>
      <p:ext uri="{BB962C8B-B14F-4D97-AF65-F5344CB8AC3E}">
        <p14:creationId xmlns:p14="http://schemas.microsoft.com/office/powerpoint/2010/main" val="2270000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27088" y="549275"/>
            <a:ext cx="7799387" cy="655638"/>
          </a:xfrm>
        </p:spPr>
        <p:txBody>
          <a:bodyPr/>
          <a:lstStyle/>
          <a:p>
            <a:r>
              <a:rPr lang="de-DE"/>
              <a:t>Titelmasterformat durch Klicken bearbeiten</a:t>
            </a:r>
          </a:p>
        </p:txBody>
      </p:sp>
      <p:sp>
        <p:nvSpPr>
          <p:cNvPr id="3" name="Textplatzhalter 2"/>
          <p:cNvSpPr>
            <a:spLocks noGrp="1"/>
          </p:cNvSpPr>
          <p:nvPr>
            <p:ph type="body" sz="half" idx="1"/>
          </p:nvPr>
        </p:nvSpPr>
        <p:spPr>
          <a:xfrm>
            <a:off x="809625" y="1752600"/>
            <a:ext cx="3694113" cy="36560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56138" y="1752600"/>
            <a:ext cx="3695700" cy="36560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pPr>
              <a:defRPr/>
            </a:pPr>
            <a:fld id="{7D61D017-C7C3-43F7-9B51-E82B78393B07}" type="slidenum">
              <a:rPr lang="de-DE"/>
              <a:pPr>
                <a:defRPr/>
              </a:pPr>
              <a:t>‹Nr.›</a:t>
            </a:fld>
            <a:endParaRPr lang="de-DE"/>
          </a:p>
        </p:txBody>
      </p:sp>
    </p:spTree>
    <p:extLst>
      <p:ext uri="{BB962C8B-B14F-4D97-AF65-F5344CB8AC3E}">
        <p14:creationId xmlns:p14="http://schemas.microsoft.com/office/powerpoint/2010/main" val="32163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827088" y="549275"/>
            <a:ext cx="7799387" cy="655638"/>
          </a:xfrm>
        </p:spPr>
        <p:txBody>
          <a:bodyPr/>
          <a:lstStyle/>
          <a:p>
            <a:r>
              <a:rPr lang="de-DE"/>
              <a:t>Titelmasterformat durch Klicken bearbeiten</a:t>
            </a:r>
          </a:p>
        </p:txBody>
      </p:sp>
      <p:sp>
        <p:nvSpPr>
          <p:cNvPr id="3" name="Textplatzhalter 2"/>
          <p:cNvSpPr>
            <a:spLocks noGrp="1"/>
          </p:cNvSpPr>
          <p:nvPr>
            <p:ph type="body" sz="half" idx="1"/>
          </p:nvPr>
        </p:nvSpPr>
        <p:spPr>
          <a:xfrm>
            <a:off x="809625" y="1752600"/>
            <a:ext cx="3694113" cy="36560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ClipArt-Platzhalter 3"/>
          <p:cNvSpPr>
            <a:spLocks noGrp="1"/>
          </p:cNvSpPr>
          <p:nvPr>
            <p:ph type="clipArt" sz="half" idx="2"/>
          </p:nvPr>
        </p:nvSpPr>
        <p:spPr>
          <a:xfrm>
            <a:off x="4656138" y="1752600"/>
            <a:ext cx="3695700" cy="3656013"/>
          </a:xfrm>
        </p:spPr>
        <p:txBody>
          <a:bodyPr/>
          <a:lstStyle/>
          <a:p>
            <a:pPr lvl="0"/>
            <a:endParaRPr lang="de-DE" noProof="0"/>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pPr>
              <a:defRPr/>
            </a:pPr>
            <a:fld id="{AF11C3DC-E928-43B9-8000-9417598B4B2E}" type="slidenum">
              <a:rPr lang="de-DE"/>
              <a:pPr>
                <a:defRPr/>
              </a:pPr>
              <a:t>‹Nr.›</a:t>
            </a:fld>
            <a:endParaRPr lang="de-DE"/>
          </a:p>
        </p:txBody>
      </p:sp>
    </p:spTree>
    <p:extLst>
      <p:ext uri="{BB962C8B-B14F-4D97-AF65-F5344CB8AC3E}">
        <p14:creationId xmlns:p14="http://schemas.microsoft.com/office/powerpoint/2010/main" val="1087072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1"/>
          <p:cNvSpPr>
            <a:spLocks noGrp="1" noChangeArrowheads="1"/>
          </p:cNvSpPr>
          <p:nvPr>
            <p:ph type="dt" idx="10"/>
          </p:nvPr>
        </p:nvSpPr>
        <p:spPr>
          <a:ln/>
        </p:spPr>
        <p:txBody>
          <a:bodyPr/>
          <a:lstStyle>
            <a:lvl1pPr>
              <a:defRPr/>
            </a:lvl1pPr>
          </a:lstStyle>
          <a:p>
            <a:pPr>
              <a:defRPr/>
            </a:pPr>
            <a:endParaRPr lang="de-DE"/>
          </a:p>
        </p:txBody>
      </p:sp>
      <p:sp>
        <p:nvSpPr>
          <p:cNvPr id="5" name="Rectangle 2"/>
          <p:cNvSpPr>
            <a:spLocks noGrp="1" noChangeArrowheads="1"/>
          </p:cNvSpPr>
          <p:nvPr>
            <p:ph type="ftr" idx="11"/>
          </p:nvPr>
        </p:nvSpPr>
        <p:spPr>
          <a:ln/>
        </p:spPr>
        <p:txBody>
          <a:bodyPr/>
          <a:lstStyle>
            <a:lvl1pPr>
              <a:defRPr/>
            </a:lvl1pPr>
          </a:lstStyle>
          <a:p>
            <a:pPr>
              <a:defRPr/>
            </a:pPr>
            <a:endParaRPr lang="de-DE"/>
          </a:p>
        </p:txBody>
      </p:sp>
      <p:sp>
        <p:nvSpPr>
          <p:cNvPr id="6" name="Rectangle 3"/>
          <p:cNvSpPr>
            <a:spLocks noGrp="1" noChangeArrowheads="1"/>
          </p:cNvSpPr>
          <p:nvPr>
            <p:ph type="sldNum" idx="12"/>
          </p:nvPr>
        </p:nvSpPr>
        <p:spPr>
          <a:ln/>
        </p:spPr>
        <p:txBody>
          <a:bodyPr/>
          <a:lstStyle>
            <a:lvl1pPr>
              <a:defRPr/>
            </a:lvl1pPr>
          </a:lstStyle>
          <a:p>
            <a:pPr>
              <a:defRPr/>
            </a:pPr>
            <a:fld id="{3E972B88-F809-4680-8E41-146E079FC7B5}" type="slidenum">
              <a:rPr lang="de-DE"/>
              <a:pPr>
                <a:defRPr/>
              </a:pPr>
              <a:t>‹Nr.›</a:t>
            </a:fld>
            <a:endParaRPr lang="de-DE"/>
          </a:p>
        </p:txBody>
      </p:sp>
    </p:spTree>
    <p:extLst>
      <p:ext uri="{BB962C8B-B14F-4D97-AF65-F5344CB8AC3E}">
        <p14:creationId xmlns:p14="http://schemas.microsoft.com/office/powerpoint/2010/main" val="3899682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
          <p:cNvSpPr>
            <a:spLocks noGrp="1" noChangeArrowheads="1"/>
          </p:cNvSpPr>
          <p:nvPr>
            <p:ph type="dt" idx="10"/>
          </p:nvPr>
        </p:nvSpPr>
        <p:spPr>
          <a:ln/>
        </p:spPr>
        <p:txBody>
          <a:bodyPr/>
          <a:lstStyle>
            <a:lvl1pPr>
              <a:defRPr/>
            </a:lvl1pPr>
          </a:lstStyle>
          <a:p>
            <a:pPr>
              <a:defRPr/>
            </a:pPr>
            <a:endParaRPr lang="de-DE"/>
          </a:p>
        </p:txBody>
      </p:sp>
      <p:sp>
        <p:nvSpPr>
          <p:cNvPr id="5" name="Rectangle 2"/>
          <p:cNvSpPr>
            <a:spLocks noGrp="1" noChangeArrowheads="1"/>
          </p:cNvSpPr>
          <p:nvPr>
            <p:ph type="ftr" idx="11"/>
          </p:nvPr>
        </p:nvSpPr>
        <p:spPr>
          <a:ln/>
        </p:spPr>
        <p:txBody>
          <a:bodyPr/>
          <a:lstStyle>
            <a:lvl1pPr>
              <a:defRPr/>
            </a:lvl1pPr>
          </a:lstStyle>
          <a:p>
            <a:pPr>
              <a:defRPr/>
            </a:pPr>
            <a:endParaRPr lang="de-DE"/>
          </a:p>
        </p:txBody>
      </p:sp>
      <p:sp>
        <p:nvSpPr>
          <p:cNvPr id="6" name="Rectangle 3"/>
          <p:cNvSpPr>
            <a:spLocks noGrp="1" noChangeArrowheads="1"/>
          </p:cNvSpPr>
          <p:nvPr>
            <p:ph type="sldNum" idx="12"/>
          </p:nvPr>
        </p:nvSpPr>
        <p:spPr>
          <a:ln/>
        </p:spPr>
        <p:txBody>
          <a:bodyPr/>
          <a:lstStyle>
            <a:lvl1pPr>
              <a:defRPr/>
            </a:lvl1pPr>
          </a:lstStyle>
          <a:p>
            <a:pPr>
              <a:defRPr/>
            </a:pPr>
            <a:fld id="{5434BD8E-C70D-4169-AD74-79FEE4B71851}" type="slidenum">
              <a:rPr lang="de-DE"/>
              <a:pPr>
                <a:defRPr/>
              </a:pPr>
              <a:t>‹Nr.›</a:t>
            </a:fld>
            <a:endParaRPr lang="de-DE"/>
          </a:p>
        </p:txBody>
      </p:sp>
    </p:spTree>
    <p:extLst>
      <p:ext uri="{BB962C8B-B14F-4D97-AF65-F5344CB8AC3E}">
        <p14:creationId xmlns:p14="http://schemas.microsoft.com/office/powerpoint/2010/main" val="1187310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
          <p:cNvSpPr>
            <a:spLocks noGrp="1" noChangeArrowheads="1"/>
          </p:cNvSpPr>
          <p:nvPr>
            <p:ph type="dt" idx="10"/>
          </p:nvPr>
        </p:nvSpPr>
        <p:spPr>
          <a:ln/>
        </p:spPr>
        <p:txBody>
          <a:bodyPr/>
          <a:lstStyle>
            <a:lvl1pPr>
              <a:defRPr/>
            </a:lvl1pPr>
          </a:lstStyle>
          <a:p>
            <a:pPr>
              <a:defRPr/>
            </a:pPr>
            <a:endParaRPr lang="de-DE"/>
          </a:p>
        </p:txBody>
      </p:sp>
      <p:sp>
        <p:nvSpPr>
          <p:cNvPr id="5" name="Rectangle 2"/>
          <p:cNvSpPr>
            <a:spLocks noGrp="1" noChangeArrowheads="1"/>
          </p:cNvSpPr>
          <p:nvPr>
            <p:ph type="ftr" idx="11"/>
          </p:nvPr>
        </p:nvSpPr>
        <p:spPr>
          <a:ln/>
        </p:spPr>
        <p:txBody>
          <a:bodyPr/>
          <a:lstStyle>
            <a:lvl1pPr>
              <a:defRPr/>
            </a:lvl1pPr>
          </a:lstStyle>
          <a:p>
            <a:pPr>
              <a:defRPr/>
            </a:pPr>
            <a:endParaRPr lang="de-DE"/>
          </a:p>
        </p:txBody>
      </p:sp>
      <p:sp>
        <p:nvSpPr>
          <p:cNvPr id="6" name="Rectangle 3"/>
          <p:cNvSpPr>
            <a:spLocks noGrp="1" noChangeArrowheads="1"/>
          </p:cNvSpPr>
          <p:nvPr>
            <p:ph type="sldNum" idx="12"/>
          </p:nvPr>
        </p:nvSpPr>
        <p:spPr>
          <a:ln/>
        </p:spPr>
        <p:txBody>
          <a:bodyPr/>
          <a:lstStyle>
            <a:lvl1pPr>
              <a:defRPr/>
            </a:lvl1pPr>
          </a:lstStyle>
          <a:p>
            <a:pPr>
              <a:defRPr/>
            </a:pPr>
            <a:fld id="{E0239A39-C502-42D9-B946-FED7B933AA4A}" type="slidenum">
              <a:rPr lang="de-DE"/>
              <a:pPr>
                <a:defRPr/>
              </a:pPr>
              <a:t>‹Nr.›</a:t>
            </a:fld>
            <a:endParaRPr lang="de-DE"/>
          </a:p>
        </p:txBody>
      </p:sp>
    </p:spTree>
    <p:extLst>
      <p:ext uri="{BB962C8B-B14F-4D97-AF65-F5344CB8AC3E}">
        <p14:creationId xmlns:p14="http://schemas.microsoft.com/office/powerpoint/2010/main" val="1547162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
          <p:cNvSpPr>
            <a:spLocks noGrp="1" noChangeArrowheads="1"/>
          </p:cNvSpPr>
          <p:nvPr>
            <p:ph type="dt" idx="10"/>
          </p:nvPr>
        </p:nvSpPr>
        <p:spPr>
          <a:ln/>
        </p:spPr>
        <p:txBody>
          <a:bodyPr/>
          <a:lstStyle>
            <a:lvl1pPr>
              <a:defRPr/>
            </a:lvl1pPr>
          </a:lstStyle>
          <a:p>
            <a:pPr>
              <a:defRPr/>
            </a:pPr>
            <a:endParaRPr lang="de-DE"/>
          </a:p>
        </p:txBody>
      </p:sp>
      <p:sp>
        <p:nvSpPr>
          <p:cNvPr id="6" name="Rectangle 2"/>
          <p:cNvSpPr>
            <a:spLocks noGrp="1" noChangeArrowheads="1"/>
          </p:cNvSpPr>
          <p:nvPr>
            <p:ph type="ftr" idx="11"/>
          </p:nvPr>
        </p:nvSpPr>
        <p:spPr>
          <a:ln/>
        </p:spPr>
        <p:txBody>
          <a:bodyPr/>
          <a:lstStyle>
            <a:lvl1pPr>
              <a:defRPr/>
            </a:lvl1pPr>
          </a:lstStyle>
          <a:p>
            <a:pPr>
              <a:defRPr/>
            </a:pPr>
            <a:endParaRPr lang="de-DE"/>
          </a:p>
        </p:txBody>
      </p:sp>
      <p:sp>
        <p:nvSpPr>
          <p:cNvPr id="7" name="Rectangle 3"/>
          <p:cNvSpPr>
            <a:spLocks noGrp="1" noChangeArrowheads="1"/>
          </p:cNvSpPr>
          <p:nvPr>
            <p:ph type="sldNum" idx="12"/>
          </p:nvPr>
        </p:nvSpPr>
        <p:spPr>
          <a:ln/>
        </p:spPr>
        <p:txBody>
          <a:bodyPr/>
          <a:lstStyle>
            <a:lvl1pPr>
              <a:defRPr/>
            </a:lvl1pPr>
          </a:lstStyle>
          <a:p>
            <a:pPr>
              <a:defRPr/>
            </a:pPr>
            <a:fld id="{8D02DB14-CB2A-40F8-ADDE-31F15034E2ED}" type="slidenum">
              <a:rPr lang="de-DE"/>
              <a:pPr>
                <a:defRPr/>
              </a:pPr>
              <a:t>‹Nr.›</a:t>
            </a:fld>
            <a:endParaRPr lang="de-DE"/>
          </a:p>
        </p:txBody>
      </p:sp>
    </p:spTree>
    <p:extLst>
      <p:ext uri="{BB962C8B-B14F-4D97-AF65-F5344CB8AC3E}">
        <p14:creationId xmlns:p14="http://schemas.microsoft.com/office/powerpoint/2010/main" val="4018585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
          <p:cNvSpPr>
            <a:spLocks noGrp="1" noChangeArrowheads="1"/>
          </p:cNvSpPr>
          <p:nvPr>
            <p:ph type="dt" idx="10"/>
          </p:nvPr>
        </p:nvSpPr>
        <p:spPr>
          <a:ln/>
        </p:spPr>
        <p:txBody>
          <a:bodyPr/>
          <a:lstStyle>
            <a:lvl1pPr>
              <a:defRPr/>
            </a:lvl1pPr>
          </a:lstStyle>
          <a:p>
            <a:pPr>
              <a:defRPr/>
            </a:pPr>
            <a:endParaRPr lang="de-DE"/>
          </a:p>
        </p:txBody>
      </p:sp>
      <p:sp>
        <p:nvSpPr>
          <p:cNvPr id="8" name="Rectangle 2"/>
          <p:cNvSpPr>
            <a:spLocks noGrp="1" noChangeArrowheads="1"/>
          </p:cNvSpPr>
          <p:nvPr>
            <p:ph type="ftr" idx="11"/>
          </p:nvPr>
        </p:nvSpPr>
        <p:spPr>
          <a:ln/>
        </p:spPr>
        <p:txBody>
          <a:bodyPr/>
          <a:lstStyle>
            <a:lvl1pPr>
              <a:defRPr/>
            </a:lvl1pPr>
          </a:lstStyle>
          <a:p>
            <a:pPr>
              <a:defRPr/>
            </a:pPr>
            <a:endParaRPr lang="de-DE"/>
          </a:p>
        </p:txBody>
      </p:sp>
      <p:sp>
        <p:nvSpPr>
          <p:cNvPr id="9" name="Rectangle 3"/>
          <p:cNvSpPr>
            <a:spLocks noGrp="1" noChangeArrowheads="1"/>
          </p:cNvSpPr>
          <p:nvPr>
            <p:ph type="sldNum" idx="12"/>
          </p:nvPr>
        </p:nvSpPr>
        <p:spPr>
          <a:ln/>
        </p:spPr>
        <p:txBody>
          <a:bodyPr/>
          <a:lstStyle>
            <a:lvl1pPr>
              <a:defRPr/>
            </a:lvl1pPr>
          </a:lstStyle>
          <a:p>
            <a:pPr>
              <a:defRPr/>
            </a:pPr>
            <a:fld id="{7A72C542-D145-4E74-87F3-5932648AC5F6}" type="slidenum">
              <a:rPr lang="de-DE"/>
              <a:pPr>
                <a:defRPr/>
              </a:pPr>
              <a:t>‹Nr.›</a:t>
            </a:fld>
            <a:endParaRPr lang="de-DE"/>
          </a:p>
        </p:txBody>
      </p:sp>
    </p:spTree>
    <p:extLst>
      <p:ext uri="{BB962C8B-B14F-4D97-AF65-F5344CB8AC3E}">
        <p14:creationId xmlns:p14="http://schemas.microsoft.com/office/powerpoint/2010/main" val="2207891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
          <p:cNvSpPr>
            <a:spLocks noGrp="1" noChangeArrowheads="1"/>
          </p:cNvSpPr>
          <p:nvPr>
            <p:ph type="dt" idx="10"/>
          </p:nvPr>
        </p:nvSpPr>
        <p:spPr>
          <a:ln/>
        </p:spPr>
        <p:txBody>
          <a:bodyPr/>
          <a:lstStyle>
            <a:lvl1pPr>
              <a:defRPr/>
            </a:lvl1pPr>
          </a:lstStyle>
          <a:p>
            <a:pPr>
              <a:defRPr/>
            </a:pPr>
            <a:endParaRPr lang="de-DE"/>
          </a:p>
        </p:txBody>
      </p:sp>
      <p:sp>
        <p:nvSpPr>
          <p:cNvPr id="4" name="Rectangle 2"/>
          <p:cNvSpPr>
            <a:spLocks noGrp="1" noChangeArrowheads="1"/>
          </p:cNvSpPr>
          <p:nvPr>
            <p:ph type="ftr" idx="11"/>
          </p:nvPr>
        </p:nvSpPr>
        <p:spPr>
          <a:ln/>
        </p:spPr>
        <p:txBody>
          <a:bodyPr/>
          <a:lstStyle>
            <a:lvl1pPr>
              <a:defRPr/>
            </a:lvl1pPr>
          </a:lstStyle>
          <a:p>
            <a:pPr>
              <a:defRPr/>
            </a:pPr>
            <a:endParaRPr lang="de-DE"/>
          </a:p>
        </p:txBody>
      </p:sp>
      <p:sp>
        <p:nvSpPr>
          <p:cNvPr id="5" name="Rectangle 3"/>
          <p:cNvSpPr>
            <a:spLocks noGrp="1" noChangeArrowheads="1"/>
          </p:cNvSpPr>
          <p:nvPr>
            <p:ph type="sldNum" idx="12"/>
          </p:nvPr>
        </p:nvSpPr>
        <p:spPr>
          <a:ln/>
        </p:spPr>
        <p:txBody>
          <a:bodyPr/>
          <a:lstStyle>
            <a:lvl1pPr>
              <a:defRPr/>
            </a:lvl1pPr>
          </a:lstStyle>
          <a:p>
            <a:pPr>
              <a:defRPr/>
            </a:pPr>
            <a:fld id="{6A5E9E39-8CFB-45D1-B640-F19DA90C4177}" type="slidenum">
              <a:rPr lang="de-DE"/>
              <a:pPr>
                <a:defRPr/>
              </a:pPr>
              <a:t>‹Nr.›</a:t>
            </a:fld>
            <a:endParaRPr lang="de-DE"/>
          </a:p>
        </p:txBody>
      </p:sp>
    </p:spTree>
    <p:extLst>
      <p:ext uri="{BB962C8B-B14F-4D97-AF65-F5344CB8AC3E}">
        <p14:creationId xmlns:p14="http://schemas.microsoft.com/office/powerpoint/2010/main" val="20480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C3F84F5E-530D-41B1-9A2F-0774690F36B1}" type="slidenum">
              <a:rPr lang="de-DE"/>
              <a:pPr>
                <a:defRPr/>
              </a:pPr>
              <a:t>‹Nr.›</a:t>
            </a:fld>
            <a:endParaRPr lang="de-DE"/>
          </a:p>
        </p:txBody>
      </p:sp>
    </p:spTree>
    <p:extLst>
      <p:ext uri="{BB962C8B-B14F-4D97-AF65-F5344CB8AC3E}">
        <p14:creationId xmlns:p14="http://schemas.microsoft.com/office/powerpoint/2010/main" val="3908683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endParaRPr lang="de-DE"/>
          </a:p>
        </p:txBody>
      </p:sp>
      <p:sp>
        <p:nvSpPr>
          <p:cNvPr id="3" name="Rectangle 2"/>
          <p:cNvSpPr>
            <a:spLocks noGrp="1" noChangeArrowheads="1"/>
          </p:cNvSpPr>
          <p:nvPr>
            <p:ph type="ftr" idx="11"/>
          </p:nvPr>
        </p:nvSpPr>
        <p:spPr>
          <a:ln/>
        </p:spPr>
        <p:txBody>
          <a:bodyPr/>
          <a:lstStyle>
            <a:lvl1pPr>
              <a:defRPr/>
            </a:lvl1pPr>
          </a:lstStyle>
          <a:p>
            <a:pPr>
              <a:defRPr/>
            </a:pPr>
            <a:endParaRPr lang="de-DE"/>
          </a:p>
        </p:txBody>
      </p:sp>
      <p:sp>
        <p:nvSpPr>
          <p:cNvPr id="4" name="Rectangle 3"/>
          <p:cNvSpPr>
            <a:spLocks noGrp="1" noChangeArrowheads="1"/>
          </p:cNvSpPr>
          <p:nvPr>
            <p:ph type="sldNum" idx="12"/>
          </p:nvPr>
        </p:nvSpPr>
        <p:spPr>
          <a:ln/>
        </p:spPr>
        <p:txBody>
          <a:bodyPr/>
          <a:lstStyle>
            <a:lvl1pPr>
              <a:defRPr/>
            </a:lvl1pPr>
          </a:lstStyle>
          <a:p>
            <a:pPr>
              <a:defRPr/>
            </a:pPr>
            <a:fld id="{3AC12EE1-666F-4437-8438-566D72B6AA89}" type="slidenum">
              <a:rPr lang="de-DE"/>
              <a:pPr>
                <a:defRPr/>
              </a:pPr>
              <a:t>‹Nr.›</a:t>
            </a:fld>
            <a:endParaRPr lang="de-DE"/>
          </a:p>
        </p:txBody>
      </p:sp>
    </p:spTree>
    <p:extLst>
      <p:ext uri="{BB962C8B-B14F-4D97-AF65-F5344CB8AC3E}">
        <p14:creationId xmlns:p14="http://schemas.microsoft.com/office/powerpoint/2010/main" val="2112216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
          <p:cNvSpPr>
            <a:spLocks noGrp="1" noChangeArrowheads="1"/>
          </p:cNvSpPr>
          <p:nvPr>
            <p:ph type="dt" idx="10"/>
          </p:nvPr>
        </p:nvSpPr>
        <p:spPr>
          <a:ln/>
        </p:spPr>
        <p:txBody>
          <a:bodyPr/>
          <a:lstStyle>
            <a:lvl1pPr>
              <a:defRPr/>
            </a:lvl1pPr>
          </a:lstStyle>
          <a:p>
            <a:pPr>
              <a:defRPr/>
            </a:pPr>
            <a:endParaRPr lang="de-DE"/>
          </a:p>
        </p:txBody>
      </p:sp>
      <p:sp>
        <p:nvSpPr>
          <p:cNvPr id="6" name="Rectangle 2"/>
          <p:cNvSpPr>
            <a:spLocks noGrp="1" noChangeArrowheads="1"/>
          </p:cNvSpPr>
          <p:nvPr>
            <p:ph type="ftr" idx="11"/>
          </p:nvPr>
        </p:nvSpPr>
        <p:spPr>
          <a:ln/>
        </p:spPr>
        <p:txBody>
          <a:bodyPr/>
          <a:lstStyle>
            <a:lvl1pPr>
              <a:defRPr/>
            </a:lvl1pPr>
          </a:lstStyle>
          <a:p>
            <a:pPr>
              <a:defRPr/>
            </a:pPr>
            <a:endParaRPr lang="de-DE"/>
          </a:p>
        </p:txBody>
      </p:sp>
      <p:sp>
        <p:nvSpPr>
          <p:cNvPr id="7" name="Rectangle 3"/>
          <p:cNvSpPr>
            <a:spLocks noGrp="1" noChangeArrowheads="1"/>
          </p:cNvSpPr>
          <p:nvPr>
            <p:ph type="sldNum" idx="12"/>
          </p:nvPr>
        </p:nvSpPr>
        <p:spPr>
          <a:ln/>
        </p:spPr>
        <p:txBody>
          <a:bodyPr/>
          <a:lstStyle>
            <a:lvl1pPr>
              <a:defRPr/>
            </a:lvl1pPr>
          </a:lstStyle>
          <a:p>
            <a:pPr>
              <a:defRPr/>
            </a:pPr>
            <a:fld id="{4137C8D2-EFBF-4157-875F-1214FF0C50CB}" type="slidenum">
              <a:rPr lang="de-DE"/>
              <a:pPr>
                <a:defRPr/>
              </a:pPr>
              <a:t>‹Nr.›</a:t>
            </a:fld>
            <a:endParaRPr lang="de-DE"/>
          </a:p>
        </p:txBody>
      </p:sp>
    </p:spTree>
    <p:extLst>
      <p:ext uri="{BB962C8B-B14F-4D97-AF65-F5344CB8AC3E}">
        <p14:creationId xmlns:p14="http://schemas.microsoft.com/office/powerpoint/2010/main" val="2199823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
          <p:cNvSpPr>
            <a:spLocks noGrp="1" noChangeArrowheads="1"/>
          </p:cNvSpPr>
          <p:nvPr>
            <p:ph type="dt" idx="10"/>
          </p:nvPr>
        </p:nvSpPr>
        <p:spPr>
          <a:ln/>
        </p:spPr>
        <p:txBody>
          <a:bodyPr/>
          <a:lstStyle>
            <a:lvl1pPr>
              <a:defRPr/>
            </a:lvl1pPr>
          </a:lstStyle>
          <a:p>
            <a:pPr>
              <a:defRPr/>
            </a:pPr>
            <a:endParaRPr lang="de-DE"/>
          </a:p>
        </p:txBody>
      </p:sp>
      <p:sp>
        <p:nvSpPr>
          <p:cNvPr id="6" name="Rectangle 2"/>
          <p:cNvSpPr>
            <a:spLocks noGrp="1" noChangeArrowheads="1"/>
          </p:cNvSpPr>
          <p:nvPr>
            <p:ph type="ftr" idx="11"/>
          </p:nvPr>
        </p:nvSpPr>
        <p:spPr>
          <a:ln/>
        </p:spPr>
        <p:txBody>
          <a:bodyPr/>
          <a:lstStyle>
            <a:lvl1pPr>
              <a:defRPr/>
            </a:lvl1pPr>
          </a:lstStyle>
          <a:p>
            <a:pPr>
              <a:defRPr/>
            </a:pPr>
            <a:endParaRPr lang="de-DE"/>
          </a:p>
        </p:txBody>
      </p:sp>
      <p:sp>
        <p:nvSpPr>
          <p:cNvPr id="7" name="Rectangle 3"/>
          <p:cNvSpPr>
            <a:spLocks noGrp="1" noChangeArrowheads="1"/>
          </p:cNvSpPr>
          <p:nvPr>
            <p:ph type="sldNum" idx="12"/>
          </p:nvPr>
        </p:nvSpPr>
        <p:spPr>
          <a:ln/>
        </p:spPr>
        <p:txBody>
          <a:bodyPr/>
          <a:lstStyle>
            <a:lvl1pPr>
              <a:defRPr/>
            </a:lvl1pPr>
          </a:lstStyle>
          <a:p>
            <a:pPr>
              <a:defRPr/>
            </a:pPr>
            <a:fld id="{BA7F218B-AD5C-414E-9A86-6EA928E626C3}" type="slidenum">
              <a:rPr lang="de-DE"/>
              <a:pPr>
                <a:defRPr/>
              </a:pPr>
              <a:t>‹Nr.›</a:t>
            </a:fld>
            <a:endParaRPr lang="de-DE"/>
          </a:p>
        </p:txBody>
      </p:sp>
    </p:spTree>
    <p:extLst>
      <p:ext uri="{BB962C8B-B14F-4D97-AF65-F5344CB8AC3E}">
        <p14:creationId xmlns:p14="http://schemas.microsoft.com/office/powerpoint/2010/main" val="769726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
          <p:cNvSpPr>
            <a:spLocks noGrp="1" noChangeArrowheads="1"/>
          </p:cNvSpPr>
          <p:nvPr>
            <p:ph type="dt" idx="10"/>
          </p:nvPr>
        </p:nvSpPr>
        <p:spPr>
          <a:ln/>
        </p:spPr>
        <p:txBody>
          <a:bodyPr/>
          <a:lstStyle>
            <a:lvl1pPr>
              <a:defRPr/>
            </a:lvl1pPr>
          </a:lstStyle>
          <a:p>
            <a:pPr>
              <a:defRPr/>
            </a:pPr>
            <a:endParaRPr lang="de-DE"/>
          </a:p>
        </p:txBody>
      </p:sp>
      <p:sp>
        <p:nvSpPr>
          <p:cNvPr id="5" name="Rectangle 2"/>
          <p:cNvSpPr>
            <a:spLocks noGrp="1" noChangeArrowheads="1"/>
          </p:cNvSpPr>
          <p:nvPr>
            <p:ph type="ftr" idx="11"/>
          </p:nvPr>
        </p:nvSpPr>
        <p:spPr>
          <a:ln/>
        </p:spPr>
        <p:txBody>
          <a:bodyPr/>
          <a:lstStyle>
            <a:lvl1pPr>
              <a:defRPr/>
            </a:lvl1pPr>
          </a:lstStyle>
          <a:p>
            <a:pPr>
              <a:defRPr/>
            </a:pPr>
            <a:endParaRPr lang="de-DE"/>
          </a:p>
        </p:txBody>
      </p:sp>
      <p:sp>
        <p:nvSpPr>
          <p:cNvPr id="6" name="Rectangle 3"/>
          <p:cNvSpPr>
            <a:spLocks noGrp="1" noChangeArrowheads="1"/>
          </p:cNvSpPr>
          <p:nvPr>
            <p:ph type="sldNum" idx="12"/>
          </p:nvPr>
        </p:nvSpPr>
        <p:spPr>
          <a:ln/>
        </p:spPr>
        <p:txBody>
          <a:bodyPr/>
          <a:lstStyle>
            <a:lvl1pPr>
              <a:defRPr/>
            </a:lvl1pPr>
          </a:lstStyle>
          <a:p>
            <a:pPr>
              <a:defRPr/>
            </a:pPr>
            <a:fld id="{1B940E49-195C-409A-BFBC-0035FA5DD8B1}" type="slidenum">
              <a:rPr lang="de-DE"/>
              <a:pPr>
                <a:defRPr/>
              </a:pPr>
              <a:t>‹Nr.›</a:t>
            </a:fld>
            <a:endParaRPr lang="de-DE"/>
          </a:p>
        </p:txBody>
      </p:sp>
    </p:spTree>
    <p:extLst>
      <p:ext uri="{BB962C8B-B14F-4D97-AF65-F5344CB8AC3E}">
        <p14:creationId xmlns:p14="http://schemas.microsoft.com/office/powerpoint/2010/main" val="842381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3050"/>
            <a:ext cx="2055813" cy="58562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3050"/>
            <a:ext cx="6019800" cy="585628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
          <p:cNvSpPr>
            <a:spLocks noGrp="1" noChangeArrowheads="1"/>
          </p:cNvSpPr>
          <p:nvPr>
            <p:ph type="dt" idx="10"/>
          </p:nvPr>
        </p:nvSpPr>
        <p:spPr>
          <a:ln/>
        </p:spPr>
        <p:txBody>
          <a:bodyPr/>
          <a:lstStyle>
            <a:lvl1pPr>
              <a:defRPr/>
            </a:lvl1pPr>
          </a:lstStyle>
          <a:p>
            <a:pPr>
              <a:defRPr/>
            </a:pPr>
            <a:endParaRPr lang="de-DE"/>
          </a:p>
        </p:txBody>
      </p:sp>
      <p:sp>
        <p:nvSpPr>
          <p:cNvPr id="5" name="Rectangle 2"/>
          <p:cNvSpPr>
            <a:spLocks noGrp="1" noChangeArrowheads="1"/>
          </p:cNvSpPr>
          <p:nvPr>
            <p:ph type="ftr" idx="11"/>
          </p:nvPr>
        </p:nvSpPr>
        <p:spPr>
          <a:ln/>
        </p:spPr>
        <p:txBody>
          <a:bodyPr/>
          <a:lstStyle>
            <a:lvl1pPr>
              <a:defRPr/>
            </a:lvl1pPr>
          </a:lstStyle>
          <a:p>
            <a:pPr>
              <a:defRPr/>
            </a:pPr>
            <a:endParaRPr lang="de-DE"/>
          </a:p>
        </p:txBody>
      </p:sp>
      <p:sp>
        <p:nvSpPr>
          <p:cNvPr id="6" name="Rectangle 3"/>
          <p:cNvSpPr>
            <a:spLocks noGrp="1" noChangeArrowheads="1"/>
          </p:cNvSpPr>
          <p:nvPr>
            <p:ph type="sldNum" idx="12"/>
          </p:nvPr>
        </p:nvSpPr>
        <p:spPr>
          <a:ln/>
        </p:spPr>
        <p:txBody>
          <a:bodyPr/>
          <a:lstStyle>
            <a:lvl1pPr>
              <a:defRPr/>
            </a:lvl1pPr>
          </a:lstStyle>
          <a:p>
            <a:pPr>
              <a:defRPr/>
            </a:pPr>
            <a:fld id="{8E317C1C-0775-4803-8132-44E052E42A07}" type="slidenum">
              <a:rPr lang="de-DE"/>
              <a:pPr>
                <a:defRPr/>
              </a:pPr>
              <a:t>‹Nr.›</a:t>
            </a:fld>
            <a:endParaRPr lang="de-DE"/>
          </a:p>
        </p:txBody>
      </p:sp>
    </p:spTree>
    <p:extLst>
      <p:ext uri="{BB962C8B-B14F-4D97-AF65-F5344CB8AC3E}">
        <p14:creationId xmlns:p14="http://schemas.microsoft.com/office/powerpoint/2010/main" val="1583955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8013" cy="1143000"/>
          </a:xfrm>
        </p:spPr>
        <p:txBody>
          <a:bodyPr/>
          <a:lstStyle/>
          <a:p>
            <a:r>
              <a:rPr lang="de-DE"/>
              <a:t>Titelmasterformat durch Klicken bearbeiten</a:t>
            </a:r>
          </a:p>
        </p:txBody>
      </p:sp>
      <p:sp>
        <p:nvSpPr>
          <p:cNvPr id="3" name="Rectangle 1"/>
          <p:cNvSpPr>
            <a:spLocks noGrp="1" noChangeArrowheads="1"/>
          </p:cNvSpPr>
          <p:nvPr>
            <p:ph type="dt" idx="10"/>
          </p:nvPr>
        </p:nvSpPr>
        <p:spPr>
          <a:ln/>
        </p:spPr>
        <p:txBody>
          <a:bodyPr/>
          <a:lstStyle>
            <a:lvl1pPr>
              <a:defRPr/>
            </a:lvl1pPr>
          </a:lstStyle>
          <a:p>
            <a:pPr>
              <a:defRPr/>
            </a:pPr>
            <a:endParaRPr lang="de-DE"/>
          </a:p>
        </p:txBody>
      </p:sp>
      <p:sp>
        <p:nvSpPr>
          <p:cNvPr id="4" name="Rectangle 2"/>
          <p:cNvSpPr>
            <a:spLocks noGrp="1" noChangeArrowheads="1"/>
          </p:cNvSpPr>
          <p:nvPr>
            <p:ph type="ftr" idx="11"/>
          </p:nvPr>
        </p:nvSpPr>
        <p:spPr>
          <a:ln/>
        </p:spPr>
        <p:txBody>
          <a:bodyPr/>
          <a:lstStyle>
            <a:lvl1pPr>
              <a:defRPr/>
            </a:lvl1pPr>
          </a:lstStyle>
          <a:p>
            <a:pPr>
              <a:defRPr/>
            </a:pPr>
            <a:endParaRPr lang="de-DE"/>
          </a:p>
        </p:txBody>
      </p:sp>
      <p:sp>
        <p:nvSpPr>
          <p:cNvPr id="5" name="Rectangle 3"/>
          <p:cNvSpPr>
            <a:spLocks noGrp="1" noChangeArrowheads="1"/>
          </p:cNvSpPr>
          <p:nvPr>
            <p:ph type="sldNum" idx="12"/>
          </p:nvPr>
        </p:nvSpPr>
        <p:spPr>
          <a:ln/>
        </p:spPr>
        <p:txBody>
          <a:bodyPr/>
          <a:lstStyle>
            <a:lvl1pPr>
              <a:defRPr/>
            </a:lvl1pPr>
          </a:lstStyle>
          <a:p>
            <a:pPr>
              <a:defRPr/>
            </a:pPr>
            <a:fld id="{BDC5ED7B-9FA0-4B4B-B8CE-3585F162244D}" type="slidenum">
              <a:rPr lang="de-DE"/>
              <a:pPr>
                <a:defRPr/>
              </a:pPr>
              <a:t>‹Nr.›</a:t>
            </a:fld>
            <a:endParaRPr lang="de-DE"/>
          </a:p>
        </p:txBody>
      </p:sp>
    </p:spTree>
    <p:extLst>
      <p:ext uri="{BB962C8B-B14F-4D97-AF65-F5344CB8AC3E}">
        <p14:creationId xmlns:p14="http://schemas.microsoft.com/office/powerpoint/2010/main" val="3441371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fld id="{0018035E-DE5D-46AE-9815-69C9E699A527}" type="slidenum">
              <a:rPr lang="de-DE" altLang="de-DE"/>
              <a:pPr/>
              <a:t>‹Nr.›</a:t>
            </a:fld>
            <a:endParaRPr lang="de-DE" altLang="de-DE"/>
          </a:p>
        </p:txBody>
      </p:sp>
    </p:spTree>
    <p:extLst>
      <p:ext uri="{BB962C8B-B14F-4D97-AF65-F5344CB8AC3E}">
        <p14:creationId xmlns:p14="http://schemas.microsoft.com/office/powerpoint/2010/main" val="686053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fld id="{9EB6C273-26B3-49DE-B3FD-E50222630DE4}" type="slidenum">
              <a:rPr lang="de-DE" altLang="de-DE"/>
              <a:pPr/>
              <a:t>‹Nr.›</a:t>
            </a:fld>
            <a:endParaRPr lang="de-DE" altLang="de-DE"/>
          </a:p>
        </p:txBody>
      </p:sp>
    </p:spTree>
    <p:extLst>
      <p:ext uri="{BB962C8B-B14F-4D97-AF65-F5344CB8AC3E}">
        <p14:creationId xmlns:p14="http://schemas.microsoft.com/office/powerpoint/2010/main" val="1213081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fld id="{2A0317F8-55C6-4C16-AAD5-BAEB228302D3}" type="slidenum">
              <a:rPr lang="de-DE" altLang="de-DE"/>
              <a:pPr/>
              <a:t>‹Nr.›</a:t>
            </a:fld>
            <a:endParaRPr lang="de-DE" altLang="de-DE"/>
          </a:p>
        </p:txBody>
      </p:sp>
    </p:spTree>
    <p:extLst>
      <p:ext uri="{BB962C8B-B14F-4D97-AF65-F5344CB8AC3E}">
        <p14:creationId xmlns:p14="http://schemas.microsoft.com/office/powerpoint/2010/main" val="1625482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09625" y="1752600"/>
            <a:ext cx="3694113"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56138" y="1752600"/>
            <a:ext cx="3695700"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fld id="{F4594147-5911-4010-BEE6-129BA8AB7830}" type="slidenum">
              <a:rPr lang="de-DE" altLang="de-DE"/>
              <a:pPr/>
              <a:t>‹Nr.›</a:t>
            </a:fld>
            <a:endParaRPr lang="de-DE" altLang="de-DE"/>
          </a:p>
        </p:txBody>
      </p:sp>
    </p:spTree>
    <p:extLst>
      <p:ext uri="{BB962C8B-B14F-4D97-AF65-F5344CB8AC3E}">
        <p14:creationId xmlns:p14="http://schemas.microsoft.com/office/powerpoint/2010/main" val="56176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87D097FD-C2AA-47F2-9898-65AB0F3DC82C}" type="slidenum">
              <a:rPr lang="de-DE"/>
              <a:pPr>
                <a:defRPr/>
              </a:pPr>
              <a:t>‹Nr.›</a:t>
            </a:fld>
            <a:endParaRPr lang="de-DE"/>
          </a:p>
        </p:txBody>
      </p:sp>
    </p:spTree>
    <p:extLst>
      <p:ext uri="{BB962C8B-B14F-4D97-AF65-F5344CB8AC3E}">
        <p14:creationId xmlns:p14="http://schemas.microsoft.com/office/powerpoint/2010/main" val="244171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3"/>
          <p:cNvSpPr>
            <a:spLocks noGrp="1" noChangeArrowheads="1"/>
          </p:cNvSpPr>
          <p:nvPr>
            <p:ph type="dt" idx="10"/>
          </p:nvPr>
        </p:nvSpPr>
        <p:spPr>
          <a:ln/>
        </p:spPr>
        <p:txBody>
          <a:bodyPr/>
          <a:lstStyle>
            <a:lvl1pPr>
              <a:defRPr/>
            </a:lvl1pPr>
          </a:lstStyle>
          <a:p>
            <a:pPr>
              <a:defRPr/>
            </a:pPr>
            <a:endParaRPr lang="de-DE"/>
          </a:p>
        </p:txBody>
      </p:sp>
      <p:sp>
        <p:nvSpPr>
          <p:cNvPr id="8" name="Rectangle 4"/>
          <p:cNvSpPr>
            <a:spLocks noGrp="1" noChangeArrowheads="1"/>
          </p:cNvSpPr>
          <p:nvPr>
            <p:ph type="ftr" idx="11"/>
          </p:nvPr>
        </p:nvSpPr>
        <p:spPr>
          <a:ln/>
        </p:spPr>
        <p:txBody>
          <a:bodyPr/>
          <a:lstStyle>
            <a:lvl1pPr>
              <a:defRPr/>
            </a:lvl1pPr>
          </a:lstStyle>
          <a:p>
            <a:pPr>
              <a:defRPr/>
            </a:pPr>
            <a:endParaRPr lang="de-DE"/>
          </a:p>
        </p:txBody>
      </p:sp>
      <p:sp>
        <p:nvSpPr>
          <p:cNvPr id="9" name="Rectangle 5"/>
          <p:cNvSpPr>
            <a:spLocks noGrp="1" noChangeArrowheads="1"/>
          </p:cNvSpPr>
          <p:nvPr>
            <p:ph type="sldNum" idx="12"/>
          </p:nvPr>
        </p:nvSpPr>
        <p:spPr>
          <a:ln/>
        </p:spPr>
        <p:txBody>
          <a:bodyPr/>
          <a:lstStyle>
            <a:lvl1pPr>
              <a:defRPr/>
            </a:lvl1pPr>
          </a:lstStyle>
          <a:p>
            <a:fld id="{FEA32685-6A7F-4FB9-8625-3563BFC48C71}" type="slidenum">
              <a:rPr lang="de-DE" altLang="de-DE"/>
              <a:pPr/>
              <a:t>‹Nr.›</a:t>
            </a:fld>
            <a:endParaRPr lang="de-DE" altLang="de-DE"/>
          </a:p>
        </p:txBody>
      </p:sp>
    </p:spTree>
    <p:extLst>
      <p:ext uri="{BB962C8B-B14F-4D97-AF65-F5344CB8AC3E}">
        <p14:creationId xmlns:p14="http://schemas.microsoft.com/office/powerpoint/2010/main" val="2864119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3"/>
          <p:cNvSpPr>
            <a:spLocks noGrp="1" noChangeArrowheads="1"/>
          </p:cNvSpPr>
          <p:nvPr>
            <p:ph type="dt" idx="10"/>
          </p:nvPr>
        </p:nvSpPr>
        <p:spPr>
          <a:ln/>
        </p:spPr>
        <p:txBody>
          <a:bodyPr/>
          <a:lstStyle>
            <a:lvl1pPr>
              <a:defRPr/>
            </a:lvl1pPr>
          </a:lstStyle>
          <a:p>
            <a:pPr>
              <a:defRPr/>
            </a:pPr>
            <a:endParaRPr lang="de-DE"/>
          </a:p>
        </p:txBody>
      </p:sp>
      <p:sp>
        <p:nvSpPr>
          <p:cNvPr id="4" name="Rectangle 4"/>
          <p:cNvSpPr>
            <a:spLocks noGrp="1" noChangeArrowheads="1"/>
          </p:cNvSpPr>
          <p:nvPr>
            <p:ph type="ftr" idx="11"/>
          </p:nvPr>
        </p:nvSpPr>
        <p:spPr>
          <a:ln/>
        </p:spPr>
        <p:txBody>
          <a:bodyPr/>
          <a:lstStyle>
            <a:lvl1pPr>
              <a:defRPr/>
            </a:lvl1pPr>
          </a:lstStyle>
          <a:p>
            <a:pPr>
              <a:defRPr/>
            </a:pPr>
            <a:endParaRPr lang="de-DE"/>
          </a:p>
        </p:txBody>
      </p:sp>
      <p:sp>
        <p:nvSpPr>
          <p:cNvPr id="5" name="Rectangle 5"/>
          <p:cNvSpPr>
            <a:spLocks noGrp="1" noChangeArrowheads="1"/>
          </p:cNvSpPr>
          <p:nvPr>
            <p:ph type="sldNum" idx="12"/>
          </p:nvPr>
        </p:nvSpPr>
        <p:spPr>
          <a:ln/>
        </p:spPr>
        <p:txBody>
          <a:bodyPr/>
          <a:lstStyle>
            <a:lvl1pPr>
              <a:defRPr/>
            </a:lvl1pPr>
          </a:lstStyle>
          <a:p>
            <a:fld id="{23BA51B3-73CE-468B-962C-9AB03D40D3ED}" type="slidenum">
              <a:rPr lang="de-DE" altLang="de-DE"/>
              <a:pPr/>
              <a:t>‹Nr.›</a:t>
            </a:fld>
            <a:endParaRPr lang="de-DE" altLang="de-DE"/>
          </a:p>
        </p:txBody>
      </p:sp>
    </p:spTree>
    <p:extLst>
      <p:ext uri="{BB962C8B-B14F-4D97-AF65-F5344CB8AC3E}">
        <p14:creationId xmlns:p14="http://schemas.microsoft.com/office/powerpoint/2010/main" val="255195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p>
        </p:txBody>
      </p:sp>
      <p:sp>
        <p:nvSpPr>
          <p:cNvPr id="3" name="Rectangle 4"/>
          <p:cNvSpPr>
            <a:spLocks noGrp="1" noChangeArrowheads="1"/>
          </p:cNvSpPr>
          <p:nvPr>
            <p:ph type="ftr" idx="11"/>
          </p:nvPr>
        </p:nvSpPr>
        <p:spPr>
          <a:ln/>
        </p:spPr>
        <p:txBody>
          <a:bodyPr/>
          <a:lstStyle>
            <a:lvl1pPr>
              <a:defRPr/>
            </a:lvl1pPr>
          </a:lstStyle>
          <a:p>
            <a:pPr>
              <a:defRPr/>
            </a:pPr>
            <a:endParaRPr lang="de-DE"/>
          </a:p>
        </p:txBody>
      </p:sp>
      <p:sp>
        <p:nvSpPr>
          <p:cNvPr id="4" name="Rectangle 5"/>
          <p:cNvSpPr>
            <a:spLocks noGrp="1" noChangeArrowheads="1"/>
          </p:cNvSpPr>
          <p:nvPr>
            <p:ph type="sldNum" idx="12"/>
          </p:nvPr>
        </p:nvSpPr>
        <p:spPr>
          <a:ln/>
        </p:spPr>
        <p:txBody>
          <a:bodyPr/>
          <a:lstStyle>
            <a:lvl1pPr>
              <a:defRPr/>
            </a:lvl1pPr>
          </a:lstStyle>
          <a:p>
            <a:fld id="{6A36C545-C36E-4AFF-AF0E-AAA431983E32}" type="slidenum">
              <a:rPr lang="de-DE" altLang="de-DE"/>
              <a:pPr/>
              <a:t>‹Nr.›</a:t>
            </a:fld>
            <a:endParaRPr lang="de-DE" altLang="de-DE"/>
          </a:p>
        </p:txBody>
      </p:sp>
    </p:spTree>
    <p:extLst>
      <p:ext uri="{BB962C8B-B14F-4D97-AF65-F5344CB8AC3E}">
        <p14:creationId xmlns:p14="http://schemas.microsoft.com/office/powerpoint/2010/main" val="271217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fld id="{E7747050-3B05-413B-9E51-FEA69F565BDE}" type="slidenum">
              <a:rPr lang="de-DE" altLang="de-DE"/>
              <a:pPr/>
              <a:t>‹Nr.›</a:t>
            </a:fld>
            <a:endParaRPr lang="de-DE" altLang="de-DE"/>
          </a:p>
        </p:txBody>
      </p:sp>
    </p:spTree>
    <p:extLst>
      <p:ext uri="{BB962C8B-B14F-4D97-AF65-F5344CB8AC3E}">
        <p14:creationId xmlns:p14="http://schemas.microsoft.com/office/powerpoint/2010/main" val="2540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fld id="{08EB99F2-DBDE-4F43-8A17-D1364A3EC6B3}" type="slidenum">
              <a:rPr lang="de-DE" altLang="de-DE"/>
              <a:pPr/>
              <a:t>‹Nr.›</a:t>
            </a:fld>
            <a:endParaRPr lang="de-DE" altLang="de-DE"/>
          </a:p>
        </p:txBody>
      </p:sp>
    </p:spTree>
    <p:extLst>
      <p:ext uri="{BB962C8B-B14F-4D97-AF65-F5344CB8AC3E}">
        <p14:creationId xmlns:p14="http://schemas.microsoft.com/office/powerpoint/2010/main" val="1014279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fld id="{AD517DA5-596B-4EB1-925A-1EFA69C7A891}" type="slidenum">
              <a:rPr lang="de-DE" altLang="de-DE"/>
              <a:pPr/>
              <a:t>‹Nr.›</a:t>
            </a:fld>
            <a:endParaRPr lang="de-DE" altLang="de-DE"/>
          </a:p>
        </p:txBody>
      </p:sp>
    </p:spTree>
    <p:extLst>
      <p:ext uri="{BB962C8B-B14F-4D97-AF65-F5344CB8AC3E}">
        <p14:creationId xmlns:p14="http://schemas.microsoft.com/office/powerpoint/2010/main" val="404139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72263" y="549275"/>
            <a:ext cx="1954212" cy="48593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09625" y="549275"/>
            <a:ext cx="5710238" cy="485933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fld id="{85B36864-C88B-4702-BEB0-926E3BF7B294}" type="slidenum">
              <a:rPr lang="de-DE" altLang="de-DE"/>
              <a:pPr/>
              <a:t>‹Nr.›</a:t>
            </a:fld>
            <a:endParaRPr lang="de-DE" altLang="de-DE"/>
          </a:p>
        </p:txBody>
      </p:sp>
    </p:spTree>
    <p:extLst>
      <p:ext uri="{BB962C8B-B14F-4D97-AF65-F5344CB8AC3E}">
        <p14:creationId xmlns:p14="http://schemas.microsoft.com/office/powerpoint/2010/main" val="3204833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27088" y="549275"/>
            <a:ext cx="7799387" cy="655638"/>
          </a:xfrm>
        </p:spPr>
        <p:txBody>
          <a:bodyPr/>
          <a:lstStyle/>
          <a:p>
            <a:r>
              <a:rPr lang="de-DE"/>
              <a:t>Titelmasterformat durch Klicken bearbeiten</a:t>
            </a:r>
          </a:p>
        </p:txBody>
      </p:sp>
      <p:sp>
        <p:nvSpPr>
          <p:cNvPr id="3" name="Textplatzhalter 2"/>
          <p:cNvSpPr>
            <a:spLocks noGrp="1"/>
          </p:cNvSpPr>
          <p:nvPr>
            <p:ph type="body" sz="half" idx="1"/>
          </p:nvPr>
        </p:nvSpPr>
        <p:spPr>
          <a:xfrm>
            <a:off x="809625" y="1752600"/>
            <a:ext cx="3694113" cy="36560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56138" y="1752600"/>
            <a:ext cx="3695700" cy="36560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fld id="{1BFBB162-2E83-4E1A-BCA8-F6231839DD2E}" type="slidenum">
              <a:rPr lang="de-DE" altLang="de-DE"/>
              <a:pPr/>
              <a:t>‹Nr.›</a:t>
            </a:fld>
            <a:endParaRPr lang="de-DE" altLang="de-DE"/>
          </a:p>
        </p:txBody>
      </p:sp>
    </p:spTree>
    <p:extLst>
      <p:ext uri="{BB962C8B-B14F-4D97-AF65-F5344CB8AC3E}">
        <p14:creationId xmlns:p14="http://schemas.microsoft.com/office/powerpoint/2010/main" val="4129948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827088" y="549275"/>
            <a:ext cx="7799387" cy="655638"/>
          </a:xfrm>
        </p:spPr>
        <p:txBody>
          <a:bodyPr/>
          <a:lstStyle/>
          <a:p>
            <a:r>
              <a:rPr lang="de-DE"/>
              <a:t>Titelmasterformat durch Klicken bearbeiten</a:t>
            </a:r>
          </a:p>
        </p:txBody>
      </p:sp>
      <p:sp>
        <p:nvSpPr>
          <p:cNvPr id="3" name="Textplatzhalter 2"/>
          <p:cNvSpPr>
            <a:spLocks noGrp="1"/>
          </p:cNvSpPr>
          <p:nvPr>
            <p:ph type="body" sz="half" idx="1"/>
          </p:nvPr>
        </p:nvSpPr>
        <p:spPr>
          <a:xfrm>
            <a:off x="809625" y="1752600"/>
            <a:ext cx="3694113" cy="36560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ClipArt-Platzhalter 3"/>
          <p:cNvSpPr>
            <a:spLocks noGrp="1"/>
          </p:cNvSpPr>
          <p:nvPr>
            <p:ph type="clipArt" sz="half" idx="2"/>
          </p:nvPr>
        </p:nvSpPr>
        <p:spPr>
          <a:xfrm>
            <a:off x="4656138" y="1752600"/>
            <a:ext cx="3695700" cy="3656013"/>
          </a:xfrm>
        </p:spPr>
        <p:txBody>
          <a:bodyPr/>
          <a:lstStyle/>
          <a:p>
            <a:pPr lvl="0"/>
            <a:endParaRPr lang="de-DE" noProof="0"/>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fld id="{3D2AE9FA-8330-48D7-929B-102E47E4FBC4}" type="slidenum">
              <a:rPr lang="de-DE" altLang="de-DE"/>
              <a:pPr/>
              <a:t>‹Nr.›</a:t>
            </a:fld>
            <a:endParaRPr lang="de-DE" altLang="de-DE"/>
          </a:p>
        </p:txBody>
      </p:sp>
    </p:spTree>
    <p:extLst>
      <p:ext uri="{BB962C8B-B14F-4D97-AF65-F5344CB8AC3E}">
        <p14:creationId xmlns:p14="http://schemas.microsoft.com/office/powerpoint/2010/main" val="3774794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fld id="{0018035E-DE5D-46AE-9815-69C9E699A527}" type="slidenum">
              <a:rPr lang="de-DE" altLang="de-DE"/>
              <a:pPr/>
              <a:t>‹Nr.›</a:t>
            </a:fld>
            <a:endParaRPr lang="de-DE" altLang="de-DE"/>
          </a:p>
        </p:txBody>
      </p:sp>
    </p:spTree>
    <p:extLst>
      <p:ext uri="{BB962C8B-B14F-4D97-AF65-F5344CB8AC3E}">
        <p14:creationId xmlns:p14="http://schemas.microsoft.com/office/powerpoint/2010/main" val="153837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09625" y="1752600"/>
            <a:ext cx="3694113"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56138" y="1752600"/>
            <a:ext cx="3695700"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pPr>
              <a:defRPr/>
            </a:pPr>
            <a:fld id="{8C6323A9-58BA-423E-A12F-1F24B198B15A}" type="slidenum">
              <a:rPr lang="de-DE"/>
              <a:pPr>
                <a:defRPr/>
              </a:pPr>
              <a:t>‹Nr.›</a:t>
            </a:fld>
            <a:endParaRPr lang="de-DE"/>
          </a:p>
        </p:txBody>
      </p:sp>
    </p:spTree>
    <p:extLst>
      <p:ext uri="{BB962C8B-B14F-4D97-AF65-F5344CB8AC3E}">
        <p14:creationId xmlns:p14="http://schemas.microsoft.com/office/powerpoint/2010/main" val="30591044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fld id="{9EB6C273-26B3-49DE-B3FD-E50222630DE4}" type="slidenum">
              <a:rPr lang="de-DE" altLang="de-DE"/>
              <a:pPr/>
              <a:t>‹Nr.›</a:t>
            </a:fld>
            <a:endParaRPr lang="de-DE" altLang="de-DE"/>
          </a:p>
        </p:txBody>
      </p:sp>
    </p:spTree>
    <p:extLst>
      <p:ext uri="{BB962C8B-B14F-4D97-AF65-F5344CB8AC3E}">
        <p14:creationId xmlns:p14="http://schemas.microsoft.com/office/powerpoint/2010/main" val="3993235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fld id="{2A0317F8-55C6-4C16-AAD5-BAEB228302D3}" type="slidenum">
              <a:rPr lang="de-DE" altLang="de-DE"/>
              <a:pPr/>
              <a:t>‹Nr.›</a:t>
            </a:fld>
            <a:endParaRPr lang="de-DE" altLang="de-DE"/>
          </a:p>
        </p:txBody>
      </p:sp>
    </p:spTree>
    <p:extLst>
      <p:ext uri="{BB962C8B-B14F-4D97-AF65-F5344CB8AC3E}">
        <p14:creationId xmlns:p14="http://schemas.microsoft.com/office/powerpoint/2010/main" val="408157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09625" y="1752600"/>
            <a:ext cx="3694113"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56138" y="1752600"/>
            <a:ext cx="3695700"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fld id="{F4594147-5911-4010-BEE6-129BA8AB7830}" type="slidenum">
              <a:rPr lang="de-DE" altLang="de-DE"/>
              <a:pPr/>
              <a:t>‹Nr.›</a:t>
            </a:fld>
            <a:endParaRPr lang="de-DE" altLang="de-DE"/>
          </a:p>
        </p:txBody>
      </p:sp>
    </p:spTree>
    <p:extLst>
      <p:ext uri="{BB962C8B-B14F-4D97-AF65-F5344CB8AC3E}">
        <p14:creationId xmlns:p14="http://schemas.microsoft.com/office/powerpoint/2010/main" val="1362419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3"/>
          <p:cNvSpPr>
            <a:spLocks noGrp="1" noChangeArrowheads="1"/>
          </p:cNvSpPr>
          <p:nvPr>
            <p:ph type="dt" idx="10"/>
          </p:nvPr>
        </p:nvSpPr>
        <p:spPr>
          <a:ln/>
        </p:spPr>
        <p:txBody>
          <a:bodyPr/>
          <a:lstStyle>
            <a:lvl1pPr>
              <a:defRPr/>
            </a:lvl1pPr>
          </a:lstStyle>
          <a:p>
            <a:pPr>
              <a:defRPr/>
            </a:pPr>
            <a:endParaRPr lang="de-DE"/>
          </a:p>
        </p:txBody>
      </p:sp>
      <p:sp>
        <p:nvSpPr>
          <p:cNvPr id="8" name="Rectangle 4"/>
          <p:cNvSpPr>
            <a:spLocks noGrp="1" noChangeArrowheads="1"/>
          </p:cNvSpPr>
          <p:nvPr>
            <p:ph type="ftr" idx="11"/>
          </p:nvPr>
        </p:nvSpPr>
        <p:spPr>
          <a:ln/>
        </p:spPr>
        <p:txBody>
          <a:bodyPr/>
          <a:lstStyle>
            <a:lvl1pPr>
              <a:defRPr/>
            </a:lvl1pPr>
          </a:lstStyle>
          <a:p>
            <a:pPr>
              <a:defRPr/>
            </a:pPr>
            <a:endParaRPr lang="de-DE"/>
          </a:p>
        </p:txBody>
      </p:sp>
      <p:sp>
        <p:nvSpPr>
          <p:cNvPr id="9" name="Rectangle 5"/>
          <p:cNvSpPr>
            <a:spLocks noGrp="1" noChangeArrowheads="1"/>
          </p:cNvSpPr>
          <p:nvPr>
            <p:ph type="sldNum" idx="12"/>
          </p:nvPr>
        </p:nvSpPr>
        <p:spPr>
          <a:ln/>
        </p:spPr>
        <p:txBody>
          <a:bodyPr/>
          <a:lstStyle>
            <a:lvl1pPr>
              <a:defRPr/>
            </a:lvl1pPr>
          </a:lstStyle>
          <a:p>
            <a:fld id="{FEA32685-6A7F-4FB9-8625-3563BFC48C71}" type="slidenum">
              <a:rPr lang="de-DE" altLang="de-DE"/>
              <a:pPr/>
              <a:t>‹Nr.›</a:t>
            </a:fld>
            <a:endParaRPr lang="de-DE" altLang="de-DE"/>
          </a:p>
        </p:txBody>
      </p:sp>
    </p:spTree>
    <p:extLst>
      <p:ext uri="{BB962C8B-B14F-4D97-AF65-F5344CB8AC3E}">
        <p14:creationId xmlns:p14="http://schemas.microsoft.com/office/powerpoint/2010/main" val="1523030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3"/>
          <p:cNvSpPr>
            <a:spLocks noGrp="1" noChangeArrowheads="1"/>
          </p:cNvSpPr>
          <p:nvPr>
            <p:ph type="dt" idx="10"/>
          </p:nvPr>
        </p:nvSpPr>
        <p:spPr>
          <a:ln/>
        </p:spPr>
        <p:txBody>
          <a:bodyPr/>
          <a:lstStyle>
            <a:lvl1pPr>
              <a:defRPr/>
            </a:lvl1pPr>
          </a:lstStyle>
          <a:p>
            <a:pPr>
              <a:defRPr/>
            </a:pPr>
            <a:endParaRPr lang="de-DE"/>
          </a:p>
        </p:txBody>
      </p:sp>
      <p:sp>
        <p:nvSpPr>
          <p:cNvPr id="4" name="Rectangle 4"/>
          <p:cNvSpPr>
            <a:spLocks noGrp="1" noChangeArrowheads="1"/>
          </p:cNvSpPr>
          <p:nvPr>
            <p:ph type="ftr" idx="11"/>
          </p:nvPr>
        </p:nvSpPr>
        <p:spPr>
          <a:ln/>
        </p:spPr>
        <p:txBody>
          <a:bodyPr/>
          <a:lstStyle>
            <a:lvl1pPr>
              <a:defRPr/>
            </a:lvl1pPr>
          </a:lstStyle>
          <a:p>
            <a:pPr>
              <a:defRPr/>
            </a:pPr>
            <a:endParaRPr lang="de-DE"/>
          </a:p>
        </p:txBody>
      </p:sp>
      <p:sp>
        <p:nvSpPr>
          <p:cNvPr id="5" name="Rectangle 5"/>
          <p:cNvSpPr>
            <a:spLocks noGrp="1" noChangeArrowheads="1"/>
          </p:cNvSpPr>
          <p:nvPr>
            <p:ph type="sldNum" idx="12"/>
          </p:nvPr>
        </p:nvSpPr>
        <p:spPr>
          <a:ln/>
        </p:spPr>
        <p:txBody>
          <a:bodyPr/>
          <a:lstStyle>
            <a:lvl1pPr>
              <a:defRPr/>
            </a:lvl1pPr>
          </a:lstStyle>
          <a:p>
            <a:fld id="{23BA51B3-73CE-468B-962C-9AB03D40D3ED}" type="slidenum">
              <a:rPr lang="de-DE" altLang="de-DE"/>
              <a:pPr/>
              <a:t>‹Nr.›</a:t>
            </a:fld>
            <a:endParaRPr lang="de-DE" altLang="de-DE"/>
          </a:p>
        </p:txBody>
      </p:sp>
    </p:spTree>
    <p:extLst>
      <p:ext uri="{BB962C8B-B14F-4D97-AF65-F5344CB8AC3E}">
        <p14:creationId xmlns:p14="http://schemas.microsoft.com/office/powerpoint/2010/main" val="354179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p>
        </p:txBody>
      </p:sp>
      <p:sp>
        <p:nvSpPr>
          <p:cNvPr id="3" name="Rectangle 4"/>
          <p:cNvSpPr>
            <a:spLocks noGrp="1" noChangeArrowheads="1"/>
          </p:cNvSpPr>
          <p:nvPr>
            <p:ph type="ftr" idx="11"/>
          </p:nvPr>
        </p:nvSpPr>
        <p:spPr>
          <a:ln/>
        </p:spPr>
        <p:txBody>
          <a:bodyPr/>
          <a:lstStyle>
            <a:lvl1pPr>
              <a:defRPr/>
            </a:lvl1pPr>
          </a:lstStyle>
          <a:p>
            <a:pPr>
              <a:defRPr/>
            </a:pPr>
            <a:endParaRPr lang="de-DE"/>
          </a:p>
        </p:txBody>
      </p:sp>
      <p:sp>
        <p:nvSpPr>
          <p:cNvPr id="4" name="Rectangle 5"/>
          <p:cNvSpPr>
            <a:spLocks noGrp="1" noChangeArrowheads="1"/>
          </p:cNvSpPr>
          <p:nvPr>
            <p:ph type="sldNum" idx="12"/>
          </p:nvPr>
        </p:nvSpPr>
        <p:spPr>
          <a:ln/>
        </p:spPr>
        <p:txBody>
          <a:bodyPr/>
          <a:lstStyle>
            <a:lvl1pPr>
              <a:defRPr/>
            </a:lvl1pPr>
          </a:lstStyle>
          <a:p>
            <a:fld id="{6A36C545-C36E-4AFF-AF0E-AAA431983E32}" type="slidenum">
              <a:rPr lang="de-DE" altLang="de-DE"/>
              <a:pPr/>
              <a:t>‹Nr.›</a:t>
            </a:fld>
            <a:endParaRPr lang="de-DE" altLang="de-DE"/>
          </a:p>
        </p:txBody>
      </p:sp>
    </p:spTree>
    <p:extLst>
      <p:ext uri="{BB962C8B-B14F-4D97-AF65-F5344CB8AC3E}">
        <p14:creationId xmlns:p14="http://schemas.microsoft.com/office/powerpoint/2010/main" val="839482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fld id="{E7747050-3B05-413B-9E51-FEA69F565BDE}" type="slidenum">
              <a:rPr lang="de-DE" altLang="de-DE"/>
              <a:pPr/>
              <a:t>‹Nr.›</a:t>
            </a:fld>
            <a:endParaRPr lang="de-DE" altLang="de-DE"/>
          </a:p>
        </p:txBody>
      </p:sp>
    </p:spTree>
    <p:extLst>
      <p:ext uri="{BB962C8B-B14F-4D97-AF65-F5344CB8AC3E}">
        <p14:creationId xmlns:p14="http://schemas.microsoft.com/office/powerpoint/2010/main" val="755682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fld id="{08EB99F2-DBDE-4F43-8A17-D1364A3EC6B3}" type="slidenum">
              <a:rPr lang="de-DE" altLang="de-DE"/>
              <a:pPr/>
              <a:t>‹Nr.›</a:t>
            </a:fld>
            <a:endParaRPr lang="de-DE" altLang="de-DE"/>
          </a:p>
        </p:txBody>
      </p:sp>
    </p:spTree>
    <p:extLst>
      <p:ext uri="{BB962C8B-B14F-4D97-AF65-F5344CB8AC3E}">
        <p14:creationId xmlns:p14="http://schemas.microsoft.com/office/powerpoint/2010/main" val="39559173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fld id="{AD517DA5-596B-4EB1-925A-1EFA69C7A891}" type="slidenum">
              <a:rPr lang="de-DE" altLang="de-DE"/>
              <a:pPr/>
              <a:t>‹Nr.›</a:t>
            </a:fld>
            <a:endParaRPr lang="de-DE" altLang="de-DE"/>
          </a:p>
        </p:txBody>
      </p:sp>
    </p:spTree>
    <p:extLst>
      <p:ext uri="{BB962C8B-B14F-4D97-AF65-F5344CB8AC3E}">
        <p14:creationId xmlns:p14="http://schemas.microsoft.com/office/powerpoint/2010/main" val="376019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72263" y="549275"/>
            <a:ext cx="1954212" cy="48593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09625" y="549275"/>
            <a:ext cx="5710238" cy="485933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fld id="{85B36864-C88B-4702-BEB0-926E3BF7B294}" type="slidenum">
              <a:rPr lang="de-DE" altLang="de-DE"/>
              <a:pPr/>
              <a:t>‹Nr.›</a:t>
            </a:fld>
            <a:endParaRPr lang="de-DE" altLang="de-DE"/>
          </a:p>
        </p:txBody>
      </p:sp>
    </p:spTree>
    <p:extLst>
      <p:ext uri="{BB962C8B-B14F-4D97-AF65-F5344CB8AC3E}">
        <p14:creationId xmlns:p14="http://schemas.microsoft.com/office/powerpoint/2010/main" val="61596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3"/>
          <p:cNvSpPr>
            <a:spLocks noGrp="1" noChangeArrowheads="1"/>
          </p:cNvSpPr>
          <p:nvPr>
            <p:ph type="dt" idx="10"/>
          </p:nvPr>
        </p:nvSpPr>
        <p:spPr>
          <a:ln/>
        </p:spPr>
        <p:txBody>
          <a:bodyPr/>
          <a:lstStyle>
            <a:lvl1pPr>
              <a:defRPr/>
            </a:lvl1pPr>
          </a:lstStyle>
          <a:p>
            <a:pPr>
              <a:defRPr/>
            </a:pPr>
            <a:endParaRPr lang="de-DE"/>
          </a:p>
        </p:txBody>
      </p:sp>
      <p:sp>
        <p:nvSpPr>
          <p:cNvPr id="8" name="Rectangle 4"/>
          <p:cNvSpPr>
            <a:spLocks noGrp="1" noChangeArrowheads="1"/>
          </p:cNvSpPr>
          <p:nvPr>
            <p:ph type="ftr" idx="11"/>
          </p:nvPr>
        </p:nvSpPr>
        <p:spPr>
          <a:ln/>
        </p:spPr>
        <p:txBody>
          <a:bodyPr/>
          <a:lstStyle>
            <a:lvl1pPr>
              <a:defRPr/>
            </a:lvl1pPr>
          </a:lstStyle>
          <a:p>
            <a:pPr>
              <a:defRPr/>
            </a:pPr>
            <a:endParaRPr lang="de-DE"/>
          </a:p>
        </p:txBody>
      </p:sp>
      <p:sp>
        <p:nvSpPr>
          <p:cNvPr id="9" name="Rectangle 5"/>
          <p:cNvSpPr>
            <a:spLocks noGrp="1" noChangeArrowheads="1"/>
          </p:cNvSpPr>
          <p:nvPr>
            <p:ph type="sldNum" idx="12"/>
          </p:nvPr>
        </p:nvSpPr>
        <p:spPr>
          <a:ln/>
        </p:spPr>
        <p:txBody>
          <a:bodyPr/>
          <a:lstStyle>
            <a:lvl1pPr>
              <a:defRPr/>
            </a:lvl1pPr>
          </a:lstStyle>
          <a:p>
            <a:pPr>
              <a:defRPr/>
            </a:pPr>
            <a:fld id="{E039112E-5AAF-4376-9F27-14F5A4BBFDB2}" type="slidenum">
              <a:rPr lang="de-DE"/>
              <a:pPr>
                <a:defRPr/>
              </a:pPr>
              <a:t>‹Nr.›</a:t>
            </a:fld>
            <a:endParaRPr lang="de-DE"/>
          </a:p>
        </p:txBody>
      </p:sp>
    </p:spTree>
    <p:extLst>
      <p:ext uri="{BB962C8B-B14F-4D97-AF65-F5344CB8AC3E}">
        <p14:creationId xmlns:p14="http://schemas.microsoft.com/office/powerpoint/2010/main" val="2212338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27088" y="549275"/>
            <a:ext cx="7799387" cy="655638"/>
          </a:xfrm>
        </p:spPr>
        <p:txBody>
          <a:bodyPr/>
          <a:lstStyle/>
          <a:p>
            <a:r>
              <a:rPr lang="de-DE"/>
              <a:t>Titelmasterformat durch Klicken bearbeiten</a:t>
            </a:r>
          </a:p>
        </p:txBody>
      </p:sp>
      <p:sp>
        <p:nvSpPr>
          <p:cNvPr id="3" name="Textplatzhalter 2"/>
          <p:cNvSpPr>
            <a:spLocks noGrp="1"/>
          </p:cNvSpPr>
          <p:nvPr>
            <p:ph type="body" sz="half" idx="1"/>
          </p:nvPr>
        </p:nvSpPr>
        <p:spPr>
          <a:xfrm>
            <a:off x="809625" y="1752600"/>
            <a:ext cx="3694113" cy="36560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56138" y="1752600"/>
            <a:ext cx="3695700" cy="36560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fld id="{1BFBB162-2E83-4E1A-BCA8-F6231839DD2E}" type="slidenum">
              <a:rPr lang="de-DE" altLang="de-DE"/>
              <a:pPr/>
              <a:t>‹Nr.›</a:t>
            </a:fld>
            <a:endParaRPr lang="de-DE" altLang="de-DE"/>
          </a:p>
        </p:txBody>
      </p:sp>
    </p:spTree>
    <p:extLst>
      <p:ext uri="{BB962C8B-B14F-4D97-AF65-F5344CB8AC3E}">
        <p14:creationId xmlns:p14="http://schemas.microsoft.com/office/powerpoint/2010/main" val="40523235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827088" y="549275"/>
            <a:ext cx="7799387" cy="655638"/>
          </a:xfrm>
        </p:spPr>
        <p:txBody>
          <a:bodyPr/>
          <a:lstStyle/>
          <a:p>
            <a:r>
              <a:rPr lang="de-DE"/>
              <a:t>Titelmasterformat durch Klicken bearbeiten</a:t>
            </a:r>
          </a:p>
        </p:txBody>
      </p:sp>
      <p:sp>
        <p:nvSpPr>
          <p:cNvPr id="3" name="Textplatzhalter 2"/>
          <p:cNvSpPr>
            <a:spLocks noGrp="1"/>
          </p:cNvSpPr>
          <p:nvPr>
            <p:ph type="body" sz="half" idx="1"/>
          </p:nvPr>
        </p:nvSpPr>
        <p:spPr>
          <a:xfrm>
            <a:off x="809625" y="1752600"/>
            <a:ext cx="3694113" cy="36560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ClipArt-Platzhalter 3"/>
          <p:cNvSpPr>
            <a:spLocks noGrp="1"/>
          </p:cNvSpPr>
          <p:nvPr>
            <p:ph type="clipArt" sz="half" idx="2"/>
          </p:nvPr>
        </p:nvSpPr>
        <p:spPr>
          <a:xfrm>
            <a:off x="4656138" y="1752600"/>
            <a:ext cx="3695700" cy="3656013"/>
          </a:xfrm>
        </p:spPr>
        <p:txBody>
          <a:bodyPr/>
          <a:lstStyle/>
          <a:p>
            <a:pPr lvl="0"/>
            <a:endParaRPr lang="de-DE" noProof="0"/>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fld id="{3D2AE9FA-8330-48D7-929B-102E47E4FBC4}" type="slidenum">
              <a:rPr lang="de-DE" altLang="de-DE"/>
              <a:pPr/>
              <a:t>‹Nr.›</a:t>
            </a:fld>
            <a:endParaRPr lang="de-DE" altLang="de-DE"/>
          </a:p>
        </p:txBody>
      </p:sp>
    </p:spTree>
    <p:extLst>
      <p:ext uri="{BB962C8B-B14F-4D97-AF65-F5344CB8AC3E}">
        <p14:creationId xmlns:p14="http://schemas.microsoft.com/office/powerpoint/2010/main" val="19446358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fld id="{0018035E-DE5D-46AE-9815-69C9E699A527}" type="slidenum">
              <a:rPr lang="de-DE" altLang="de-DE"/>
              <a:pPr/>
              <a:t>‹Nr.›</a:t>
            </a:fld>
            <a:endParaRPr lang="de-DE" altLang="de-DE"/>
          </a:p>
        </p:txBody>
      </p:sp>
    </p:spTree>
    <p:extLst>
      <p:ext uri="{BB962C8B-B14F-4D97-AF65-F5344CB8AC3E}">
        <p14:creationId xmlns:p14="http://schemas.microsoft.com/office/powerpoint/2010/main" val="10299724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fld id="{9EB6C273-26B3-49DE-B3FD-E50222630DE4}" type="slidenum">
              <a:rPr lang="de-DE" altLang="de-DE"/>
              <a:pPr/>
              <a:t>‹Nr.›</a:t>
            </a:fld>
            <a:endParaRPr lang="de-DE" altLang="de-DE"/>
          </a:p>
        </p:txBody>
      </p:sp>
    </p:spTree>
    <p:extLst>
      <p:ext uri="{BB962C8B-B14F-4D97-AF65-F5344CB8AC3E}">
        <p14:creationId xmlns:p14="http://schemas.microsoft.com/office/powerpoint/2010/main" val="4685005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fld id="{2A0317F8-55C6-4C16-AAD5-BAEB228302D3}" type="slidenum">
              <a:rPr lang="de-DE" altLang="de-DE"/>
              <a:pPr/>
              <a:t>‹Nr.›</a:t>
            </a:fld>
            <a:endParaRPr lang="de-DE" altLang="de-DE"/>
          </a:p>
        </p:txBody>
      </p:sp>
    </p:spTree>
    <p:extLst>
      <p:ext uri="{BB962C8B-B14F-4D97-AF65-F5344CB8AC3E}">
        <p14:creationId xmlns:p14="http://schemas.microsoft.com/office/powerpoint/2010/main" val="7706400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09625" y="1752600"/>
            <a:ext cx="3694113"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56138" y="1752600"/>
            <a:ext cx="3695700"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fld id="{F4594147-5911-4010-BEE6-129BA8AB7830}" type="slidenum">
              <a:rPr lang="de-DE" altLang="de-DE"/>
              <a:pPr/>
              <a:t>‹Nr.›</a:t>
            </a:fld>
            <a:endParaRPr lang="de-DE" altLang="de-DE"/>
          </a:p>
        </p:txBody>
      </p:sp>
    </p:spTree>
    <p:extLst>
      <p:ext uri="{BB962C8B-B14F-4D97-AF65-F5344CB8AC3E}">
        <p14:creationId xmlns:p14="http://schemas.microsoft.com/office/powerpoint/2010/main" val="19246236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3"/>
          <p:cNvSpPr>
            <a:spLocks noGrp="1" noChangeArrowheads="1"/>
          </p:cNvSpPr>
          <p:nvPr>
            <p:ph type="dt" idx="10"/>
          </p:nvPr>
        </p:nvSpPr>
        <p:spPr>
          <a:ln/>
        </p:spPr>
        <p:txBody>
          <a:bodyPr/>
          <a:lstStyle>
            <a:lvl1pPr>
              <a:defRPr/>
            </a:lvl1pPr>
          </a:lstStyle>
          <a:p>
            <a:pPr>
              <a:defRPr/>
            </a:pPr>
            <a:endParaRPr lang="de-DE"/>
          </a:p>
        </p:txBody>
      </p:sp>
      <p:sp>
        <p:nvSpPr>
          <p:cNvPr id="8" name="Rectangle 4"/>
          <p:cNvSpPr>
            <a:spLocks noGrp="1" noChangeArrowheads="1"/>
          </p:cNvSpPr>
          <p:nvPr>
            <p:ph type="ftr" idx="11"/>
          </p:nvPr>
        </p:nvSpPr>
        <p:spPr>
          <a:ln/>
        </p:spPr>
        <p:txBody>
          <a:bodyPr/>
          <a:lstStyle>
            <a:lvl1pPr>
              <a:defRPr/>
            </a:lvl1pPr>
          </a:lstStyle>
          <a:p>
            <a:pPr>
              <a:defRPr/>
            </a:pPr>
            <a:endParaRPr lang="de-DE"/>
          </a:p>
        </p:txBody>
      </p:sp>
      <p:sp>
        <p:nvSpPr>
          <p:cNvPr id="9" name="Rectangle 5"/>
          <p:cNvSpPr>
            <a:spLocks noGrp="1" noChangeArrowheads="1"/>
          </p:cNvSpPr>
          <p:nvPr>
            <p:ph type="sldNum" idx="12"/>
          </p:nvPr>
        </p:nvSpPr>
        <p:spPr>
          <a:ln/>
        </p:spPr>
        <p:txBody>
          <a:bodyPr/>
          <a:lstStyle>
            <a:lvl1pPr>
              <a:defRPr/>
            </a:lvl1pPr>
          </a:lstStyle>
          <a:p>
            <a:fld id="{FEA32685-6A7F-4FB9-8625-3563BFC48C71}" type="slidenum">
              <a:rPr lang="de-DE" altLang="de-DE"/>
              <a:pPr/>
              <a:t>‹Nr.›</a:t>
            </a:fld>
            <a:endParaRPr lang="de-DE" altLang="de-DE"/>
          </a:p>
        </p:txBody>
      </p:sp>
    </p:spTree>
    <p:extLst>
      <p:ext uri="{BB962C8B-B14F-4D97-AF65-F5344CB8AC3E}">
        <p14:creationId xmlns:p14="http://schemas.microsoft.com/office/powerpoint/2010/main" val="22609236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3"/>
          <p:cNvSpPr>
            <a:spLocks noGrp="1" noChangeArrowheads="1"/>
          </p:cNvSpPr>
          <p:nvPr>
            <p:ph type="dt" idx="10"/>
          </p:nvPr>
        </p:nvSpPr>
        <p:spPr>
          <a:ln/>
        </p:spPr>
        <p:txBody>
          <a:bodyPr/>
          <a:lstStyle>
            <a:lvl1pPr>
              <a:defRPr/>
            </a:lvl1pPr>
          </a:lstStyle>
          <a:p>
            <a:pPr>
              <a:defRPr/>
            </a:pPr>
            <a:endParaRPr lang="de-DE"/>
          </a:p>
        </p:txBody>
      </p:sp>
      <p:sp>
        <p:nvSpPr>
          <p:cNvPr id="4" name="Rectangle 4"/>
          <p:cNvSpPr>
            <a:spLocks noGrp="1" noChangeArrowheads="1"/>
          </p:cNvSpPr>
          <p:nvPr>
            <p:ph type="ftr" idx="11"/>
          </p:nvPr>
        </p:nvSpPr>
        <p:spPr>
          <a:ln/>
        </p:spPr>
        <p:txBody>
          <a:bodyPr/>
          <a:lstStyle>
            <a:lvl1pPr>
              <a:defRPr/>
            </a:lvl1pPr>
          </a:lstStyle>
          <a:p>
            <a:pPr>
              <a:defRPr/>
            </a:pPr>
            <a:endParaRPr lang="de-DE"/>
          </a:p>
        </p:txBody>
      </p:sp>
      <p:sp>
        <p:nvSpPr>
          <p:cNvPr id="5" name="Rectangle 5"/>
          <p:cNvSpPr>
            <a:spLocks noGrp="1" noChangeArrowheads="1"/>
          </p:cNvSpPr>
          <p:nvPr>
            <p:ph type="sldNum" idx="12"/>
          </p:nvPr>
        </p:nvSpPr>
        <p:spPr>
          <a:ln/>
        </p:spPr>
        <p:txBody>
          <a:bodyPr/>
          <a:lstStyle>
            <a:lvl1pPr>
              <a:defRPr/>
            </a:lvl1pPr>
          </a:lstStyle>
          <a:p>
            <a:fld id="{23BA51B3-73CE-468B-962C-9AB03D40D3ED}" type="slidenum">
              <a:rPr lang="de-DE" altLang="de-DE"/>
              <a:pPr/>
              <a:t>‹Nr.›</a:t>
            </a:fld>
            <a:endParaRPr lang="de-DE" altLang="de-DE"/>
          </a:p>
        </p:txBody>
      </p:sp>
    </p:spTree>
    <p:extLst>
      <p:ext uri="{BB962C8B-B14F-4D97-AF65-F5344CB8AC3E}">
        <p14:creationId xmlns:p14="http://schemas.microsoft.com/office/powerpoint/2010/main" val="121760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p>
        </p:txBody>
      </p:sp>
      <p:sp>
        <p:nvSpPr>
          <p:cNvPr id="3" name="Rectangle 4"/>
          <p:cNvSpPr>
            <a:spLocks noGrp="1" noChangeArrowheads="1"/>
          </p:cNvSpPr>
          <p:nvPr>
            <p:ph type="ftr" idx="11"/>
          </p:nvPr>
        </p:nvSpPr>
        <p:spPr>
          <a:ln/>
        </p:spPr>
        <p:txBody>
          <a:bodyPr/>
          <a:lstStyle>
            <a:lvl1pPr>
              <a:defRPr/>
            </a:lvl1pPr>
          </a:lstStyle>
          <a:p>
            <a:pPr>
              <a:defRPr/>
            </a:pPr>
            <a:endParaRPr lang="de-DE"/>
          </a:p>
        </p:txBody>
      </p:sp>
      <p:sp>
        <p:nvSpPr>
          <p:cNvPr id="4" name="Rectangle 5"/>
          <p:cNvSpPr>
            <a:spLocks noGrp="1" noChangeArrowheads="1"/>
          </p:cNvSpPr>
          <p:nvPr>
            <p:ph type="sldNum" idx="12"/>
          </p:nvPr>
        </p:nvSpPr>
        <p:spPr>
          <a:ln/>
        </p:spPr>
        <p:txBody>
          <a:bodyPr/>
          <a:lstStyle>
            <a:lvl1pPr>
              <a:defRPr/>
            </a:lvl1pPr>
          </a:lstStyle>
          <a:p>
            <a:fld id="{6A36C545-C36E-4AFF-AF0E-AAA431983E32}" type="slidenum">
              <a:rPr lang="de-DE" altLang="de-DE"/>
              <a:pPr/>
              <a:t>‹Nr.›</a:t>
            </a:fld>
            <a:endParaRPr lang="de-DE" altLang="de-DE"/>
          </a:p>
        </p:txBody>
      </p:sp>
    </p:spTree>
    <p:extLst>
      <p:ext uri="{BB962C8B-B14F-4D97-AF65-F5344CB8AC3E}">
        <p14:creationId xmlns:p14="http://schemas.microsoft.com/office/powerpoint/2010/main" val="18362568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fld id="{E7747050-3B05-413B-9E51-FEA69F565BDE}" type="slidenum">
              <a:rPr lang="de-DE" altLang="de-DE"/>
              <a:pPr/>
              <a:t>‹Nr.›</a:t>
            </a:fld>
            <a:endParaRPr lang="de-DE" altLang="de-DE"/>
          </a:p>
        </p:txBody>
      </p:sp>
    </p:spTree>
    <p:extLst>
      <p:ext uri="{BB962C8B-B14F-4D97-AF65-F5344CB8AC3E}">
        <p14:creationId xmlns:p14="http://schemas.microsoft.com/office/powerpoint/2010/main" val="237652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3"/>
          <p:cNvSpPr>
            <a:spLocks noGrp="1" noChangeArrowheads="1"/>
          </p:cNvSpPr>
          <p:nvPr>
            <p:ph type="dt" idx="10"/>
          </p:nvPr>
        </p:nvSpPr>
        <p:spPr>
          <a:ln/>
        </p:spPr>
        <p:txBody>
          <a:bodyPr/>
          <a:lstStyle>
            <a:lvl1pPr>
              <a:defRPr/>
            </a:lvl1pPr>
          </a:lstStyle>
          <a:p>
            <a:pPr>
              <a:defRPr/>
            </a:pPr>
            <a:endParaRPr lang="de-DE"/>
          </a:p>
        </p:txBody>
      </p:sp>
      <p:sp>
        <p:nvSpPr>
          <p:cNvPr id="4" name="Rectangle 4"/>
          <p:cNvSpPr>
            <a:spLocks noGrp="1" noChangeArrowheads="1"/>
          </p:cNvSpPr>
          <p:nvPr>
            <p:ph type="ftr" idx="11"/>
          </p:nvPr>
        </p:nvSpPr>
        <p:spPr>
          <a:ln/>
        </p:spPr>
        <p:txBody>
          <a:bodyPr/>
          <a:lstStyle>
            <a:lvl1pPr>
              <a:defRPr/>
            </a:lvl1pPr>
          </a:lstStyle>
          <a:p>
            <a:pPr>
              <a:defRPr/>
            </a:pPr>
            <a:endParaRPr lang="de-DE"/>
          </a:p>
        </p:txBody>
      </p:sp>
      <p:sp>
        <p:nvSpPr>
          <p:cNvPr id="5" name="Rectangle 5"/>
          <p:cNvSpPr>
            <a:spLocks noGrp="1" noChangeArrowheads="1"/>
          </p:cNvSpPr>
          <p:nvPr>
            <p:ph type="sldNum" idx="12"/>
          </p:nvPr>
        </p:nvSpPr>
        <p:spPr>
          <a:ln/>
        </p:spPr>
        <p:txBody>
          <a:bodyPr/>
          <a:lstStyle>
            <a:lvl1pPr>
              <a:defRPr/>
            </a:lvl1pPr>
          </a:lstStyle>
          <a:p>
            <a:pPr>
              <a:defRPr/>
            </a:pPr>
            <a:fld id="{AD1868CB-9C6C-439A-B348-D2A04AA37876}" type="slidenum">
              <a:rPr lang="de-DE"/>
              <a:pPr>
                <a:defRPr/>
              </a:pPr>
              <a:t>‹Nr.›</a:t>
            </a:fld>
            <a:endParaRPr lang="de-DE"/>
          </a:p>
        </p:txBody>
      </p:sp>
    </p:spTree>
    <p:extLst>
      <p:ext uri="{BB962C8B-B14F-4D97-AF65-F5344CB8AC3E}">
        <p14:creationId xmlns:p14="http://schemas.microsoft.com/office/powerpoint/2010/main" val="12245530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fld id="{08EB99F2-DBDE-4F43-8A17-D1364A3EC6B3}" type="slidenum">
              <a:rPr lang="de-DE" altLang="de-DE"/>
              <a:pPr/>
              <a:t>‹Nr.›</a:t>
            </a:fld>
            <a:endParaRPr lang="de-DE" altLang="de-DE"/>
          </a:p>
        </p:txBody>
      </p:sp>
    </p:spTree>
    <p:extLst>
      <p:ext uri="{BB962C8B-B14F-4D97-AF65-F5344CB8AC3E}">
        <p14:creationId xmlns:p14="http://schemas.microsoft.com/office/powerpoint/2010/main" val="35400196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fld id="{AD517DA5-596B-4EB1-925A-1EFA69C7A891}" type="slidenum">
              <a:rPr lang="de-DE" altLang="de-DE"/>
              <a:pPr/>
              <a:t>‹Nr.›</a:t>
            </a:fld>
            <a:endParaRPr lang="de-DE" altLang="de-DE"/>
          </a:p>
        </p:txBody>
      </p:sp>
    </p:spTree>
    <p:extLst>
      <p:ext uri="{BB962C8B-B14F-4D97-AF65-F5344CB8AC3E}">
        <p14:creationId xmlns:p14="http://schemas.microsoft.com/office/powerpoint/2010/main" val="411078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72263" y="549275"/>
            <a:ext cx="1954212" cy="48593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09625" y="549275"/>
            <a:ext cx="5710238" cy="485933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fld id="{85B36864-C88B-4702-BEB0-926E3BF7B294}" type="slidenum">
              <a:rPr lang="de-DE" altLang="de-DE"/>
              <a:pPr/>
              <a:t>‹Nr.›</a:t>
            </a:fld>
            <a:endParaRPr lang="de-DE" altLang="de-DE"/>
          </a:p>
        </p:txBody>
      </p:sp>
    </p:spTree>
    <p:extLst>
      <p:ext uri="{BB962C8B-B14F-4D97-AF65-F5344CB8AC3E}">
        <p14:creationId xmlns:p14="http://schemas.microsoft.com/office/powerpoint/2010/main" val="32604865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27088" y="549275"/>
            <a:ext cx="7799387" cy="655638"/>
          </a:xfrm>
        </p:spPr>
        <p:txBody>
          <a:bodyPr/>
          <a:lstStyle/>
          <a:p>
            <a:r>
              <a:rPr lang="de-DE"/>
              <a:t>Titelmasterformat durch Klicken bearbeiten</a:t>
            </a:r>
          </a:p>
        </p:txBody>
      </p:sp>
      <p:sp>
        <p:nvSpPr>
          <p:cNvPr id="3" name="Textplatzhalter 2"/>
          <p:cNvSpPr>
            <a:spLocks noGrp="1"/>
          </p:cNvSpPr>
          <p:nvPr>
            <p:ph type="body" sz="half" idx="1"/>
          </p:nvPr>
        </p:nvSpPr>
        <p:spPr>
          <a:xfrm>
            <a:off x="809625" y="1752600"/>
            <a:ext cx="3694113" cy="36560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56138" y="1752600"/>
            <a:ext cx="3695700" cy="36560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fld id="{1BFBB162-2E83-4E1A-BCA8-F6231839DD2E}" type="slidenum">
              <a:rPr lang="de-DE" altLang="de-DE"/>
              <a:pPr/>
              <a:t>‹Nr.›</a:t>
            </a:fld>
            <a:endParaRPr lang="de-DE" altLang="de-DE"/>
          </a:p>
        </p:txBody>
      </p:sp>
    </p:spTree>
    <p:extLst>
      <p:ext uri="{BB962C8B-B14F-4D97-AF65-F5344CB8AC3E}">
        <p14:creationId xmlns:p14="http://schemas.microsoft.com/office/powerpoint/2010/main" val="5518238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827088" y="549275"/>
            <a:ext cx="7799387" cy="655638"/>
          </a:xfrm>
        </p:spPr>
        <p:txBody>
          <a:bodyPr/>
          <a:lstStyle/>
          <a:p>
            <a:r>
              <a:rPr lang="de-DE"/>
              <a:t>Titelmasterformat durch Klicken bearbeiten</a:t>
            </a:r>
          </a:p>
        </p:txBody>
      </p:sp>
      <p:sp>
        <p:nvSpPr>
          <p:cNvPr id="3" name="Textplatzhalter 2"/>
          <p:cNvSpPr>
            <a:spLocks noGrp="1"/>
          </p:cNvSpPr>
          <p:nvPr>
            <p:ph type="body" sz="half" idx="1"/>
          </p:nvPr>
        </p:nvSpPr>
        <p:spPr>
          <a:xfrm>
            <a:off x="809625" y="1752600"/>
            <a:ext cx="3694113" cy="36560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ClipArt-Platzhalter 3"/>
          <p:cNvSpPr>
            <a:spLocks noGrp="1"/>
          </p:cNvSpPr>
          <p:nvPr>
            <p:ph type="clipArt" sz="half" idx="2"/>
          </p:nvPr>
        </p:nvSpPr>
        <p:spPr>
          <a:xfrm>
            <a:off x="4656138" y="1752600"/>
            <a:ext cx="3695700" cy="3656013"/>
          </a:xfrm>
        </p:spPr>
        <p:txBody>
          <a:bodyPr/>
          <a:lstStyle/>
          <a:p>
            <a:pPr lvl="0"/>
            <a:endParaRPr lang="de-DE" noProof="0"/>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fld id="{3D2AE9FA-8330-48D7-929B-102E47E4FBC4}" type="slidenum">
              <a:rPr lang="de-DE" altLang="de-DE"/>
              <a:pPr/>
              <a:t>‹Nr.›</a:t>
            </a:fld>
            <a:endParaRPr lang="de-DE" altLang="de-DE"/>
          </a:p>
        </p:txBody>
      </p:sp>
    </p:spTree>
    <p:extLst>
      <p:ext uri="{BB962C8B-B14F-4D97-AF65-F5344CB8AC3E}">
        <p14:creationId xmlns:p14="http://schemas.microsoft.com/office/powerpoint/2010/main" val="18145099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fld id="{0018035E-DE5D-46AE-9815-69C9E699A527}" type="slidenum">
              <a:rPr lang="de-DE" altLang="de-DE"/>
              <a:pPr/>
              <a:t>‹Nr.›</a:t>
            </a:fld>
            <a:endParaRPr lang="de-DE" altLang="de-DE"/>
          </a:p>
        </p:txBody>
      </p:sp>
    </p:spTree>
    <p:extLst>
      <p:ext uri="{BB962C8B-B14F-4D97-AF65-F5344CB8AC3E}">
        <p14:creationId xmlns:p14="http://schemas.microsoft.com/office/powerpoint/2010/main" val="38976457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fld id="{9EB6C273-26B3-49DE-B3FD-E50222630DE4}" type="slidenum">
              <a:rPr lang="de-DE" altLang="de-DE"/>
              <a:pPr/>
              <a:t>‹Nr.›</a:t>
            </a:fld>
            <a:endParaRPr lang="de-DE" altLang="de-DE"/>
          </a:p>
        </p:txBody>
      </p:sp>
    </p:spTree>
    <p:extLst>
      <p:ext uri="{BB962C8B-B14F-4D97-AF65-F5344CB8AC3E}">
        <p14:creationId xmlns:p14="http://schemas.microsoft.com/office/powerpoint/2010/main" val="19310747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fld id="{2A0317F8-55C6-4C16-AAD5-BAEB228302D3}" type="slidenum">
              <a:rPr lang="de-DE" altLang="de-DE"/>
              <a:pPr/>
              <a:t>‹Nr.›</a:t>
            </a:fld>
            <a:endParaRPr lang="de-DE" altLang="de-DE"/>
          </a:p>
        </p:txBody>
      </p:sp>
    </p:spTree>
    <p:extLst>
      <p:ext uri="{BB962C8B-B14F-4D97-AF65-F5344CB8AC3E}">
        <p14:creationId xmlns:p14="http://schemas.microsoft.com/office/powerpoint/2010/main" val="37237509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09625" y="1752600"/>
            <a:ext cx="3694113"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56138" y="1752600"/>
            <a:ext cx="3695700"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fld id="{F4594147-5911-4010-BEE6-129BA8AB7830}" type="slidenum">
              <a:rPr lang="de-DE" altLang="de-DE"/>
              <a:pPr/>
              <a:t>‹Nr.›</a:t>
            </a:fld>
            <a:endParaRPr lang="de-DE" altLang="de-DE"/>
          </a:p>
        </p:txBody>
      </p:sp>
    </p:spTree>
    <p:extLst>
      <p:ext uri="{BB962C8B-B14F-4D97-AF65-F5344CB8AC3E}">
        <p14:creationId xmlns:p14="http://schemas.microsoft.com/office/powerpoint/2010/main" val="37024961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3"/>
          <p:cNvSpPr>
            <a:spLocks noGrp="1" noChangeArrowheads="1"/>
          </p:cNvSpPr>
          <p:nvPr>
            <p:ph type="dt" idx="10"/>
          </p:nvPr>
        </p:nvSpPr>
        <p:spPr>
          <a:ln/>
        </p:spPr>
        <p:txBody>
          <a:bodyPr/>
          <a:lstStyle>
            <a:lvl1pPr>
              <a:defRPr/>
            </a:lvl1pPr>
          </a:lstStyle>
          <a:p>
            <a:pPr>
              <a:defRPr/>
            </a:pPr>
            <a:endParaRPr lang="de-DE"/>
          </a:p>
        </p:txBody>
      </p:sp>
      <p:sp>
        <p:nvSpPr>
          <p:cNvPr id="8" name="Rectangle 4"/>
          <p:cNvSpPr>
            <a:spLocks noGrp="1" noChangeArrowheads="1"/>
          </p:cNvSpPr>
          <p:nvPr>
            <p:ph type="ftr" idx="11"/>
          </p:nvPr>
        </p:nvSpPr>
        <p:spPr>
          <a:ln/>
        </p:spPr>
        <p:txBody>
          <a:bodyPr/>
          <a:lstStyle>
            <a:lvl1pPr>
              <a:defRPr/>
            </a:lvl1pPr>
          </a:lstStyle>
          <a:p>
            <a:pPr>
              <a:defRPr/>
            </a:pPr>
            <a:endParaRPr lang="de-DE"/>
          </a:p>
        </p:txBody>
      </p:sp>
      <p:sp>
        <p:nvSpPr>
          <p:cNvPr id="9" name="Rectangle 5"/>
          <p:cNvSpPr>
            <a:spLocks noGrp="1" noChangeArrowheads="1"/>
          </p:cNvSpPr>
          <p:nvPr>
            <p:ph type="sldNum" idx="12"/>
          </p:nvPr>
        </p:nvSpPr>
        <p:spPr>
          <a:ln/>
        </p:spPr>
        <p:txBody>
          <a:bodyPr/>
          <a:lstStyle>
            <a:lvl1pPr>
              <a:defRPr/>
            </a:lvl1pPr>
          </a:lstStyle>
          <a:p>
            <a:fld id="{FEA32685-6A7F-4FB9-8625-3563BFC48C71}" type="slidenum">
              <a:rPr lang="de-DE" altLang="de-DE"/>
              <a:pPr/>
              <a:t>‹Nr.›</a:t>
            </a:fld>
            <a:endParaRPr lang="de-DE" altLang="de-DE"/>
          </a:p>
        </p:txBody>
      </p:sp>
    </p:spTree>
    <p:extLst>
      <p:ext uri="{BB962C8B-B14F-4D97-AF65-F5344CB8AC3E}">
        <p14:creationId xmlns:p14="http://schemas.microsoft.com/office/powerpoint/2010/main" val="247533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p>
        </p:txBody>
      </p:sp>
      <p:sp>
        <p:nvSpPr>
          <p:cNvPr id="3" name="Rectangle 4"/>
          <p:cNvSpPr>
            <a:spLocks noGrp="1" noChangeArrowheads="1"/>
          </p:cNvSpPr>
          <p:nvPr>
            <p:ph type="ftr" idx="11"/>
          </p:nvPr>
        </p:nvSpPr>
        <p:spPr>
          <a:ln/>
        </p:spPr>
        <p:txBody>
          <a:bodyPr/>
          <a:lstStyle>
            <a:lvl1pPr>
              <a:defRPr/>
            </a:lvl1pPr>
          </a:lstStyle>
          <a:p>
            <a:pPr>
              <a:defRPr/>
            </a:pPr>
            <a:endParaRPr lang="de-DE"/>
          </a:p>
        </p:txBody>
      </p:sp>
      <p:sp>
        <p:nvSpPr>
          <p:cNvPr id="4" name="Rectangle 5"/>
          <p:cNvSpPr>
            <a:spLocks noGrp="1" noChangeArrowheads="1"/>
          </p:cNvSpPr>
          <p:nvPr>
            <p:ph type="sldNum" idx="12"/>
          </p:nvPr>
        </p:nvSpPr>
        <p:spPr>
          <a:ln/>
        </p:spPr>
        <p:txBody>
          <a:bodyPr/>
          <a:lstStyle>
            <a:lvl1pPr>
              <a:defRPr/>
            </a:lvl1pPr>
          </a:lstStyle>
          <a:p>
            <a:pPr>
              <a:defRPr/>
            </a:pPr>
            <a:fld id="{7EA04F41-CB10-423D-AF5E-3EB78E191F79}" type="slidenum">
              <a:rPr lang="de-DE"/>
              <a:pPr>
                <a:defRPr/>
              </a:pPr>
              <a:t>‹Nr.›</a:t>
            </a:fld>
            <a:endParaRPr lang="de-DE"/>
          </a:p>
        </p:txBody>
      </p:sp>
    </p:spTree>
    <p:extLst>
      <p:ext uri="{BB962C8B-B14F-4D97-AF65-F5344CB8AC3E}">
        <p14:creationId xmlns:p14="http://schemas.microsoft.com/office/powerpoint/2010/main" val="20171970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3"/>
          <p:cNvSpPr>
            <a:spLocks noGrp="1" noChangeArrowheads="1"/>
          </p:cNvSpPr>
          <p:nvPr>
            <p:ph type="dt" idx="10"/>
          </p:nvPr>
        </p:nvSpPr>
        <p:spPr>
          <a:ln/>
        </p:spPr>
        <p:txBody>
          <a:bodyPr/>
          <a:lstStyle>
            <a:lvl1pPr>
              <a:defRPr/>
            </a:lvl1pPr>
          </a:lstStyle>
          <a:p>
            <a:pPr>
              <a:defRPr/>
            </a:pPr>
            <a:endParaRPr lang="de-DE"/>
          </a:p>
        </p:txBody>
      </p:sp>
      <p:sp>
        <p:nvSpPr>
          <p:cNvPr id="4" name="Rectangle 4"/>
          <p:cNvSpPr>
            <a:spLocks noGrp="1" noChangeArrowheads="1"/>
          </p:cNvSpPr>
          <p:nvPr>
            <p:ph type="ftr" idx="11"/>
          </p:nvPr>
        </p:nvSpPr>
        <p:spPr>
          <a:ln/>
        </p:spPr>
        <p:txBody>
          <a:bodyPr/>
          <a:lstStyle>
            <a:lvl1pPr>
              <a:defRPr/>
            </a:lvl1pPr>
          </a:lstStyle>
          <a:p>
            <a:pPr>
              <a:defRPr/>
            </a:pPr>
            <a:endParaRPr lang="de-DE"/>
          </a:p>
        </p:txBody>
      </p:sp>
      <p:sp>
        <p:nvSpPr>
          <p:cNvPr id="5" name="Rectangle 5"/>
          <p:cNvSpPr>
            <a:spLocks noGrp="1" noChangeArrowheads="1"/>
          </p:cNvSpPr>
          <p:nvPr>
            <p:ph type="sldNum" idx="12"/>
          </p:nvPr>
        </p:nvSpPr>
        <p:spPr>
          <a:ln/>
        </p:spPr>
        <p:txBody>
          <a:bodyPr/>
          <a:lstStyle>
            <a:lvl1pPr>
              <a:defRPr/>
            </a:lvl1pPr>
          </a:lstStyle>
          <a:p>
            <a:fld id="{23BA51B3-73CE-468B-962C-9AB03D40D3ED}" type="slidenum">
              <a:rPr lang="de-DE" altLang="de-DE"/>
              <a:pPr/>
              <a:t>‹Nr.›</a:t>
            </a:fld>
            <a:endParaRPr lang="de-DE" altLang="de-DE"/>
          </a:p>
        </p:txBody>
      </p:sp>
    </p:spTree>
    <p:extLst>
      <p:ext uri="{BB962C8B-B14F-4D97-AF65-F5344CB8AC3E}">
        <p14:creationId xmlns:p14="http://schemas.microsoft.com/office/powerpoint/2010/main" val="27839862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p>
        </p:txBody>
      </p:sp>
      <p:sp>
        <p:nvSpPr>
          <p:cNvPr id="3" name="Rectangle 4"/>
          <p:cNvSpPr>
            <a:spLocks noGrp="1" noChangeArrowheads="1"/>
          </p:cNvSpPr>
          <p:nvPr>
            <p:ph type="ftr" idx="11"/>
          </p:nvPr>
        </p:nvSpPr>
        <p:spPr>
          <a:ln/>
        </p:spPr>
        <p:txBody>
          <a:bodyPr/>
          <a:lstStyle>
            <a:lvl1pPr>
              <a:defRPr/>
            </a:lvl1pPr>
          </a:lstStyle>
          <a:p>
            <a:pPr>
              <a:defRPr/>
            </a:pPr>
            <a:endParaRPr lang="de-DE"/>
          </a:p>
        </p:txBody>
      </p:sp>
      <p:sp>
        <p:nvSpPr>
          <p:cNvPr id="4" name="Rectangle 5"/>
          <p:cNvSpPr>
            <a:spLocks noGrp="1" noChangeArrowheads="1"/>
          </p:cNvSpPr>
          <p:nvPr>
            <p:ph type="sldNum" idx="12"/>
          </p:nvPr>
        </p:nvSpPr>
        <p:spPr>
          <a:ln/>
        </p:spPr>
        <p:txBody>
          <a:bodyPr/>
          <a:lstStyle>
            <a:lvl1pPr>
              <a:defRPr/>
            </a:lvl1pPr>
          </a:lstStyle>
          <a:p>
            <a:fld id="{6A36C545-C36E-4AFF-AF0E-AAA431983E32}" type="slidenum">
              <a:rPr lang="de-DE" altLang="de-DE"/>
              <a:pPr/>
              <a:t>‹Nr.›</a:t>
            </a:fld>
            <a:endParaRPr lang="de-DE" altLang="de-DE"/>
          </a:p>
        </p:txBody>
      </p:sp>
    </p:spTree>
    <p:extLst>
      <p:ext uri="{BB962C8B-B14F-4D97-AF65-F5344CB8AC3E}">
        <p14:creationId xmlns:p14="http://schemas.microsoft.com/office/powerpoint/2010/main" val="13686099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fld id="{E7747050-3B05-413B-9E51-FEA69F565BDE}" type="slidenum">
              <a:rPr lang="de-DE" altLang="de-DE"/>
              <a:pPr/>
              <a:t>‹Nr.›</a:t>
            </a:fld>
            <a:endParaRPr lang="de-DE" altLang="de-DE"/>
          </a:p>
        </p:txBody>
      </p:sp>
    </p:spTree>
    <p:extLst>
      <p:ext uri="{BB962C8B-B14F-4D97-AF65-F5344CB8AC3E}">
        <p14:creationId xmlns:p14="http://schemas.microsoft.com/office/powerpoint/2010/main" val="1298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fld id="{08EB99F2-DBDE-4F43-8A17-D1364A3EC6B3}" type="slidenum">
              <a:rPr lang="de-DE" altLang="de-DE"/>
              <a:pPr/>
              <a:t>‹Nr.›</a:t>
            </a:fld>
            <a:endParaRPr lang="de-DE" altLang="de-DE"/>
          </a:p>
        </p:txBody>
      </p:sp>
    </p:spTree>
    <p:extLst>
      <p:ext uri="{BB962C8B-B14F-4D97-AF65-F5344CB8AC3E}">
        <p14:creationId xmlns:p14="http://schemas.microsoft.com/office/powerpoint/2010/main" val="12771175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fld id="{AD517DA5-596B-4EB1-925A-1EFA69C7A891}" type="slidenum">
              <a:rPr lang="de-DE" altLang="de-DE"/>
              <a:pPr/>
              <a:t>‹Nr.›</a:t>
            </a:fld>
            <a:endParaRPr lang="de-DE" altLang="de-DE"/>
          </a:p>
        </p:txBody>
      </p:sp>
    </p:spTree>
    <p:extLst>
      <p:ext uri="{BB962C8B-B14F-4D97-AF65-F5344CB8AC3E}">
        <p14:creationId xmlns:p14="http://schemas.microsoft.com/office/powerpoint/2010/main" val="35687853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72263" y="549275"/>
            <a:ext cx="1954212" cy="48593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09625" y="549275"/>
            <a:ext cx="5710238" cy="485933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fld id="{85B36864-C88B-4702-BEB0-926E3BF7B294}" type="slidenum">
              <a:rPr lang="de-DE" altLang="de-DE"/>
              <a:pPr/>
              <a:t>‹Nr.›</a:t>
            </a:fld>
            <a:endParaRPr lang="de-DE" altLang="de-DE"/>
          </a:p>
        </p:txBody>
      </p:sp>
    </p:spTree>
    <p:extLst>
      <p:ext uri="{BB962C8B-B14F-4D97-AF65-F5344CB8AC3E}">
        <p14:creationId xmlns:p14="http://schemas.microsoft.com/office/powerpoint/2010/main" val="3903697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27088" y="549275"/>
            <a:ext cx="7799387" cy="655638"/>
          </a:xfrm>
        </p:spPr>
        <p:txBody>
          <a:bodyPr/>
          <a:lstStyle/>
          <a:p>
            <a:r>
              <a:rPr lang="de-DE"/>
              <a:t>Titelmasterformat durch Klicken bearbeiten</a:t>
            </a:r>
          </a:p>
        </p:txBody>
      </p:sp>
      <p:sp>
        <p:nvSpPr>
          <p:cNvPr id="3" name="Textplatzhalter 2"/>
          <p:cNvSpPr>
            <a:spLocks noGrp="1"/>
          </p:cNvSpPr>
          <p:nvPr>
            <p:ph type="body" sz="half" idx="1"/>
          </p:nvPr>
        </p:nvSpPr>
        <p:spPr>
          <a:xfrm>
            <a:off x="809625" y="1752600"/>
            <a:ext cx="3694113" cy="36560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56138" y="1752600"/>
            <a:ext cx="3695700" cy="36560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fld id="{1BFBB162-2E83-4E1A-BCA8-F6231839DD2E}" type="slidenum">
              <a:rPr lang="de-DE" altLang="de-DE"/>
              <a:pPr/>
              <a:t>‹Nr.›</a:t>
            </a:fld>
            <a:endParaRPr lang="de-DE" altLang="de-DE"/>
          </a:p>
        </p:txBody>
      </p:sp>
    </p:spTree>
    <p:extLst>
      <p:ext uri="{BB962C8B-B14F-4D97-AF65-F5344CB8AC3E}">
        <p14:creationId xmlns:p14="http://schemas.microsoft.com/office/powerpoint/2010/main" val="20871120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827088" y="549275"/>
            <a:ext cx="7799387" cy="655638"/>
          </a:xfrm>
        </p:spPr>
        <p:txBody>
          <a:bodyPr/>
          <a:lstStyle/>
          <a:p>
            <a:r>
              <a:rPr lang="de-DE"/>
              <a:t>Titelmasterformat durch Klicken bearbeiten</a:t>
            </a:r>
          </a:p>
        </p:txBody>
      </p:sp>
      <p:sp>
        <p:nvSpPr>
          <p:cNvPr id="3" name="Textplatzhalter 2"/>
          <p:cNvSpPr>
            <a:spLocks noGrp="1"/>
          </p:cNvSpPr>
          <p:nvPr>
            <p:ph type="body" sz="half" idx="1"/>
          </p:nvPr>
        </p:nvSpPr>
        <p:spPr>
          <a:xfrm>
            <a:off x="809625" y="1752600"/>
            <a:ext cx="3694113" cy="36560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ClipArt-Platzhalter 3"/>
          <p:cNvSpPr>
            <a:spLocks noGrp="1"/>
          </p:cNvSpPr>
          <p:nvPr>
            <p:ph type="clipArt" sz="half" idx="2"/>
          </p:nvPr>
        </p:nvSpPr>
        <p:spPr>
          <a:xfrm>
            <a:off x="4656138" y="1752600"/>
            <a:ext cx="3695700" cy="3656013"/>
          </a:xfrm>
        </p:spPr>
        <p:txBody>
          <a:bodyPr/>
          <a:lstStyle/>
          <a:p>
            <a:pPr lvl="0"/>
            <a:endParaRPr lang="de-DE" noProof="0"/>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fld id="{3D2AE9FA-8330-48D7-929B-102E47E4FBC4}" type="slidenum">
              <a:rPr lang="de-DE" altLang="de-DE"/>
              <a:pPr/>
              <a:t>‹Nr.›</a:t>
            </a:fld>
            <a:endParaRPr lang="de-DE" altLang="de-DE"/>
          </a:p>
        </p:txBody>
      </p:sp>
    </p:spTree>
    <p:extLst>
      <p:ext uri="{BB962C8B-B14F-4D97-AF65-F5344CB8AC3E}">
        <p14:creationId xmlns:p14="http://schemas.microsoft.com/office/powerpoint/2010/main" val="32173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pPr>
              <a:defRPr/>
            </a:pPr>
            <a:fld id="{34E69C96-AE50-410F-8023-1DAAB46586AA}" type="slidenum">
              <a:rPr lang="de-DE"/>
              <a:pPr>
                <a:defRPr/>
              </a:pPr>
              <a:t>‹Nr.›</a:t>
            </a:fld>
            <a:endParaRPr lang="de-DE"/>
          </a:p>
        </p:txBody>
      </p:sp>
    </p:spTree>
    <p:extLst>
      <p:ext uri="{BB962C8B-B14F-4D97-AF65-F5344CB8AC3E}">
        <p14:creationId xmlns:p14="http://schemas.microsoft.com/office/powerpoint/2010/main" val="88207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pPr>
              <a:defRPr/>
            </a:pPr>
            <a:fld id="{FF831BCA-EB21-4CF0-A88B-DB342A35779E}" type="slidenum">
              <a:rPr lang="de-DE"/>
              <a:pPr>
                <a:defRPr/>
              </a:pPr>
              <a:t>‹Nr.›</a:t>
            </a:fld>
            <a:endParaRPr lang="de-DE"/>
          </a:p>
        </p:txBody>
      </p:sp>
    </p:spTree>
    <p:extLst>
      <p:ext uri="{BB962C8B-B14F-4D97-AF65-F5344CB8AC3E}">
        <p14:creationId xmlns:p14="http://schemas.microsoft.com/office/powerpoint/2010/main" val="424394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27088" y="549275"/>
            <a:ext cx="7799387"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t>Klicken Sie, um das Format des Titeltextes zu bearbeiten</a:t>
            </a:r>
          </a:p>
        </p:txBody>
      </p:sp>
      <p:sp>
        <p:nvSpPr>
          <p:cNvPr id="1027" name="Rectangle 2"/>
          <p:cNvSpPr>
            <a:spLocks noGrp="1" noChangeArrowheads="1"/>
          </p:cNvSpPr>
          <p:nvPr>
            <p:ph type="body" idx="1"/>
          </p:nvPr>
        </p:nvSpPr>
        <p:spPr bwMode="auto">
          <a:xfrm>
            <a:off x="809625" y="1752600"/>
            <a:ext cx="7542213"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t>Klicken Sie, um die Formate des Gliederungstextes zu bearbeiten</a:t>
            </a:r>
          </a:p>
          <a:p>
            <a:pPr lvl="1"/>
            <a:r>
              <a:rPr lang="en-GB"/>
              <a:t>Zweite Gliederungsebene</a:t>
            </a:r>
          </a:p>
          <a:p>
            <a:pPr lvl="2"/>
            <a:r>
              <a:rPr lang="en-GB"/>
              <a:t>Dritte Gliederungsebene</a:t>
            </a:r>
          </a:p>
          <a:p>
            <a:pPr lvl="3"/>
            <a:r>
              <a:rPr lang="en-GB"/>
              <a:t>Vierte Gliederungsebene</a:t>
            </a:r>
          </a:p>
          <a:p>
            <a:pPr lvl="4"/>
            <a:r>
              <a:rPr lang="en-GB"/>
              <a:t>Fünfte Gliederungsebene</a:t>
            </a:r>
          </a:p>
          <a:p>
            <a:pPr lvl="4"/>
            <a:r>
              <a:rPr lang="en-GB"/>
              <a:t>Sechste Gliederungsebene</a:t>
            </a:r>
          </a:p>
          <a:p>
            <a:pPr lvl="4"/>
            <a:r>
              <a:rPr lang="en-GB"/>
              <a:t>Siebente Gliederungsebene</a:t>
            </a:r>
          </a:p>
          <a:p>
            <a:pPr lvl="4"/>
            <a:r>
              <a:rPr lang="en-GB"/>
              <a:t>Achte Gliederungsebene</a:t>
            </a:r>
          </a:p>
          <a:p>
            <a:pPr lvl="4"/>
            <a:r>
              <a:rPr lang="en-GB"/>
              <a:t>Neunte Gliederungsebene</a:t>
            </a:r>
          </a:p>
        </p:txBody>
      </p:sp>
      <p:sp>
        <p:nvSpPr>
          <p:cNvPr id="2" name="Rectangle 3"/>
          <p:cNvSpPr>
            <a:spLocks noGrp="1" noChangeArrowheads="1"/>
          </p:cNvSpPr>
          <p:nvPr>
            <p:ph type="dt"/>
          </p:nvPr>
        </p:nvSpPr>
        <p:spPr bwMode="auto">
          <a:xfrm>
            <a:off x="685800" y="6248400"/>
            <a:ext cx="1903413"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defRPr>
            </a:lvl1pPr>
          </a:lstStyle>
          <a:p>
            <a:pPr>
              <a:defRPr/>
            </a:pPr>
            <a:endParaRPr lang="de-DE"/>
          </a:p>
        </p:txBody>
      </p:sp>
      <p:sp>
        <p:nvSpPr>
          <p:cNvPr id="1028" name="Rectangle 4"/>
          <p:cNvSpPr>
            <a:spLocks noGrp="1" noChangeArrowheads="1"/>
          </p:cNvSpPr>
          <p:nvPr>
            <p:ph type="ftr"/>
          </p:nvPr>
        </p:nvSpPr>
        <p:spPr bwMode="auto">
          <a:xfrm>
            <a:off x="3124200" y="6248400"/>
            <a:ext cx="2894013"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defRPr>
            </a:lvl1pPr>
          </a:lstStyle>
          <a:p>
            <a:pPr>
              <a:defRPr/>
            </a:pPr>
            <a:endParaRPr lang="de-DE"/>
          </a:p>
        </p:txBody>
      </p:sp>
      <p:sp>
        <p:nvSpPr>
          <p:cNvPr id="1029" name="Rectangle 5"/>
          <p:cNvSpPr>
            <a:spLocks noGrp="1" noChangeArrowheads="1"/>
          </p:cNvSpPr>
          <p:nvPr>
            <p:ph type="sldNum"/>
          </p:nvPr>
        </p:nvSpPr>
        <p:spPr bwMode="auto">
          <a:xfrm>
            <a:off x="6553200" y="6248400"/>
            <a:ext cx="1903413"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defRPr>
            </a:lvl1pPr>
          </a:lstStyle>
          <a:p>
            <a:pPr>
              <a:defRPr/>
            </a:pPr>
            <a:fld id="{155B365C-CA66-4B7C-80CB-0CBD7A60044B}" type="slidenum">
              <a:rPr lang="de-DE"/>
              <a:pPr>
                <a:defRPr/>
              </a:pPr>
              <a:t>‹Nr.›</a:t>
            </a:fld>
            <a:endParaRPr lang="de-DE"/>
          </a:p>
        </p:txBody>
      </p:sp>
      <p:sp>
        <p:nvSpPr>
          <p:cNvPr id="1031" name="Line 6"/>
          <p:cNvSpPr>
            <a:spLocks noChangeShapeType="1"/>
          </p:cNvSpPr>
          <p:nvPr/>
        </p:nvSpPr>
        <p:spPr bwMode="auto">
          <a:xfrm>
            <a:off x="0" y="182563"/>
            <a:ext cx="9144000" cy="1587"/>
          </a:xfrm>
          <a:prstGeom prst="line">
            <a:avLst/>
          </a:prstGeom>
          <a:noFill/>
          <a:ln w="9360">
            <a:solidFill>
              <a:srgbClr val="7D9AAA"/>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032" name="Rectangle 7"/>
          <p:cNvSpPr>
            <a:spLocks noChangeArrowheads="1"/>
          </p:cNvSpPr>
          <p:nvPr/>
        </p:nvSpPr>
        <p:spPr bwMode="auto">
          <a:xfrm>
            <a:off x="0" y="179388"/>
            <a:ext cx="719138" cy="179387"/>
          </a:xfrm>
          <a:prstGeom prst="rect">
            <a:avLst/>
          </a:prstGeom>
          <a:solidFill>
            <a:srgbClr val="7D9A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buClr>
                <a:srgbClr val="000000"/>
              </a:buClr>
              <a:buSzPct val="100000"/>
              <a:buFont typeface="Times New Roman" pitchFamily="18" charset="0"/>
              <a:buNone/>
            </a:pPr>
            <a:endParaRPr lang="de-DE"/>
          </a:p>
        </p:txBody>
      </p:sp>
      <p:sp>
        <p:nvSpPr>
          <p:cNvPr id="1033" name="Text Box 8"/>
          <p:cNvSpPr txBox="1">
            <a:spLocks noChangeArrowheads="1"/>
          </p:cNvSpPr>
          <p:nvPr/>
        </p:nvSpPr>
        <p:spPr bwMode="auto">
          <a:xfrm>
            <a:off x="896938" y="198438"/>
            <a:ext cx="60372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0" hangingPunct="0">
              <a:buSzPct val="100000"/>
              <a:defRPr/>
            </a:pPr>
            <a:r>
              <a:rPr lang="de-DE" sz="1000">
                <a:solidFill>
                  <a:srgbClr val="7D9AAA"/>
                </a:solidFill>
                <a:latin typeface="Arial" charset="0"/>
              </a:rPr>
              <a:t>Strahlenschutzunterweisung</a:t>
            </a:r>
          </a:p>
        </p:txBody>
      </p:sp>
      <p:sp>
        <p:nvSpPr>
          <p:cNvPr id="1034" name="Text Box 9"/>
          <p:cNvSpPr txBox="1">
            <a:spLocks noChangeArrowheads="1"/>
          </p:cNvSpPr>
          <p:nvPr/>
        </p:nvSpPr>
        <p:spPr bwMode="auto">
          <a:xfrm>
            <a:off x="179388" y="1920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0" hangingPunct="0">
              <a:spcBef>
                <a:spcPts val="625"/>
              </a:spcBef>
              <a:buSzPct val="100000"/>
              <a:defRPr/>
            </a:pPr>
            <a:r>
              <a:rPr lang="de-DE" sz="1000">
                <a:solidFill>
                  <a:srgbClr val="FFFFFF"/>
                </a:solidFill>
                <a:latin typeface="Arial" charset="0"/>
              </a:rPr>
              <a:t>Seite </a:t>
            </a:r>
            <a:fld id="{74BED97C-7E29-4803-8AB3-B1E43BC6D936}" type="slidenum">
              <a:rPr lang="de-DE" sz="1000" smtClean="0">
                <a:solidFill>
                  <a:srgbClr val="FFFFFF"/>
                </a:solidFill>
                <a:latin typeface="Arial" charset="0"/>
              </a:rPr>
              <a:pPr eaLnBrk="0" hangingPunct="0">
                <a:spcBef>
                  <a:spcPts val="625"/>
                </a:spcBef>
                <a:buSzPct val="100000"/>
                <a:defRPr/>
              </a:pPr>
              <a:t>‹Nr.›</a:t>
            </a:fld>
            <a:endParaRPr lang="de-DE" sz="1000">
              <a:solidFill>
                <a:srgbClr val="FFFFFF"/>
              </a:solidFill>
              <a:latin typeface="Arial" charset="0"/>
            </a:endParaRPr>
          </a:p>
        </p:txBody>
      </p:sp>
      <p:sp>
        <p:nvSpPr>
          <p:cNvPr id="1035" name="Line 10"/>
          <p:cNvSpPr>
            <a:spLocks noChangeShapeType="1"/>
          </p:cNvSpPr>
          <p:nvPr/>
        </p:nvSpPr>
        <p:spPr bwMode="auto">
          <a:xfrm>
            <a:off x="0" y="1751013"/>
            <a:ext cx="914400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6" name="Line 11"/>
          <p:cNvSpPr>
            <a:spLocks noChangeShapeType="1"/>
          </p:cNvSpPr>
          <p:nvPr/>
        </p:nvSpPr>
        <p:spPr bwMode="auto">
          <a:xfrm flipV="1">
            <a:off x="900113" y="17463"/>
            <a:ext cx="1587" cy="68405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mj-lt"/>
          <a:ea typeface="+mj-ea"/>
          <a:cs typeface="+mj-cs"/>
        </a:defRPr>
      </a:lvl1pPr>
      <a:lvl2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2pPr>
      <a:lvl3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3pPr>
      <a:lvl4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4pPr>
      <a:lvl5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5pPr>
      <a:lvl6pPr marL="25146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6pPr>
      <a:lvl7pPr marL="29718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7pPr>
      <a:lvl8pPr marL="34290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8pPr>
      <a:lvl9pPr marL="38862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9pPr>
    </p:titleStyle>
    <p:bodyStyle>
      <a:lvl1pPr marL="342900" indent="-342900" algn="l" defTabSz="449263" rtl="0" eaLnBrk="0" fontAlgn="base" hangingPunct="0">
        <a:lnSpc>
          <a:spcPts val="1988"/>
        </a:lnSpc>
        <a:spcBef>
          <a:spcPct val="0"/>
        </a:spcBef>
        <a:spcAft>
          <a:spcPct val="0"/>
        </a:spcAft>
        <a:buClr>
          <a:srgbClr val="000000"/>
        </a:buClr>
        <a:buSzPct val="100000"/>
        <a:buFont typeface="Times New Roman" pitchFamily="18" charset="0"/>
        <a:defRPr>
          <a:solidFill>
            <a:srgbClr val="000000"/>
          </a:solidFill>
          <a:latin typeface="+mn-lt"/>
          <a:ea typeface="+mn-ea"/>
          <a:cs typeface="+mn-cs"/>
        </a:defRPr>
      </a:lvl1pPr>
      <a:lvl2pPr marL="742950" indent="-28575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defRPr>
      </a:lvl2pPr>
      <a:lvl3pPr marL="11430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defRPr>
      </a:lvl3pPr>
      <a:lvl4pPr marL="1600200" indent="-228600" algn="l" defTabSz="449263" rtl="0" eaLnBrk="0" fontAlgn="base" hangingPunct="0">
        <a:spcBef>
          <a:spcPts val="350"/>
        </a:spcBef>
        <a:spcAft>
          <a:spcPct val="0"/>
        </a:spcAft>
        <a:buClr>
          <a:srgbClr val="000000"/>
        </a:buClr>
        <a:buSzPct val="100000"/>
        <a:buFont typeface="Times New Roman" pitchFamily="18" charset="0"/>
        <a:defRPr sz="1400">
          <a:solidFill>
            <a:srgbClr val="000000"/>
          </a:solidFill>
          <a:latin typeface="+mn-lt"/>
        </a:defRPr>
      </a:lvl4pPr>
      <a:lvl5pPr marL="20574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defRPr>
      </a:lvl5pPr>
      <a:lvl6pPr marL="25146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6pPr>
      <a:lvl7pPr marL="29718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7pPr>
      <a:lvl8pPr marL="34290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8pPr>
      <a:lvl9pPr marL="38862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dt"/>
          </p:nvPr>
        </p:nvSpPr>
        <p:spPr bwMode="auto">
          <a:xfrm>
            <a:off x="457200" y="6265863"/>
            <a:ext cx="2132013" cy="474662"/>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0">
              <a:buClrTx/>
              <a:buSzPct val="100000"/>
              <a:buFontTx/>
              <a:buNone/>
              <a:tabLst>
                <a:tab pos="723900" algn="l"/>
                <a:tab pos="1447800" algn="l"/>
              </a:tabLst>
              <a:defRPr sz="600">
                <a:solidFill>
                  <a:srgbClr val="000000"/>
                </a:solidFill>
                <a:latin typeface="+mn-lt"/>
              </a:defRPr>
            </a:lvl1pPr>
          </a:lstStyle>
          <a:p>
            <a:pPr>
              <a:defRPr/>
            </a:pPr>
            <a:endParaRPr lang="de-DE"/>
          </a:p>
        </p:txBody>
      </p:sp>
      <p:sp>
        <p:nvSpPr>
          <p:cNvPr id="2050" name="Rectangle 2"/>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hangingPunct="0">
              <a:buClrTx/>
              <a:buSzPct val="100000"/>
              <a:buFontTx/>
              <a:buNone/>
              <a:tabLst>
                <a:tab pos="723900" algn="l"/>
                <a:tab pos="1447800" algn="l"/>
                <a:tab pos="2171700" algn="l"/>
                <a:tab pos="2895600" algn="l"/>
              </a:tabLst>
              <a:defRPr sz="600">
                <a:solidFill>
                  <a:srgbClr val="000000"/>
                </a:solidFill>
                <a:latin typeface="+mn-lt"/>
              </a:defRPr>
            </a:lvl1pPr>
          </a:lstStyle>
          <a:p>
            <a:pPr>
              <a:defRPr/>
            </a:pPr>
            <a:endParaRPr lang="de-DE"/>
          </a:p>
        </p:txBody>
      </p:sp>
      <p:sp>
        <p:nvSpPr>
          <p:cNvPr id="2051" name="Rectangle 3"/>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0">
              <a:buClrTx/>
              <a:buSzPct val="100000"/>
              <a:buFontTx/>
              <a:buNone/>
              <a:tabLst>
                <a:tab pos="723900" algn="l"/>
                <a:tab pos="1447800" algn="l"/>
              </a:tabLst>
              <a:defRPr sz="600">
                <a:solidFill>
                  <a:srgbClr val="000000"/>
                </a:solidFill>
                <a:latin typeface="+mn-lt"/>
              </a:defRPr>
            </a:lvl1pPr>
          </a:lstStyle>
          <a:p>
            <a:pPr>
              <a:defRPr/>
            </a:pPr>
            <a:fld id="{1DF62849-C907-4095-B085-46990494424B}" type="slidenum">
              <a:rPr lang="de-DE"/>
              <a:pPr>
                <a:defRPr/>
              </a:pPr>
              <a:t>‹Nr.›</a:t>
            </a:fld>
            <a:endParaRPr lang="de-DE"/>
          </a:p>
        </p:txBody>
      </p:sp>
      <p:pic>
        <p:nvPicPr>
          <p:cNvPr id="2053"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89538" y="315913"/>
            <a:ext cx="360045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4" name="Rectangle 5"/>
          <p:cNvSpPr>
            <a:spLocks noGrp="1" noChangeArrowheads="1"/>
          </p:cNvSpPr>
          <p:nvPr>
            <p:ph type="title"/>
          </p:nvPr>
        </p:nvSpPr>
        <p:spPr bwMode="auto">
          <a:xfrm>
            <a:off x="457200" y="273050"/>
            <a:ext cx="8228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t>Klicken Sie, um das Format des Titeltextes zu bearbeiten</a:t>
            </a:r>
          </a:p>
        </p:txBody>
      </p:sp>
      <p:sp>
        <p:nvSpPr>
          <p:cNvPr id="2055" name="Rectangle 6"/>
          <p:cNvSpPr>
            <a:spLocks noGrp="1" noChangeArrowheads="1"/>
          </p:cNvSpPr>
          <p:nvPr>
            <p:ph type="body" idx="1"/>
          </p:nvPr>
        </p:nvSpPr>
        <p:spPr bwMode="auto">
          <a:xfrm>
            <a:off x="457200" y="1604963"/>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t>Klicken Sie, um die Formate des Gliederungstextes zu bearbeiten</a:t>
            </a:r>
          </a:p>
          <a:p>
            <a:pPr lvl="1"/>
            <a:r>
              <a:rPr lang="en-GB"/>
              <a:t>Zweite Gliederungsebene</a:t>
            </a:r>
          </a:p>
          <a:p>
            <a:pPr lvl="2"/>
            <a:r>
              <a:rPr lang="en-GB"/>
              <a:t>Dritte Gliederungsebene</a:t>
            </a:r>
          </a:p>
          <a:p>
            <a:pPr lvl="3"/>
            <a:r>
              <a:rPr lang="en-GB"/>
              <a:t>Vierte Gliederungsebene</a:t>
            </a:r>
          </a:p>
          <a:p>
            <a:pPr lvl="4"/>
            <a:r>
              <a:rPr lang="en-GB"/>
              <a:t>Fünfte Gliederungsebene</a:t>
            </a:r>
          </a:p>
          <a:p>
            <a:pPr lvl="4"/>
            <a:r>
              <a:rPr lang="en-GB"/>
              <a:t>Sechste Gliederungsebene</a:t>
            </a:r>
          </a:p>
          <a:p>
            <a:pPr lvl="4"/>
            <a:r>
              <a:rPr lang="en-GB"/>
              <a:t>Siebente Gliederungsebene</a:t>
            </a:r>
          </a:p>
          <a:p>
            <a:pPr lvl="4"/>
            <a:r>
              <a:rPr lang="en-GB"/>
              <a:t>Achte Gliederungsebene</a:t>
            </a:r>
          </a:p>
          <a:p>
            <a:pPr lvl="4"/>
            <a:r>
              <a:rPr lang="en-GB"/>
              <a:t>Neunte Gliederungsebene</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mj-lt"/>
          <a:ea typeface="+mj-ea"/>
          <a:cs typeface="+mj-cs"/>
        </a:defRPr>
      </a:lvl1pPr>
      <a:lvl2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2pPr>
      <a:lvl3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3pPr>
      <a:lvl4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4pPr>
      <a:lvl5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5pPr>
      <a:lvl6pPr marL="25146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6pPr>
      <a:lvl7pPr marL="29718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7pPr>
      <a:lvl8pPr marL="34290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8pPr>
      <a:lvl9pPr marL="38862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9pPr>
    </p:titleStyle>
    <p:bodyStyle>
      <a:lvl1pPr marL="342900" indent="-342900" algn="l" defTabSz="449263" rtl="0" eaLnBrk="0" fontAlgn="base" hangingPunct="0">
        <a:lnSpc>
          <a:spcPts val="1988"/>
        </a:lnSpc>
        <a:spcBef>
          <a:spcPct val="0"/>
        </a:spcBef>
        <a:spcAft>
          <a:spcPct val="0"/>
        </a:spcAft>
        <a:buClr>
          <a:srgbClr val="000000"/>
        </a:buClr>
        <a:buSzPct val="100000"/>
        <a:buFont typeface="Times New Roman" pitchFamily="18" charset="0"/>
        <a:defRPr>
          <a:solidFill>
            <a:srgbClr val="000000"/>
          </a:solidFill>
          <a:latin typeface="+mn-lt"/>
          <a:ea typeface="+mn-ea"/>
          <a:cs typeface="+mn-cs"/>
        </a:defRPr>
      </a:lvl1pPr>
      <a:lvl2pPr marL="742950" indent="-28575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defRPr>
      </a:lvl2pPr>
      <a:lvl3pPr marL="11430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defRPr>
      </a:lvl3pPr>
      <a:lvl4pPr marL="1600200" indent="-228600" algn="l" defTabSz="449263" rtl="0" eaLnBrk="0" fontAlgn="base" hangingPunct="0">
        <a:spcBef>
          <a:spcPts val="350"/>
        </a:spcBef>
        <a:spcAft>
          <a:spcPct val="0"/>
        </a:spcAft>
        <a:buClr>
          <a:srgbClr val="000000"/>
        </a:buClr>
        <a:buSzPct val="100000"/>
        <a:buFont typeface="Times New Roman" pitchFamily="18" charset="0"/>
        <a:defRPr sz="1400">
          <a:solidFill>
            <a:srgbClr val="000000"/>
          </a:solidFill>
          <a:latin typeface="+mn-lt"/>
        </a:defRPr>
      </a:lvl4pPr>
      <a:lvl5pPr marL="20574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defRPr>
      </a:lvl5pPr>
      <a:lvl6pPr marL="25146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6pPr>
      <a:lvl7pPr marL="29718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7pPr>
      <a:lvl8pPr marL="34290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8pPr>
      <a:lvl9pPr marL="38862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27088" y="549275"/>
            <a:ext cx="7799387"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de-DE"/>
              <a:t>Klicken Sie, um das Format des Titeltextes zu bearbeiten</a:t>
            </a:r>
          </a:p>
        </p:txBody>
      </p:sp>
      <p:sp>
        <p:nvSpPr>
          <p:cNvPr id="1027" name="Rectangle 2"/>
          <p:cNvSpPr>
            <a:spLocks noGrp="1" noChangeArrowheads="1"/>
          </p:cNvSpPr>
          <p:nvPr>
            <p:ph type="body" idx="1"/>
          </p:nvPr>
        </p:nvSpPr>
        <p:spPr bwMode="auto">
          <a:xfrm>
            <a:off x="809625" y="1752600"/>
            <a:ext cx="7542213"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2" name="Rectangle 3"/>
          <p:cNvSpPr>
            <a:spLocks noGrp="1" noChangeArrowheads="1"/>
          </p:cNvSpPr>
          <p:nvPr>
            <p:ph type="dt"/>
          </p:nvPr>
        </p:nvSpPr>
        <p:spPr bwMode="auto">
          <a:xfrm>
            <a:off x="685800" y="6248400"/>
            <a:ext cx="1903413"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defRPr>
            </a:lvl1pPr>
          </a:lstStyle>
          <a:p>
            <a:pPr eaLnBrk="0" hangingPunct="0">
              <a:buSzPct val="100000"/>
              <a:defRPr/>
            </a:pPr>
            <a:endParaRPr lang="de-DE"/>
          </a:p>
        </p:txBody>
      </p:sp>
      <p:sp>
        <p:nvSpPr>
          <p:cNvPr id="1028" name="Rectangle 4"/>
          <p:cNvSpPr>
            <a:spLocks noGrp="1" noChangeArrowheads="1"/>
          </p:cNvSpPr>
          <p:nvPr>
            <p:ph type="ftr"/>
          </p:nvPr>
        </p:nvSpPr>
        <p:spPr bwMode="auto">
          <a:xfrm>
            <a:off x="3124200" y="6248400"/>
            <a:ext cx="2894013"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defRPr>
            </a:lvl1pPr>
          </a:lstStyle>
          <a:p>
            <a:pPr eaLnBrk="0" hangingPunct="0">
              <a:buSzPct val="100000"/>
              <a:defRPr/>
            </a:pPr>
            <a:endParaRPr lang="de-DE"/>
          </a:p>
        </p:txBody>
      </p:sp>
      <p:sp>
        <p:nvSpPr>
          <p:cNvPr id="1029" name="Rectangle 5"/>
          <p:cNvSpPr>
            <a:spLocks noGrp="1" noChangeArrowheads="1"/>
          </p:cNvSpPr>
          <p:nvPr>
            <p:ph type="sldNum"/>
          </p:nvPr>
        </p:nvSpPr>
        <p:spPr bwMode="auto">
          <a:xfrm>
            <a:off x="6553200" y="6248400"/>
            <a:ext cx="1903413"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eaLnBrk="0" hangingPunct="0">
              <a:buSzPct val="100000"/>
            </a:pPr>
            <a:fld id="{3C91D689-9C61-422D-8E2E-2698A28D4DBF}" type="slidenum">
              <a:rPr lang="de-DE" altLang="de-DE" smtClean="0"/>
              <a:pPr eaLnBrk="0" hangingPunct="0">
                <a:buSzPct val="100000"/>
              </a:pPr>
              <a:t>‹Nr.›</a:t>
            </a:fld>
            <a:endParaRPr lang="de-DE" altLang="de-DE"/>
          </a:p>
        </p:txBody>
      </p:sp>
      <p:sp>
        <p:nvSpPr>
          <p:cNvPr id="1031" name="Line 6"/>
          <p:cNvSpPr>
            <a:spLocks noChangeShapeType="1"/>
          </p:cNvSpPr>
          <p:nvPr/>
        </p:nvSpPr>
        <p:spPr bwMode="auto">
          <a:xfrm>
            <a:off x="0" y="182563"/>
            <a:ext cx="9144000" cy="1587"/>
          </a:xfrm>
          <a:prstGeom prst="line">
            <a:avLst/>
          </a:prstGeom>
          <a:noFill/>
          <a:ln w="9360">
            <a:solidFill>
              <a:srgbClr val="7D9AAA"/>
            </a:solidFill>
            <a:miter lim="800000"/>
            <a:headEnd/>
            <a:tailEnd/>
          </a:ln>
          <a:extLst>
            <a:ext uri="{909E8E84-426E-40DD-AFC4-6F175D3DCCD1}">
              <a14:hiddenFill xmlns:a14="http://schemas.microsoft.com/office/drawing/2010/main">
                <a:noFill/>
              </a14:hiddenFill>
            </a:ext>
          </a:extLst>
        </p:spPr>
        <p:txBody>
          <a:bodyPr/>
          <a:lstStyle/>
          <a:p>
            <a:pPr eaLnBrk="0" hangingPunct="0">
              <a:buClr>
                <a:srgbClr val="000000"/>
              </a:buClr>
              <a:buSzPct val="100000"/>
              <a:buFont typeface="Times New Roman" panose="02020603050405020304" pitchFamily="18" charset="0"/>
              <a:buNone/>
            </a:pPr>
            <a:endParaRPr lang="de-DE">
              <a:solidFill>
                <a:srgbClr val="FFFFFF"/>
              </a:solidFill>
            </a:endParaRPr>
          </a:p>
        </p:txBody>
      </p:sp>
      <p:sp>
        <p:nvSpPr>
          <p:cNvPr id="1032" name="Rectangle 7"/>
          <p:cNvSpPr>
            <a:spLocks noChangeArrowheads="1"/>
          </p:cNvSpPr>
          <p:nvPr/>
        </p:nvSpPr>
        <p:spPr bwMode="auto">
          <a:xfrm>
            <a:off x="0" y="179388"/>
            <a:ext cx="719138" cy="179387"/>
          </a:xfrm>
          <a:prstGeom prst="rect">
            <a:avLst/>
          </a:prstGeom>
          <a:solidFill>
            <a:srgbClr val="7D9A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de-DE" altLang="de-DE">
              <a:solidFill>
                <a:srgbClr val="FFFFFF"/>
              </a:solidFill>
            </a:endParaRPr>
          </a:p>
        </p:txBody>
      </p:sp>
      <p:sp>
        <p:nvSpPr>
          <p:cNvPr id="1033" name="Text Box 8"/>
          <p:cNvSpPr txBox="1">
            <a:spLocks noChangeArrowheads="1"/>
          </p:cNvSpPr>
          <p:nvPr/>
        </p:nvSpPr>
        <p:spPr bwMode="auto">
          <a:xfrm>
            <a:off x="896938" y="198438"/>
            <a:ext cx="60372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0" hangingPunct="0">
              <a:buSzPct val="100000"/>
              <a:defRPr/>
            </a:pPr>
            <a:r>
              <a:rPr lang="de-DE" sz="1000">
                <a:solidFill>
                  <a:srgbClr val="7D9AAA"/>
                </a:solidFill>
                <a:latin typeface="Arial" charset="0"/>
              </a:rPr>
              <a:t>Strahlenschutzunterweisung</a:t>
            </a:r>
          </a:p>
        </p:txBody>
      </p:sp>
      <p:sp>
        <p:nvSpPr>
          <p:cNvPr id="1034" name="Text Box 9"/>
          <p:cNvSpPr txBox="1">
            <a:spLocks noChangeArrowheads="1"/>
          </p:cNvSpPr>
          <p:nvPr/>
        </p:nvSpPr>
        <p:spPr bwMode="auto">
          <a:xfrm>
            <a:off x="179388" y="1920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9pPr>
          </a:lstStyle>
          <a:p>
            <a:pPr eaLnBrk="0" hangingPunct="0">
              <a:spcBef>
                <a:spcPts val="625"/>
              </a:spcBef>
              <a:buSzPct val="100000"/>
            </a:pPr>
            <a:r>
              <a:rPr lang="de-DE" altLang="de-DE" sz="1000">
                <a:solidFill>
                  <a:srgbClr val="FFFFFF"/>
                </a:solidFill>
                <a:latin typeface="Arial" panose="020B0604020202020204" pitchFamily="34" charset="0"/>
              </a:rPr>
              <a:t>Seite </a:t>
            </a:r>
            <a:fld id="{5B639804-845D-44FE-B400-653F93E5F417}" type="slidenum">
              <a:rPr lang="de-DE" altLang="de-DE" sz="1000" smtClean="0">
                <a:solidFill>
                  <a:srgbClr val="FFFFFF"/>
                </a:solidFill>
                <a:latin typeface="Arial" panose="020B0604020202020204" pitchFamily="34" charset="0"/>
              </a:rPr>
              <a:pPr eaLnBrk="0" hangingPunct="0">
                <a:spcBef>
                  <a:spcPts val="625"/>
                </a:spcBef>
                <a:buSzPct val="100000"/>
              </a:pPr>
              <a:t>‹Nr.›</a:t>
            </a:fld>
            <a:endParaRPr lang="de-DE" altLang="de-DE" sz="1000">
              <a:solidFill>
                <a:srgbClr val="FFFFFF"/>
              </a:solidFill>
              <a:latin typeface="Arial" panose="020B0604020202020204" pitchFamily="34" charset="0"/>
            </a:endParaRPr>
          </a:p>
        </p:txBody>
      </p:sp>
      <p:sp>
        <p:nvSpPr>
          <p:cNvPr id="1035" name="Line 10"/>
          <p:cNvSpPr>
            <a:spLocks noChangeShapeType="1"/>
          </p:cNvSpPr>
          <p:nvPr/>
        </p:nvSpPr>
        <p:spPr bwMode="auto">
          <a:xfrm>
            <a:off x="0" y="1751013"/>
            <a:ext cx="914400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hangingPunct="0">
              <a:buClr>
                <a:srgbClr val="000000"/>
              </a:buClr>
              <a:buSzPct val="100000"/>
              <a:buFont typeface="Times New Roman" panose="02020603050405020304" pitchFamily="18" charset="0"/>
              <a:buNone/>
            </a:pPr>
            <a:endParaRPr lang="de-DE">
              <a:solidFill>
                <a:srgbClr val="FFFFFF"/>
              </a:solidFill>
            </a:endParaRPr>
          </a:p>
        </p:txBody>
      </p:sp>
      <p:sp>
        <p:nvSpPr>
          <p:cNvPr id="1036" name="Line 11"/>
          <p:cNvSpPr>
            <a:spLocks noChangeShapeType="1"/>
          </p:cNvSpPr>
          <p:nvPr/>
        </p:nvSpPr>
        <p:spPr bwMode="auto">
          <a:xfrm flipV="1">
            <a:off x="900113" y="17463"/>
            <a:ext cx="1587" cy="68405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hangingPunct="0">
              <a:buClr>
                <a:srgbClr val="000000"/>
              </a:buClr>
              <a:buSzPct val="100000"/>
              <a:buFont typeface="Times New Roman" panose="02020603050405020304" pitchFamily="18" charset="0"/>
              <a:buNone/>
            </a:pPr>
            <a:endParaRPr lang="de-DE">
              <a:solidFill>
                <a:srgbClr val="FFFFFF"/>
              </a:solidFill>
            </a:endParaRPr>
          </a:p>
        </p:txBody>
      </p:sp>
    </p:spTree>
    <p:extLst>
      <p:ext uri="{BB962C8B-B14F-4D97-AF65-F5344CB8AC3E}">
        <p14:creationId xmlns:p14="http://schemas.microsoft.com/office/powerpoint/2010/main" val="236091575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mj-lt"/>
          <a:ea typeface="+mj-ea"/>
          <a:cs typeface="+mj-cs"/>
        </a:defRPr>
      </a:lvl1pPr>
      <a:lvl2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2pPr>
      <a:lvl3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3pPr>
      <a:lvl4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4pPr>
      <a:lvl5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5pPr>
      <a:lvl6pPr marL="25146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6pPr>
      <a:lvl7pPr marL="29718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7pPr>
      <a:lvl8pPr marL="34290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8pPr>
      <a:lvl9pPr marL="38862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9pPr>
    </p:titleStyle>
    <p:bodyStyle>
      <a:lvl1pPr marL="342900" indent="-342900" algn="l" defTabSz="449263" rtl="0" eaLnBrk="0" fontAlgn="base" hangingPunct="0">
        <a:lnSpc>
          <a:spcPts val="1988"/>
        </a:lnSpc>
        <a:spcBef>
          <a:spcPct val="0"/>
        </a:spcBef>
        <a:spcAft>
          <a:spcPct val="0"/>
        </a:spcAft>
        <a:buClr>
          <a:srgbClr val="000000"/>
        </a:buClr>
        <a:buSzPct val="100000"/>
        <a:buFont typeface="Times New Roman" pitchFamily="18" charset="0"/>
        <a:defRPr>
          <a:solidFill>
            <a:srgbClr val="000000"/>
          </a:solidFill>
          <a:latin typeface="+mn-lt"/>
          <a:ea typeface="+mn-ea"/>
          <a:cs typeface="+mn-cs"/>
        </a:defRPr>
      </a:lvl1pPr>
      <a:lvl2pPr marL="742950" indent="-28575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defRPr>
      </a:lvl2pPr>
      <a:lvl3pPr marL="11430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mn-lt"/>
        </a:defRPr>
      </a:lvl3pPr>
      <a:lvl4pPr marL="1600200" indent="-228600" algn="l" defTabSz="449263" rtl="0" eaLnBrk="0" fontAlgn="base" hangingPunct="0">
        <a:spcBef>
          <a:spcPts val="350"/>
        </a:spcBef>
        <a:spcAft>
          <a:spcPct val="0"/>
        </a:spcAft>
        <a:buClr>
          <a:srgbClr val="000000"/>
        </a:buClr>
        <a:buSzPct val="100000"/>
        <a:buFont typeface="Times New Roman" panose="02020603050405020304" pitchFamily="18" charset="0"/>
        <a:defRPr sz="1400">
          <a:solidFill>
            <a:srgbClr val="000000"/>
          </a:solidFill>
          <a:latin typeface="+mn-lt"/>
        </a:defRPr>
      </a:lvl4pPr>
      <a:lvl5pPr marL="20574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defRPr>
      </a:lvl5pPr>
      <a:lvl6pPr marL="25146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6pPr>
      <a:lvl7pPr marL="29718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7pPr>
      <a:lvl8pPr marL="34290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8pPr>
      <a:lvl9pPr marL="38862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27088" y="549275"/>
            <a:ext cx="7799387"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de-DE"/>
              <a:t>Klicken Sie, um das Format des Titeltextes zu bearbeiten</a:t>
            </a:r>
          </a:p>
        </p:txBody>
      </p:sp>
      <p:sp>
        <p:nvSpPr>
          <p:cNvPr id="1027" name="Rectangle 2"/>
          <p:cNvSpPr>
            <a:spLocks noGrp="1" noChangeArrowheads="1"/>
          </p:cNvSpPr>
          <p:nvPr>
            <p:ph type="body" idx="1"/>
          </p:nvPr>
        </p:nvSpPr>
        <p:spPr bwMode="auto">
          <a:xfrm>
            <a:off x="809625" y="1752600"/>
            <a:ext cx="7542213"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2" name="Rectangle 3"/>
          <p:cNvSpPr>
            <a:spLocks noGrp="1" noChangeArrowheads="1"/>
          </p:cNvSpPr>
          <p:nvPr>
            <p:ph type="dt"/>
          </p:nvPr>
        </p:nvSpPr>
        <p:spPr bwMode="auto">
          <a:xfrm>
            <a:off x="685800" y="6248400"/>
            <a:ext cx="1903413"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defRPr>
            </a:lvl1pPr>
          </a:lstStyle>
          <a:p>
            <a:pPr eaLnBrk="0" hangingPunct="0">
              <a:buSzPct val="100000"/>
              <a:defRPr/>
            </a:pPr>
            <a:endParaRPr lang="de-DE"/>
          </a:p>
        </p:txBody>
      </p:sp>
      <p:sp>
        <p:nvSpPr>
          <p:cNvPr id="1028" name="Rectangle 4"/>
          <p:cNvSpPr>
            <a:spLocks noGrp="1" noChangeArrowheads="1"/>
          </p:cNvSpPr>
          <p:nvPr>
            <p:ph type="ftr"/>
          </p:nvPr>
        </p:nvSpPr>
        <p:spPr bwMode="auto">
          <a:xfrm>
            <a:off x="3124200" y="6248400"/>
            <a:ext cx="2894013"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defRPr>
            </a:lvl1pPr>
          </a:lstStyle>
          <a:p>
            <a:pPr eaLnBrk="0" hangingPunct="0">
              <a:buSzPct val="100000"/>
              <a:defRPr/>
            </a:pPr>
            <a:endParaRPr lang="de-DE"/>
          </a:p>
        </p:txBody>
      </p:sp>
      <p:sp>
        <p:nvSpPr>
          <p:cNvPr id="1029" name="Rectangle 5"/>
          <p:cNvSpPr>
            <a:spLocks noGrp="1" noChangeArrowheads="1"/>
          </p:cNvSpPr>
          <p:nvPr>
            <p:ph type="sldNum"/>
          </p:nvPr>
        </p:nvSpPr>
        <p:spPr bwMode="auto">
          <a:xfrm>
            <a:off x="6553200" y="6248400"/>
            <a:ext cx="1903413"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eaLnBrk="0" hangingPunct="0">
              <a:buSzPct val="100000"/>
            </a:pPr>
            <a:fld id="{3C91D689-9C61-422D-8E2E-2698A28D4DBF}" type="slidenum">
              <a:rPr lang="de-DE" altLang="de-DE" smtClean="0"/>
              <a:pPr eaLnBrk="0" hangingPunct="0">
                <a:buSzPct val="100000"/>
              </a:pPr>
              <a:t>‹Nr.›</a:t>
            </a:fld>
            <a:endParaRPr lang="de-DE" altLang="de-DE"/>
          </a:p>
        </p:txBody>
      </p:sp>
      <p:sp>
        <p:nvSpPr>
          <p:cNvPr id="1031" name="Line 6"/>
          <p:cNvSpPr>
            <a:spLocks noChangeShapeType="1"/>
          </p:cNvSpPr>
          <p:nvPr/>
        </p:nvSpPr>
        <p:spPr bwMode="auto">
          <a:xfrm>
            <a:off x="0" y="182563"/>
            <a:ext cx="9144000" cy="1587"/>
          </a:xfrm>
          <a:prstGeom prst="line">
            <a:avLst/>
          </a:prstGeom>
          <a:noFill/>
          <a:ln w="9360">
            <a:solidFill>
              <a:srgbClr val="7D9AAA"/>
            </a:solidFill>
            <a:miter lim="800000"/>
            <a:headEnd/>
            <a:tailEnd/>
          </a:ln>
          <a:extLst>
            <a:ext uri="{909E8E84-426E-40DD-AFC4-6F175D3DCCD1}">
              <a14:hiddenFill xmlns:a14="http://schemas.microsoft.com/office/drawing/2010/main">
                <a:noFill/>
              </a14:hiddenFill>
            </a:ext>
          </a:extLst>
        </p:spPr>
        <p:txBody>
          <a:bodyPr/>
          <a:lstStyle/>
          <a:p>
            <a:pPr eaLnBrk="0" hangingPunct="0">
              <a:buClr>
                <a:srgbClr val="000000"/>
              </a:buClr>
              <a:buSzPct val="100000"/>
              <a:buFont typeface="Times New Roman" panose="02020603050405020304" pitchFamily="18" charset="0"/>
              <a:buNone/>
            </a:pPr>
            <a:endParaRPr lang="de-DE">
              <a:solidFill>
                <a:srgbClr val="FFFFFF"/>
              </a:solidFill>
            </a:endParaRPr>
          </a:p>
        </p:txBody>
      </p:sp>
      <p:sp>
        <p:nvSpPr>
          <p:cNvPr id="1032" name="Rectangle 7"/>
          <p:cNvSpPr>
            <a:spLocks noChangeArrowheads="1"/>
          </p:cNvSpPr>
          <p:nvPr/>
        </p:nvSpPr>
        <p:spPr bwMode="auto">
          <a:xfrm>
            <a:off x="0" y="179388"/>
            <a:ext cx="719138" cy="179387"/>
          </a:xfrm>
          <a:prstGeom prst="rect">
            <a:avLst/>
          </a:prstGeom>
          <a:solidFill>
            <a:srgbClr val="7D9A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de-DE" altLang="de-DE">
              <a:solidFill>
                <a:srgbClr val="FFFFFF"/>
              </a:solidFill>
            </a:endParaRPr>
          </a:p>
        </p:txBody>
      </p:sp>
      <p:sp>
        <p:nvSpPr>
          <p:cNvPr id="1033" name="Text Box 8"/>
          <p:cNvSpPr txBox="1">
            <a:spLocks noChangeArrowheads="1"/>
          </p:cNvSpPr>
          <p:nvPr/>
        </p:nvSpPr>
        <p:spPr bwMode="auto">
          <a:xfrm>
            <a:off x="896938" y="198438"/>
            <a:ext cx="60372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0" hangingPunct="0">
              <a:buSzPct val="100000"/>
              <a:defRPr/>
            </a:pPr>
            <a:r>
              <a:rPr lang="de-DE" sz="1000">
                <a:solidFill>
                  <a:srgbClr val="7D9AAA"/>
                </a:solidFill>
                <a:latin typeface="Arial" charset="0"/>
              </a:rPr>
              <a:t>Strahlenschutzunterweisung</a:t>
            </a:r>
          </a:p>
        </p:txBody>
      </p:sp>
      <p:sp>
        <p:nvSpPr>
          <p:cNvPr id="1034" name="Text Box 9"/>
          <p:cNvSpPr txBox="1">
            <a:spLocks noChangeArrowheads="1"/>
          </p:cNvSpPr>
          <p:nvPr/>
        </p:nvSpPr>
        <p:spPr bwMode="auto">
          <a:xfrm>
            <a:off x="179388" y="1920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9pPr>
          </a:lstStyle>
          <a:p>
            <a:pPr eaLnBrk="0" hangingPunct="0">
              <a:spcBef>
                <a:spcPts val="625"/>
              </a:spcBef>
              <a:buSzPct val="100000"/>
            </a:pPr>
            <a:r>
              <a:rPr lang="de-DE" altLang="de-DE" sz="1000">
                <a:solidFill>
                  <a:srgbClr val="FFFFFF"/>
                </a:solidFill>
                <a:latin typeface="Arial" panose="020B0604020202020204" pitchFamily="34" charset="0"/>
              </a:rPr>
              <a:t>Seite </a:t>
            </a:r>
            <a:fld id="{5B639804-845D-44FE-B400-653F93E5F417}" type="slidenum">
              <a:rPr lang="de-DE" altLang="de-DE" sz="1000" smtClean="0">
                <a:solidFill>
                  <a:srgbClr val="FFFFFF"/>
                </a:solidFill>
                <a:latin typeface="Arial" panose="020B0604020202020204" pitchFamily="34" charset="0"/>
              </a:rPr>
              <a:pPr eaLnBrk="0" hangingPunct="0">
                <a:spcBef>
                  <a:spcPts val="625"/>
                </a:spcBef>
                <a:buSzPct val="100000"/>
              </a:pPr>
              <a:t>‹Nr.›</a:t>
            </a:fld>
            <a:endParaRPr lang="de-DE" altLang="de-DE" sz="1000">
              <a:solidFill>
                <a:srgbClr val="FFFFFF"/>
              </a:solidFill>
              <a:latin typeface="Arial" panose="020B0604020202020204" pitchFamily="34" charset="0"/>
            </a:endParaRPr>
          </a:p>
        </p:txBody>
      </p:sp>
      <p:sp>
        <p:nvSpPr>
          <p:cNvPr id="1035" name="Line 10"/>
          <p:cNvSpPr>
            <a:spLocks noChangeShapeType="1"/>
          </p:cNvSpPr>
          <p:nvPr/>
        </p:nvSpPr>
        <p:spPr bwMode="auto">
          <a:xfrm>
            <a:off x="0" y="1751013"/>
            <a:ext cx="914400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hangingPunct="0">
              <a:buClr>
                <a:srgbClr val="000000"/>
              </a:buClr>
              <a:buSzPct val="100000"/>
              <a:buFont typeface="Times New Roman" panose="02020603050405020304" pitchFamily="18" charset="0"/>
              <a:buNone/>
            </a:pPr>
            <a:endParaRPr lang="de-DE">
              <a:solidFill>
                <a:srgbClr val="FFFFFF"/>
              </a:solidFill>
            </a:endParaRPr>
          </a:p>
        </p:txBody>
      </p:sp>
      <p:sp>
        <p:nvSpPr>
          <p:cNvPr id="1036" name="Line 11"/>
          <p:cNvSpPr>
            <a:spLocks noChangeShapeType="1"/>
          </p:cNvSpPr>
          <p:nvPr/>
        </p:nvSpPr>
        <p:spPr bwMode="auto">
          <a:xfrm flipV="1">
            <a:off x="900113" y="17463"/>
            <a:ext cx="1587" cy="68405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hangingPunct="0">
              <a:buClr>
                <a:srgbClr val="000000"/>
              </a:buClr>
              <a:buSzPct val="100000"/>
              <a:buFont typeface="Times New Roman" panose="02020603050405020304" pitchFamily="18" charset="0"/>
              <a:buNone/>
            </a:pPr>
            <a:endParaRPr lang="de-DE">
              <a:solidFill>
                <a:srgbClr val="FFFFFF"/>
              </a:solidFill>
            </a:endParaRPr>
          </a:p>
        </p:txBody>
      </p:sp>
    </p:spTree>
    <p:extLst>
      <p:ext uri="{BB962C8B-B14F-4D97-AF65-F5344CB8AC3E}">
        <p14:creationId xmlns:p14="http://schemas.microsoft.com/office/powerpoint/2010/main" val="38339171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mj-lt"/>
          <a:ea typeface="+mj-ea"/>
          <a:cs typeface="+mj-cs"/>
        </a:defRPr>
      </a:lvl1pPr>
      <a:lvl2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2pPr>
      <a:lvl3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3pPr>
      <a:lvl4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4pPr>
      <a:lvl5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5pPr>
      <a:lvl6pPr marL="25146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6pPr>
      <a:lvl7pPr marL="29718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7pPr>
      <a:lvl8pPr marL="34290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8pPr>
      <a:lvl9pPr marL="38862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9pPr>
    </p:titleStyle>
    <p:bodyStyle>
      <a:lvl1pPr marL="342900" indent="-342900" algn="l" defTabSz="449263" rtl="0" eaLnBrk="0" fontAlgn="base" hangingPunct="0">
        <a:lnSpc>
          <a:spcPts val="1988"/>
        </a:lnSpc>
        <a:spcBef>
          <a:spcPct val="0"/>
        </a:spcBef>
        <a:spcAft>
          <a:spcPct val="0"/>
        </a:spcAft>
        <a:buClr>
          <a:srgbClr val="000000"/>
        </a:buClr>
        <a:buSzPct val="100000"/>
        <a:buFont typeface="Times New Roman" pitchFamily="18" charset="0"/>
        <a:defRPr>
          <a:solidFill>
            <a:srgbClr val="000000"/>
          </a:solidFill>
          <a:latin typeface="+mn-lt"/>
          <a:ea typeface="+mn-ea"/>
          <a:cs typeface="+mn-cs"/>
        </a:defRPr>
      </a:lvl1pPr>
      <a:lvl2pPr marL="742950" indent="-28575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defRPr>
      </a:lvl2pPr>
      <a:lvl3pPr marL="11430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mn-lt"/>
        </a:defRPr>
      </a:lvl3pPr>
      <a:lvl4pPr marL="1600200" indent="-228600" algn="l" defTabSz="449263" rtl="0" eaLnBrk="0" fontAlgn="base" hangingPunct="0">
        <a:spcBef>
          <a:spcPts val="350"/>
        </a:spcBef>
        <a:spcAft>
          <a:spcPct val="0"/>
        </a:spcAft>
        <a:buClr>
          <a:srgbClr val="000000"/>
        </a:buClr>
        <a:buSzPct val="100000"/>
        <a:buFont typeface="Times New Roman" panose="02020603050405020304" pitchFamily="18" charset="0"/>
        <a:defRPr sz="1400">
          <a:solidFill>
            <a:srgbClr val="000000"/>
          </a:solidFill>
          <a:latin typeface="+mn-lt"/>
        </a:defRPr>
      </a:lvl4pPr>
      <a:lvl5pPr marL="20574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defRPr>
      </a:lvl5pPr>
      <a:lvl6pPr marL="25146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6pPr>
      <a:lvl7pPr marL="29718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7pPr>
      <a:lvl8pPr marL="34290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8pPr>
      <a:lvl9pPr marL="38862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27088" y="549275"/>
            <a:ext cx="7799387"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de-DE"/>
              <a:t>Klicken Sie, um das Format des Titeltextes zu bearbeiten</a:t>
            </a:r>
          </a:p>
        </p:txBody>
      </p:sp>
      <p:sp>
        <p:nvSpPr>
          <p:cNvPr id="1027" name="Rectangle 2"/>
          <p:cNvSpPr>
            <a:spLocks noGrp="1" noChangeArrowheads="1"/>
          </p:cNvSpPr>
          <p:nvPr>
            <p:ph type="body" idx="1"/>
          </p:nvPr>
        </p:nvSpPr>
        <p:spPr bwMode="auto">
          <a:xfrm>
            <a:off x="809625" y="1752600"/>
            <a:ext cx="7542213"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2" name="Rectangle 3"/>
          <p:cNvSpPr>
            <a:spLocks noGrp="1" noChangeArrowheads="1"/>
          </p:cNvSpPr>
          <p:nvPr>
            <p:ph type="dt"/>
          </p:nvPr>
        </p:nvSpPr>
        <p:spPr bwMode="auto">
          <a:xfrm>
            <a:off x="685800" y="6248400"/>
            <a:ext cx="1903413"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defRPr>
            </a:lvl1pPr>
          </a:lstStyle>
          <a:p>
            <a:pPr eaLnBrk="0" hangingPunct="0">
              <a:buSzPct val="100000"/>
              <a:defRPr/>
            </a:pPr>
            <a:endParaRPr lang="de-DE"/>
          </a:p>
        </p:txBody>
      </p:sp>
      <p:sp>
        <p:nvSpPr>
          <p:cNvPr id="1028" name="Rectangle 4"/>
          <p:cNvSpPr>
            <a:spLocks noGrp="1" noChangeArrowheads="1"/>
          </p:cNvSpPr>
          <p:nvPr>
            <p:ph type="ftr"/>
          </p:nvPr>
        </p:nvSpPr>
        <p:spPr bwMode="auto">
          <a:xfrm>
            <a:off x="3124200" y="6248400"/>
            <a:ext cx="2894013"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defRPr>
            </a:lvl1pPr>
          </a:lstStyle>
          <a:p>
            <a:pPr eaLnBrk="0" hangingPunct="0">
              <a:buSzPct val="100000"/>
              <a:defRPr/>
            </a:pPr>
            <a:endParaRPr lang="de-DE"/>
          </a:p>
        </p:txBody>
      </p:sp>
      <p:sp>
        <p:nvSpPr>
          <p:cNvPr id="1029" name="Rectangle 5"/>
          <p:cNvSpPr>
            <a:spLocks noGrp="1" noChangeArrowheads="1"/>
          </p:cNvSpPr>
          <p:nvPr>
            <p:ph type="sldNum"/>
          </p:nvPr>
        </p:nvSpPr>
        <p:spPr bwMode="auto">
          <a:xfrm>
            <a:off x="6553200" y="6248400"/>
            <a:ext cx="1903413"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eaLnBrk="0" hangingPunct="0">
              <a:buSzPct val="100000"/>
            </a:pPr>
            <a:fld id="{3C91D689-9C61-422D-8E2E-2698A28D4DBF}" type="slidenum">
              <a:rPr lang="de-DE" altLang="de-DE" smtClean="0"/>
              <a:pPr eaLnBrk="0" hangingPunct="0">
                <a:buSzPct val="100000"/>
              </a:pPr>
              <a:t>‹Nr.›</a:t>
            </a:fld>
            <a:endParaRPr lang="de-DE" altLang="de-DE"/>
          </a:p>
        </p:txBody>
      </p:sp>
      <p:sp>
        <p:nvSpPr>
          <p:cNvPr id="1031" name="Line 6"/>
          <p:cNvSpPr>
            <a:spLocks noChangeShapeType="1"/>
          </p:cNvSpPr>
          <p:nvPr/>
        </p:nvSpPr>
        <p:spPr bwMode="auto">
          <a:xfrm>
            <a:off x="0" y="182563"/>
            <a:ext cx="9144000" cy="1587"/>
          </a:xfrm>
          <a:prstGeom prst="line">
            <a:avLst/>
          </a:prstGeom>
          <a:noFill/>
          <a:ln w="9360">
            <a:solidFill>
              <a:srgbClr val="7D9AAA"/>
            </a:solidFill>
            <a:miter lim="800000"/>
            <a:headEnd/>
            <a:tailEnd/>
          </a:ln>
          <a:extLst>
            <a:ext uri="{909E8E84-426E-40DD-AFC4-6F175D3DCCD1}">
              <a14:hiddenFill xmlns:a14="http://schemas.microsoft.com/office/drawing/2010/main">
                <a:noFill/>
              </a14:hiddenFill>
            </a:ext>
          </a:extLst>
        </p:spPr>
        <p:txBody>
          <a:bodyPr/>
          <a:lstStyle/>
          <a:p>
            <a:pPr eaLnBrk="0" hangingPunct="0">
              <a:buClr>
                <a:srgbClr val="000000"/>
              </a:buClr>
              <a:buSzPct val="100000"/>
              <a:buFont typeface="Times New Roman" panose="02020603050405020304" pitchFamily="18" charset="0"/>
              <a:buNone/>
            </a:pPr>
            <a:endParaRPr lang="de-DE">
              <a:solidFill>
                <a:srgbClr val="FFFFFF"/>
              </a:solidFill>
            </a:endParaRPr>
          </a:p>
        </p:txBody>
      </p:sp>
      <p:sp>
        <p:nvSpPr>
          <p:cNvPr id="1032" name="Rectangle 7"/>
          <p:cNvSpPr>
            <a:spLocks noChangeArrowheads="1"/>
          </p:cNvSpPr>
          <p:nvPr/>
        </p:nvSpPr>
        <p:spPr bwMode="auto">
          <a:xfrm>
            <a:off x="0" y="179388"/>
            <a:ext cx="719138" cy="179387"/>
          </a:xfrm>
          <a:prstGeom prst="rect">
            <a:avLst/>
          </a:prstGeom>
          <a:solidFill>
            <a:srgbClr val="7D9A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de-DE" altLang="de-DE">
              <a:solidFill>
                <a:srgbClr val="FFFFFF"/>
              </a:solidFill>
            </a:endParaRPr>
          </a:p>
        </p:txBody>
      </p:sp>
      <p:sp>
        <p:nvSpPr>
          <p:cNvPr id="1033" name="Text Box 8"/>
          <p:cNvSpPr txBox="1">
            <a:spLocks noChangeArrowheads="1"/>
          </p:cNvSpPr>
          <p:nvPr/>
        </p:nvSpPr>
        <p:spPr bwMode="auto">
          <a:xfrm>
            <a:off x="896938" y="198438"/>
            <a:ext cx="60372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0" hangingPunct="0">
              <a:buSzPct val="100000"/>
              <a:defRPr/>
            </a:pPr>
            <a:r>
              <a:rPr lang="de-DE" sz="1000">
                <a:solidFill>
                  <a:srgbClr val="7D9AAA"/>
                </a:solidFill>
                <a:latin typeface="Arial" charset="0"/>
              </a:rPr>
              <a:t>Strahlenschutzunterweisung</a:t>
            </a:r>
          </a:p>
        </p:txBody>
      </p:sp>
      <p:sp>
        <p:nvSpPr>
          <p:cNvPr id="1034" name="Text Box 9"/>
          <p:cNvSpPr txBox="1">
            <a:spLocks noChangeArrowheads="1"/>
          </p:cNvSpPr>
          <p:nvPr/>
        </p:nvSpPr>
        <p:spPr bwMode="auto">
          <a:xfrm>
            <a:off x="179388" y="1920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9pPr>
          </a:lstStyle>
          <a:p>
            <a:pPr eaLnBrk="0" hangingPunct="0">
              <a:spcBef>
                <a:spcPts val="625"/>
              </a:spcBef>
              <a:buSzPct val="100000"/>
            </a:pPr>
            <a:r>
              <a:rPr lang="de-DE" altLang="de-DE" sz="1000">
                <a:solidFill>
                  <a:srgbClr val="FFFFFF"/>
                </a:solidFill>
                <a:latin typeface="Arial" panose="020B0604020202020204" pitchFamily="34" charset="0"/>
              </a:rPr>
              <a:t>Seite </a:t>
            </a:r>
            <a:fld id="{5B639804-845D-44FE-B400-653F93E5F417}" type="slidenum">
              <a:rPr lang="de-DE" altLang="de-DE" sz="1000" smtClean="0">
                <a:solidFill>
                  <a:srgbClr val="FFFFFF"/>
                </a:solidFill>
                <a:latin typeface="Arial" panose="020B0604020202020204" pitchFamily="34" charset="0"/>
              </a:rPr>
              <a:pPr eaLnBrk="0" hangingPunct="0">
                <a:spcBef>
                  <a:spcPts val="625"/>
                </a:spcBef>
                <a:buSzPct val="100000"/>
              </a:pPr>
              <a:t>‹Nr.›</a:t>
            </a:fld>
            <a:endParaRPr lang="de-DE" altLang="de-DE" sz="1000">
              <a:solidFill>
                <a:srgbClr val="FFFFFF"/>
              </a:solidFill>
              <a:latin typeface="Arial" panose="020B0604020202020204" pitchFamily="34" charset="0"/>
            </a:endParaRPr>
          </a:p>
        </p:txBody>
      </p:sp>
      <p:sp>
        <p:nvSpPr>
          <p:cNvPr id="1035" name="Line 10"/>
          <p:cNvSpPr>
            <a:spLocks noChangeShapeType="1"/>
          </p:cNvSpPr>
          <p:nvPr/>
        </p:nvSpPr>
        <p:spPr bwMode="auto">
          <a:xfrm>
            <a:off x="0" y="1751013"/>
            <a:ext cx="914400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hangingPunct="0">
              <a:buClr>
                <a:srgbClr val="000000"/>
              </a:buClr>
              <a:buSzPct val="100000"/>
              <a:buFont typeface="Times New Roman" panose="02020603050405020304" pitchFamily="18" charset="0"/>
              <a:buNone/>
            </a:pPr>
            <a:endParaRPr lang="de-DE">
              <a:solidFill>
                <a:srgbClr val="FFFFFF"/>
              </a:solidFill>
            </a:endParaRPr>
          </a:p>
        </p:txBody>
      </p:sp>
      <p:sp>
        <p:nvSpPr>
          <p:cNvPr id="1036" name="Line 11"/>
          <p:cNvSpPr>
            <a:spLocks noChangeShapeType="1"/>
          </p:cNvSpPr>
          <p:nvPr/>
        </p:nvSpPr>
        <p:spPr bwMode="auto">
          <a:xfrm flipV="1">
            <a:off x="900113" y="17463"/>
            <a:ext cx="1587" cy="68405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hangingPunct="0">
              <a:buClr>
                <a:srgbClr val="000000"/>
              </a:buClr>
              <a:buSzPct val="100000"/>
              <a:buFont typeface="Times New Roman" panose="02020603050405020304" pitchFamily="18" charset="0"/>
              <a:buNone/>
            </a:pPr>
            <a:endParaRPr lang="de-DE">
              <a:solidFill>
                <a:srgbClr val="FFFFFF"/>
              </a:solidFill>
            </a:endParaRPr>
          </a:p>
        </p:txBody>
      </p:sp>
    </p:spTree>
    <p:extLst>
      <p:ext uri="{BB962C8B-B14F-4D97-AF65-F5344CB8AC3E}">
        <p14:creationId xmlns:p14="http://schemas.microsoft.com/office/powerpoint/2010/main" val="127246900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mj-lt"/>
          <a:ea typeface="+mj-ea"/>
          <a:cs typeface="+mj-cs"/>
        </a:defRPr>
      </a:lvl1pPr>
      <a:lvl2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2pPr>
      <a:lvl3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3pPr>
      <a:lvl4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4pPr>
      <a:lvl5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5pPr>
      <a:lvl6pPr marL="25146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6pPr>
      <a:lvl7pPr marL="29718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7pPr>
      <a:lvl8pPr marL="34290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8pPr>
      <a:lvl9pPr marL="38862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9pPr>
    </p:titleStyle>
    <p:bodyStyle>
      <a:lvl1pPr marL="342900" indent="-342900" algn="l" defTabSz="449263" rtl="0" eaLnBrk="0" fontAlgn="base" hangingPunct="0">
        <a:lnSpc>
          <a:spcPts val="1988"/>
        </a:lnSpc>
        <a:spcBef>
          <a:spcPct val="0"/>
        </a:spcBef>
        <a:spcAft>
          <a:spcPct val="0"/>
        </a:spcAft>
        <a:buClr>
          <a:srgbClr val="000000"/>
        </a:buClr>
        <a:buSzPct val="100000"/>
        <a:buFont typeface="Times New Roman" pitchFamily="18" charset="0"/>
        <a:defRPr>
          <a:solidFill>
            <a:srgbClr val="000000"/>
          </a:solidFill>
          <a:latin typeface="+mn-lt"/>
          <a:ea typeface="+mn-ea"/>
          <a:cs typeface="+mn-cs"/>
        </a:defRPr>
      </a:lvl1pPr>
      <a:lvl2pPr marL="742950" indent="-28575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defRPr>
      </a:lvl2pPr>
      <a:lvl3pPr marL="11430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mn-lt"/>
        </a:defRPr>
      </a:lvl3pPr>
      <a:lvl4pPr marL="1600200" indent="-228600" algn="l" defTabSz="449263" rtl="0" eaLnBrk="0" fontAlgn="base" hangingPunct="0">
        <a:spcBef>
          <a:spcPts val="350"/>
        </a:spcBef>
        <a:spcAft>
          <a:spcPct val="0"/>
        </a:spcAft>
        <a:buClr>
          <a:srgbClr val="000000"/>
        </a:buClr>
        <a:buSzPct val="100000"/>
        <a:buFont typeface="Times New Roman" panose="02020603050405020304" pitchFamily="18" charset="0"/>
        <a:defRPr sz="1400">
          <a:solidFill>
            <a:srgbClr val="000000"/>
          </a:solidFill>
          <a:latin typeface="+mn-lt"/>
        </a:defRPr>
      </a:lvl4pPr>
      <a:lvl5pPr marL="20574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defRPr>
      </a:lvl5pPr>
      <a:lvl6pPr marL="25146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6pPr>
      <a:lvl7pPr marL="29718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7pPr>
      <a:lvl8pPr marL="34290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8pPr>
      <a:lvl9pPr marL="38862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27088" y="549275"/>
            <a:ext cx="7799387"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de-DE"/>
              <a:t>Klicken Sie, um das Format des Titeltextes zu bearbeiten</a:t>
            </a:r>
          </a:p>
        </p:txBody>
      </p:sp>
      <p:sp>
        <p:nvSpPr>
          <p:cNvPr id="1027" name="Rectangle 2"/>
          <p:cNvSpPr>
            <a:spLocks noGrp="1" noChangeArrowheads="1"/>
          </p:cNvSpPr>
          <p:nvPr>
            <p:ph type="body" idx="1"/>
          </p:nvPr>
        </p:nvSpPr>
        <p:spPr bwMode="auto">
          <a:xfrm>
            <a:off x="809625" y="1752600"/>
            <a:ext cx="7542213"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2" name="Rectangle 3"/>
          <p:cNvSpPr>
            <a:spLocks noGrp="1" noChangeArrowheads="1"/>
          </p:cNvSpPr>
          <p:nvPr>
            <p:ph type="dt"/>
          </p:nvPr>
        </p:nvSpPr>
        <p:spPr bwMode="auto">
          <a:xfrm>
            <a:off x="685800" y="6248400"/>
            <a:ext cx="1903413"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defRPr>
            </a:lvl1pPr>
          </a:lstStyle>
          <a:p>
            <a:pPr eaLnBrk="0" hangingPunct="0">
              <a:buSzPct val="100000"/>
              <a:defRPr/>
            </a:pPr>
            <a:endParaRPr lang="de-DE"/>
          </a:p>
        </p:txBody>
      </p:sp>
      <p:sp>
        <p:nvSpPr>
          <p:cNvPr id="1028" name="Rectangle 4"/>
          <p:cNvSpPr>
            <a:spLocks noGrp="1" noChangeArrowheads="1"/>
          </p:cNvSpPr>
          <p:nvPr>
            <p:ph type="ftr"/>
          </p:nvPr>
        </p:nvSpPr>
        <p:spPr bwMode="auto">
          <a:xfrm>
            <a:off x="3124200" y="6248400"/>
            <a:ext cx="2894013"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defRPr>
            </a:lvl1pPr>
          </a:lstStyle>
          <a:p>
            <a:pPr eaLnBrk="0" hangingPunct="0">
              <a:buSzPct val="100000"/>
              <a:defRPr/>
            </a:pPr>
            <a:endParaRPr lang="de-DE"/>
          </a:p>
        </p:txBody>
      </p:sp>
      <p:sp>
        <p:nvSpPr>
          <p:cNvPr id="1029" name="Rectangle 5"/>
          <p:cNvSpPr>
            <a:spLocks noGrp="1" noChangeArrowheads="1"/>
          </p:cNvSpPr>
          <p:nvPr>
            <p:ph type="sldNum"/>
          </p:nvPr>
        </p:nvSpPr>
        <p:spPr bwMode="auto">
          <a:xfrm>
            <a:off x="6553200" y="6248400"/>
            <a:ext cx="1903413"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eaLnBrk="0" hangingPunct="0">
              <a:buSzPct val="100000"/>
            </a:pPr>
            <a:fld id="{3C91D689-9C61-422D-8E2E-2698A28D4DBF}" type="slidenum">
              <a:rPr lang="de-DE" altLang="de-DE" smtClean="0"/>
              <a:pPr eaLnBrk="0" hangingPunct="0">
                <a:buSzPct val="100000"/>
              </a:pPr>
              <a:t>‹Nr.›</a:t>
            </a:fld>
            <a:endParaRPr lang="de-DE" altLang="de-DE"/>
          </a:p>
        </p:txBody>
      </p:sp>
      <p:sp>
        <p:nvSpPr>
          <p:cNvPr id="1031" name="Line 6"/>
          <p:cNvSpPr>
            <a:spLocks noChangeShapeType="1"/>
          </p:cNvSpPr>
          <p:nvPr/>
        </p:nvSpPr>
        <p:spPr bwMode="auto">
          <a:xfrm>
            <a:off x="0" y="182563"/>
            <a:ext cx="9144000" cy="1587"/>
          </a:xfrm>
          <a:prstGeom prst="line">
            <a:avLst/>
          </a:prstGeom>
          <a:noFill/>
          <a:ln w="9360">
            <a:solidFill>
              <a:srgbClr val="7D9AAA"/>
            </a:solidFill>
            <a:miter lim="800000"/>
            <a:headEnd/>
            <a:tailEnd/>
          </a:ln>
          <a:extLst>
            <a:ext uri="{909E8E84-426E-40DD-AFC4-6F175D3DCCD1}">
              <a14:hiddenFill xmlns:a14="http://schemas.microsoft.com/office/drawing/2010/main">
                <a:noFill/>
              </a14:hiddenFill>
            </a:ext>
          </a:extLst>
        </p:spPr>
        <p:txBody>
          <a:bodyPr/>
          <a:lstStyle/>
          <a:p>
            <a:pPr eaLnBrk="0" hangingPunct="0">
              <a:buClr>
                <a:srgbClr val="000000"/>
              </a:buClr>
              <a:buSzPct val="100000"/>
              <a:buFont typeface="Times New Roman" panose="02020603050405020304" pitchFamily="18" charset="0"/>
              <a:buNone/>
            </a:pPr>
            <a:endParaRPr lang="de-DE">
              <a:solidFill>
                <a:srgbClr val="FFFFFF"/>
              </a:solidFill>
            </a:endParaRPr>
          </a:p>
        </p:txBody>
      </p:sp>
      <p:sp>
        <p:nvSpPr>
          <p:cNvPr id="1032" name="Rectangle 7"/>
          <p:cNvSpPr>
            <a:spLocks noChangeArrowheads="1"/>
          </p:cNvSpPr>
          <p:nvPr/>
        </p:nvSpPr>
        <p:spPr bwMode="auto">
          <a:xfrm>
            <a:off x="0" y="179388"/>
            <a:ext cx="719138" cy="179387"/>
          </a:xfrm>
          <a:prstGeom prst="rect">
            <a:avLst/>
          </a:prstGeom>
          <a:solidFill>
            <a:srgbClr val="7D9A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buClr>
                <a:srgbClr val="000000"/>
              </a:buClr>
              <a:buSzPct val="100000"/>
              <a:buFont typeface="Times New Roman" panose="02020603050405020304" pitchFamily="18" charset="0"/>
              <a:buNone/>
            </a:pPr>
            <a:endParaRPr lang="de-DE" altLang="de-DE">
              <a:solidFill>
                <a:srgbClr val="FFFFFF"/>
              </a:solidFill>
            </a:endParaRPr>
          </a:p>
        </p:txBody>
      </p:sp>
      <p:sp>
        <p:nvSpPr>
          <p:cNvPr id="1033" name="Text Box 8"/>
          <p:cNvSpPr txBox="1">
            <a:spLocks noChangeArrowheads="1"/>
          </p:cNvSpPr>
          <p:nvPr/>
        </p:nvSpPr>
        <p:spPr bwMode="auto">
          <a:xfrm>
            <a:off x="896938" y="198438"/>
            <a:ext cx="60372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0" hangingPunct="0">
              <a:buSzPct val="100000"/>
              <a:defRPr/>
            </a:pPr>
            <a:r>
              <a:rPr lang="de-DE" sz="1000">
                <a:solidFill>
                  <a:srgbClr val="7D9AAA"/>
                </a:solidFill>
                <a:latin typeface="Arial" charset="0"/>
              </a:rPr>
              <a:t>Strahlenschutzunterweisung</a:t>
            </a:r>
          </a:p>
        </p:txBody>
      </p:sp>
      <p:sp>
        <p:nvSpPr>
          <p:cNvPr id="1034" name="Text Box 9"/>
          <p:cNvSpPr txBox="1">
            <a:spLocks noChangeArrowheads="1"/>
          </p:cNvSpPr>
          <p:nvPr/>
        </p:nvSpPr>
        <p:spPr bwMode="auto">
          <a:xfrm>
            <a:off x="179388" y="1920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defRPr>
            </a:lvl9pPr>
          </a:lstStyle>
          <a:p>
            <a:pPr eaLnBrk="0" hangingPunct="0">
              <a:spcBef>
                <a:spcPts val="625"/>
              </a:spcBef>
              <a:buSzPct val="100000"/>
            </a:pPr>
            <a:r>
              <a:rPr lang="de-DE" altLang="de-DE" sz="1000">
                <a:solidFill>
                  <a:srgbClr val="FFFFFF"/>
                </a:solidFill>
                <a:latin typeface="Arial" panose="020B0604020202020204" pitchFamily="34" charset="0"/>
              </a:rPr>
              <a:t>Seite </a:t>
            </a:r>
            <a:fld id="{5B639804-845D-44FE-B400-653F93E5F417}" type="slidenum">
              <a:rPr lang="de-DE" altLang="de-DE" sz="1000" smtClean="0">
                <a:solidFill>
                  <a:srgbClr val="FFFFFF"/>
                </a:solidFill>
                <a:latin typeface="Arial" panose="020B0604020202020204" pitchFamily="34" charset="0"/>
              </a:rPr>
              <a:pPr eaLnBrk="0" hangingPunct="0">
                <a:spcBef>
                  <a:spcPts val="625"/>
                </a:spcBef>
                <a:buSzPct val="100000"/>
              </a:pPr>
              <a:t>‹Nr.›</a:t>
            </a:fld>
            <a:endParaRPr lang="de-DE" altLang="de-DE" sz="1000">
              <a:solidFill>
                <a:srgbClr val="FFFFFF"/>
              </a:solidFill>
              <a:latin typeface="Arial" panose="020B0604020202020204" pitchFamily="34" charset="0"/>
            </a:endParaRPr>
          </a:p>
        </p:txBody>
      </p:sp>
      <p:sp>
        <p:nvSpPr>
          <p:cNvPr id="1035" name="Line 10"/>
          <p:cNvSpPr>
            <a:spLocks noChangeShapeType="1"/>
          </p:cNvSpPr>
          <p:nvPr/>
        </p:nvSpPr>
        <p:spPr bwMode="auto">
          <a:xfrm>
            <a:off x="0" y="1751013"/>
            <a:ext cx="914400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hangingPunct="0">
              <a:buClr>
                <a:srgbClr val="000000"/>
              </a:buClr>
              <a:buSzPct val="100000"/>
              <a:buFont typeface="Times New Roman" panose="02020603050405020304" pitchFamily="18" charset="0"/>
              <a:buNone/>
            </a:pPr>
            <a:endParaRPr lang="de-DE">
              <a:solidFill>
                <a:srgbClr val="FFFFFF"/>
              </a:solidFill>
            </a:endParaRPr>
          </a:p>
        </p:txBody>
      </p:sp>
      <p:sp>
        <p:nvSpPr>
          <p:cNvPr id="1036" name="Line 11"/>
          <p:cNvSpPr>
            <a:spLocks noChangeShapeType="1"/>
          </p:cNvSpPr>
          <p:nvPr/>
        </p:nvSpPr>
        <p:spPr bwMode="auto">
          <a:xfrm flipV="1">
            <a:off x="900113" y="17463"/>
            <a:ext cx="1587" cy="68405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hangingPunct="0">
              <a:buClr>
                <a:srgbClr val="000000"/>
              </a:buClr>
              <a:buSzPct val="100000"/>
              <a:buFont typeface="Times New Roman" panose="02020603050405020304" pitchFamily="18" charset="0"/>
              <a:buNone/>
            </a:pPr>
            <a:endParaRPr lang="de-DE">
              <a:solidFill>
                <a:srgbClr val="FFFFFF"/>
              </a:solidFill>
            </a:endParaRPr>
          </a:p>
        </p:txBody>
      </p:sp>
    </p:spTree>
    <p:extLst>
      <p:ext uri="{BB962C8B-B14F-4D97-AF65-F5344CB8AC3E}">
        <p14:creationId xmlns:p14="http://schemas.microsoft.com/office/powerpoint/2010/main" val="86097240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mj-lt"/>
          <a:ea typeface="+mj-ea"/>
          <a:cs typeface="+mj-cs"/>
        </a:defRPr>
      </a:lvl1pPr>
      <a:lvl2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2pPr>
      <a:lvl3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3pPr>
      <a:lvl4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4pPr>
      <a:lvl5pPr algn="l" defTabSz="449263" rtl="0" eaLnBrk="0" fontAlgn="base" hangingPunct="0">
        <a:lnSpc>
          <a:spcPts val="2388"/>
        </a:lnSpc>
        <a:spcBef>
          <a:spcPct val="0"/>
        </a:spcBef>
        <a:spcAft>
          <a:spcPct val="0"/>
        </a:spcAft>
        <a:buClr>
          <a:srgbClr val="000000"/>
        </a:buClr>
        <a:buSzPct val="100000"/>
        <a:buFont typeface="Times New Roman" pitchFamily="18" charset="0"/>
        <a:defRPr sz="2000" b="1">
          <a:solidFill>
            <a:srgbClr val="7D9AAA"/>
          </a:solidFill>
          <a:latin typeface="Arial" charset="0"/>
        </a:defRPr>
      </a:lvl5pPr>
      <a:lvl6pPr marL="25146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6pPr>
      <a:lvl7pPr marL="29718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7pPr>
      <a:lvl8pPr marL="34290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8pPr>
      <a:lvl9pPr marL="3886200" indent="-228600" algn="l" defTabSz="449263" rtl="0" fontAlgn="base">
        <a:lnSpc>
          <a:spcPts val="2388"/>
        </a:lnSpc>
        <a:spcBef>
          <a:spcPct val="0"/>
        </a:spcBef>
        <a:spcAft>
          <a:spcPct val="0"/>
        </a:spcAft>
        <a:buClr>
          <a:srgbClr val="000000"/>
        </a:buClr>
        <a:buSzPct val="100000"/>
        <a:buFont typeface="Times New Roman" pitchFamily="16" charset="0"/>
        <a:defRPr sz="2000" b="1">
          <a:solidFill>
            <a:srgbClr val="7D9AAA"/>
          </a:solidFill>
          <a:latin typeface="Arial" charset="0"/>
        </a:defRPr>
      </a:lvl9pPr>
    </p:titleStyle>
    <p:bodyStyle>
      <a:lvl1pPr marL="342900" indent="-342900" algn="l" defTabSz="449263" rtl="0" eaLnBrk="0" fontAlgn="base" hangingPunct="0">
        <a:lnSpc>
          <a:spcPts val="1988"/>
        </a:lnSpc>
        <a:spcBef>
          <a:spcPct val="0"/>
        </a:spcBef>
        <a:spcAft>
          <a:spcPct val="0"/>
        </a:spcAft>
        <a:buClr>
          <a:srgbClr val="000000"/>
        </a:buClr>
        <a:buSzPct val="100000"/>
        <a:buFont typeface="Times New Roman" pitchFamily="18" charset="0"/>
        <a:defRPr>
          <a:solidFill>
            <a:srgbClr val="000000"/>
          </a:solidFill>
          <a:latin typeface="+mn-lt"/>
          <a:ea typeface="+mn-ea"/>
          <a:cs typeface="+mn-cs"/>
        </a:defRPr>
      </a:lvl1pPr>
      <a:lvl2pPr marL="742950" indent="-28575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defRPr>
      </a:lvl2pPr>
      <a:lvl3pPr marL="11430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mn-lt"/>
        </a:defRPr>
      </a:lvl3pPr>
      <a:lvl4pPr marL="1600200" indent="-228600" algn="l" defTabSz="449263" rtl="0" eaLnBrk="0" fontAlgn="base" hangingPunct="0">
        <a:spcBef>
          <a:spcPts val="350"/>
        </a:spcBef>
        <a:spcAft>
          <a:spcPct val="0"/>
        </a:spcAft>
        <a:buClr>
          <a:srgbClr val="000000"/>
        </a:buClr>
        <a:buSzPct val="100000"/>
        <a:buFont typeface="Times New Roman" panose="02020603050405020304" pitchFamily="18" charset="0"/>
        <a:defRPr sz="1400">
          <a:solidFill>
            <a:srgbClr val="000000"/>
          </a:solidFill>
          <a:latin typeface="+mn-lt"/>
        </a:defRPr>
      </a:lvl4pPr>
      <a:lvl5pPr marL="20574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defRPr>
      </a:lvl5pPr>
      <a:lvl6pPr marL="25146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6pPr>
      <a:lvl7pPr marL="29718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7pPr>
      <a:lvl8pPr marL="34290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8pPr>
      <a:lvl9pPr marL="38862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2170" y="344488"/>
            <a:ext cx="360045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7" name="Text Box 4"/>
          <p:cNvSpPr txBox="1">
            <a:spLocks noChangeArrowheads="1"/>
          </p:cNvSpPr>
          <p:nvPr/>
        </p:nvSpPr>
        <p:spPr bwMode="auto">
          <a:xfrm>
            <a:off x="228600" y="6203950"/>
            <a:ext cx="2895600" cy="14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eaLnBrk="1" hangingPunct="1">
              <a:lnSpc>
                <a:spcPts val="1188"/>
              </a:lnSpc>
              <a:buSzPct val="100000"/>
            </a:pPr>
            <a:r>
              <a:rPr lang="de-DE" sz="900" dirty="0">
                <a:solidFill>
                  <a:srgbClr val="323232"/>
                </a:solidFill>
                <a:latin typeface="Arial" charset="0"/>
              </a:rPr>
              <a:t>Elke Bauer | Arbeitsbereich Isotopenanwendung I 2023</a:t>
            </a:r>
          </a:p>
        </p:txBody>
      </p:sp>
      <p:sp>
        <p:nvSpPr>
          <p:cNvPr id="3078" name="Text Box 5"/>
          <p:cNvSpPr txBox="1">
            <a:spLocks noChangeArrowheads="1"/>
          </p:cNvSpPr>
          <p:nvPr/>
        </p:nvSpPr>
        <p:spPr bwMode="auto">
          <a:xfrm>
            <a:off x="683568" y="457200"/>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buSzPct val="100000"/>
            </a:pPr>
            <a:r>
              <a:rPr lang="de-DE" sz="2000" dirty="0">
                <a:solidFill>
                  <a:srgbClr val="7D9AAA"/>
                </a:solidFill>
                <a:latin typeface="Arial" charset="0"/>
              </a:rPr>
              <a:t>Strahlenschutzunterweisung</a:t>
            </a:r>
          </a:p>
          <a:p>
            <a:pPr>
              <a:lnSpc>
                <a:spcPts val="2188"/>
              </a:lnSpc>
              <a:buSzPct val="100000"/>
            </a:pPr>
            <a:r>
              <a:rPr lang="de-DE" sz="1400" dirty="0">
                <a:solidFill>
                  <a:srgbClr val="7D9AAA"/>
                </a:solidFill>
                <a:latin typeface="Arial" charset="0"/>
              </a:rPr>
              <a:t>Arbeitsbereich Isotopenanwendung</a:t>
            </a: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013756"/>
            <a:ext cx="4834412" cy="2927412"/>
          </a:xfrm>
          <a:prstGeom prst="rect">
            <a:avLst/>
          </a:prstGeom>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1"/>
          <p:cNvSpPr>
            <a:spLocks noGrp="1" noChangeArrowheads="1"/>
          </p:cNvSpPr>
          <p:nvPr>
            <p:ph type="title" idx="4294967295"/>
          </p:nvPr>
        </p:nvSpPr>
        <p:spPr>
          <a:xfrm>
            <a:off x="803473" y="549275"/>
            <a:ext cx="7800975" cy="657225"/>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Verschiedene Strahlungsarten</a:t>
            </a:r>
          </a:p>
        </p:txBody>
      </p:sp>
      <p:sp>
        <p:nvSpPr>
          <p:cNvPr id="35842" name="Rectangle 2"/>
          <p:cNvSpPr>
            <a:spLocks noGrp="1" noChangeArrowheads="1"/>
          </p:cNvSpPr>
          <p:nvPr>
            <p:ph type="body" idx="4294967295"/>
          </p:nvPr>
        </p:nvSpPr>
        <p:spPr>
          <a:xfrm>
            <a:off x="803473" y="1341438"/>
            <a:ext cx="7543800" cy="5073650"/>
          </a:xfrm>
        </p:spPr>
        <p:txBody>
          <a:bodyPr/>
          <a:lstStyle/>
          <a:p>
            <a:pPr marL="341313" indent="-341313" eaLnBrk="1" hangingPunct="1">
              <a:lnSpc>
                <a:spcPct val="100000"/>
              </a:lnSpc>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400" u="sng" dirty="0"/>
              <a:t>Gamma-Strahlung</a:t>
            </a:r>
          </a:p>
          <a:p>
            <a:pPr marL="341313" indent="-341313" eaLnBrk="1" hangingPunct="1">
              <a:lnSpc>
                <a:spcPct val="100000"/>
              </a:lnSpc>
              <a:buFont typeface="Arial"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400" u="sng" dirty="0"/>
          </a:p>
          <a:p>
            <a:pPr marL="341313" indent="-341313" eaLnBrk="1" hangingPunct="1">
              <a:lnSpc>
                <a:spcPct val="100000"/>
              </a:lnSpc>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Reichweite: unendlich</a:t>
            </a:r>
          </a:p>
          <a:p>
            <a:pPr marL="341313" indent="-341313" eaLnBrk="1" hangingPunct="1">
              <a:lnSpc>
                <a:spcPct val="100000"/>
              </a:lnSpc>
              <a:buFont typeface="Arial"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000" dirty="0"/>
          </a:p>
          <a:p>
            <a:pPr marL="341313" indent="-341313" eaLnBrk="1" hangingPunct="1">
              <a:lnSpc>
                <a:spcPct val="100000"/>
              </a:lnSpc>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Schwächung in Luft: vernachlässigbar</a:t>
            </a:r>
          </a:p>
          <a:p>
            <a:pPr marL="341313" indent="-341313" eaLnBrk="1" hangingPunct="1">
              <a:lnSpc>
                <a:spcPct val="100000"/>
              </a:lnSpc>
              <a:buFont typeface="Arial"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000" dirty="0"/>
          </a:p>
          <a:p>
            <a:pPr marL="341313" indent="-341313" eaLnBrk="1" hangingPunct="1">
              <a:lnSpc>
                <a:spcPct val="100000"/>
              </a:lnSpc>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Schwächung in Gewebe: 50 cm schwächen auf ein Zehntel</a:t>
            </a:r>
          </a:p>
          <a:p>
            <a:pPr marL="341313" indent="-341313" eaLnBrk="1" hangingPunct="1">
              <a:lnSpc>
                <a:spcPct val="100000"/>
              </a:lnSpc>
              <a:buFont typeface="Arial"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000" dirty="0"/>
          </a:p>
          <a:p>
            <a:pPr marL="341313" indent="-341313" eaLnBrk="1" hangingPunct="1">
              <a:lnSpc>
                <a:spcPct val="100000"/>
              </a:lnSpc>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Schwächung durch Materialien hoher Dichte (z.B. Blei)</a:t>
            </a:r>
          </a:p>
          <a:p>
            <a:pPr marL="341313" indent="-341313" eaLnBrk="1" hangingPunct="1">
              <a:lnSpc>
                <a:spcPct val="100000"/>
              </a:lnSpc>
              <a:buFont typeface="Arial"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000" dirty="0"/>
          </a:p>
          <a:p>
            <a:pPr marL="341313" indent="-341313" eaLnBrk="1" hangingPunct="1">
              <a:lnSpc>
                <a:spcPct val="100000"/>
              </a:lnSpc>
              <a:buFont typeface="Arial"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000" dirty="0"/>
          </a:p>
          <a:p>
            <a:pPr marL="341313" indent="-341313" eaLnBrk="1" hangingPunct="1">
              <a:lnSpc>
                <a:spcPct val="100000"/>
              </a:lnSpc>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Gamma-Strahler </a:t>
            </a:r>
            <a:r>
              <a:rPr lang="de-DE" sz="2000" dirty="0">
                <a:latin typeface="Wingdings" pitchFamily="2" charset="2"/>
              </a:rPr>
              <a:t></a:t>
            </a:r>
            <a:r>
              <a:rPr lang="de-DE" sz="2000" dirty="0"/>
              <a:t> 	weiche (125J)</a:t>
            </a:r>
          </a:p>
          <a:p>
            <a:pPr marL="341313" indent="-341313" eaLnBrk="1" hangingPunct="1">
              <a:lnSpc>
                <a:spcPct val="100000"/>
              </a:lnSpc>
              <a:buClrTx/>
              <a:buFontTx/>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				harte (51Cr)</a:t>
            </a:r>
          </a:p>
          <a:p>
            <a:pPr marL="341313" indent="-341313" eaLnBrk="1" hangingPunct="1">
              <a:lnSpc>
                <a:spcPct val="100000"/>
              </a:lnSpc>
              <a:buClrTx/>
              <a:buFontTx/>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000" dirty="0"/>
          </a:p>
          <a:p>
            <a:pPr marL="341313" indent="-341313" eaLnBrk="1" hangingPunct="1">
              <a:lnSpc>
                <a:spcPct val="100000"/>
              </a:lnSpc>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Blei zum Abschirmen schwächt Gammastrahler effektiv.</a:t>
            </a:r>
          </a:p>
          <a:p>
            <a:pPr marL="341313" indent="-341313" eaLnBrk="1" hangingPunct="1">
              <a:lnSpc>
                <a:spcPct val="100000"/>
              </a:lnSpc>
              <a:buFont typeface="Arial"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000" dirty="0"/>
          </a:p>
          <a:p>
            <a:pPr marL="341313" indent="-341313" eaLnBrk="1" hangingPunct="1">
              <a:lnSpc>
                <a:spcPct val="100000"/>
              </a:lnSpc>
              <a:buClrTx/>
              <a:buFontTx/>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000" dirty="0"/>
          </a:p>
        </p:txBody>
      </p:sp>
    </p:spTree>
    <p:extLst>
      <p:ext uri="{BB962C8B-B14F-4D97-AF65-F5344CB8AC3E}">
        <p14:creationId xmlns:p14="http://schemas.microsoft.com/office/powerpoint/2010/main" val="7338217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wirken Strahlen auf den Körper?</a:t>
            </a:r>
          </a:p>
        </p:txBody>
      </p:sp>
      <p:sp>
        <p:nvSpPr>
          <p:cNvPr id="3" name="Inhaltsplatzhalter 2"/>
          <p:cNvSpPr>
            <a:spLocks noGrp="1"/>
          </p:cNvSpPr>
          <p:nvPr>
            <p:ph idx="1"/>
          </p:nvPr>
        </p:nvSpPr>
        <p:spPr>
          <a:xfrm>
            <a:off x="827088" y="1412776"/>
            <a:ext cx="7542213" cy="4320480"/>
          </a:xfrm>
        </p:spPr>
        <p:txBody>
          <a:bodyPr/>
          <a:lstStyle/>
          <a:p>
            <a:r>
              <a:rPr lang="de-DE" dirty="0"/>
              <a:t>Alle drei Strahlungsarten haben eines gemeinsam: Man schmeckt,</a:t>
            </a:r>
          </a:p>
          <a:p>
            <a:r>
              <a:rPr lang="de-DE" dirty="0"/>
              <a:t>riecht, fühlt und sieht sie nicht. Aber wenn die Strahlung auf biologische</a:t>
            </a:r>
          </a:p>
          <a:p>
            <a:r>
              <a:rPr lang="de-DE" dirty="0"/>
              <a:t>Zellen trifft, gibt sie einen Teil ihrer Energie ab. Es ist diese Energie, die</a:t>
            </a:r>
          </a:p>
          <a:p>
            <a:r>
              <a:rPr lang="de-DE" dirty="0"/>
              <a:t>die Zellen attackiert. Die Strahlen können direkt bestimmte</a:t>
            </a:r>
          </a:p>
          <a:p>
            <a:r>
              <a:rPr lang="de-DE" dirty="0"/>
              <a:t>Zellbestandteile verändern oder indirekt das Wasser in der Zelle</a:t>
            </a:r>
          </a:p>
          <a:p>
            <a:r>
              <a:rPr lang="de-DE" dirty="0"/>
              <a:t>ionisieren – dabei entstehen freie Radikale, die dann das Gewebe</a:t>
            </a:r>
          </a:p>
          <a:p>
            <a:r>
              <a:rPr lang="de-DE" dirty="0"/>
              <a:t>beschädigen. Am empfindlichsten ist das Erbgut, das in Form eines</a:t>
            </a:r>
          </a:p>
          <a:p>
            <a:r>
              <a:rPr lang="de-DE" dirty="0"/>
              <a:t>Doppelstrangs aus Desoxyribonukleinsäure (DNA) in jeder Zelle des</a:t>
            </a:r>
          </a:p>
          <a:p>
            <a:r>
              <a:rPr lang="de-DE" dirty="0"/>
              <a:t>Körpers vorliegt. Die Strahlung kann die DNA-Ketten aufbrechen und</a:t>
            </a:r>
          </a:p>
          <a:p>
            <a:r>
              <a:rPr lang="de-DE" dirty="0"/>
              <a:t>den </a:t>
            </a:r>
            <a:r>
              <a:rPr lang="de-DE" dirty="0" err="1"/>
              <a:t>Erbcode</a:t>
            </a:r>
            <a:r>
              <a:rPr lang="de-DE" dirty="0"/>
              <a:t> verändern. </a:t>
            </a:r>
          </a:p>
          <a:p>
            <a:endParaRPr lang="de-DE" dirty="0"/>
          </a:p>
          <a:p>
            <a:r>
              <a:rPr lang="de-DE" dirty="0"/>
              <a:t>Übrigens kann nicht nur Radioaktivität solche Schäden anrichten: Auch</a:t>
            </a:r>
          </a:p>
          <a:p>
            <a:r>
              <a:rPr lang="de-DE" dirty="0"/>
              <a:t>chemische Stoffe oder UV-Licht können solche Veränderungen</a:t>
            </a:r>
          </a:p>
          <a:p>
            <a:r>
              <a:rPr lang="de-DE" dirty="0"/>
              <a:t>hervorrufen. Das körpereigene Reparatursystem des Menschen ist gut </a:t>
            </a:r>
          </a:p>
          <a:p>
            <a:r>
              <a:rPr lang="de-DE" dirty="0"/>
              <a:t>darauf trainiert, es behebt jeden Tag zig Billionen kleiner</a:t>
            </a:r>
          </a:p>
          <a:p>
            <a:r>
              <a:rPr lang="de-DE" dirty="0"/>
              <a:t>Erbgutschädigungen. </a:t>
            </a:r>
            <a:endParaRPr lang="de-DE" b="1" dirty="0"/>
          </a:p>
          <a:p>
            <a:endParaRPr lang="de-DE" dirty="0"/>
          </a:p>
        </p:txBody>
      </p:sp>
    </p:spTree>
    <p:extLst>
      <p:ext uri="{BB962C8B-B14F-4D97-AF65-F5344CB8AC3E}">
        <p14:creationId xmlns:p14="http://schemas.microsoft.com/office/powerpoint/2010/main" val="2279751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Strahlung und Schäden</a:t>
            </a:r>
          </a:p>
        </p:txBody>
      </p:sp>
      <p:sp>
        <p:nvSpPr>
          <p:cNvPr id="3" name="Inhaltsplatzhalter 2"/>
          <p:cNvSpPr>
            <a:spLocks noGrp="1"/>
          </p:cNvSpPr>
          <p:nvPr>
            <p:ph idx="1"/>
          </p:nvPr>
        </p:nvSpPr>
        <p:spPr>
          <a:xfrm>
            <a:off x="827088" y="1484784"/>
            <a:ext cx="7542213" cy="4032448"/>
          </a:xfrm>
        </p:spPr>
        <p:txBody>
          <a:bodyPr/>
          <a:lstStyle/>
          <a:p>
            <a:r>
              <a:rPr lang="de-DE" dirty="0"/>
              <a:t>Deterministische Schäden</a:t>
            </a:r>
          </a:p>
          <a:p>
            <a:endParaRPr lang="de-DE" dirty="0"/>
          </a:p>
          <a:p>
            <a:pPr marL="285750" indent="-285750">
              <a:buFont typeface="Arial" panose="020B0604020202020204" pitchFamily="34" charset="0"/>
              <a:buChar char="•"/>
            </a:pPr>
            <a:r>
              <a:rPr lang="de-DE" dirty="0"/>
              <a:t>Schwere des Schadens abhängig von der Dosis</a:t>
            </a:r>
          </a:p>
          <a:p>
            <a:pPr marL="285750" indent="-285750">
              <a:buFont typeface="Arial" panose="020B0604020202020204" pitchFamily="34" charset="0"/>
              <a:buChar char="•"/>
            </a:pPr>
            <a:r>
              <a:rPr lang="de-DE" dirty="0"/>
              <a:t>Es besteht ein Dosisschwellwert, unterhalb dessen der Schaden nicht auftritt. D.h. ist diese Dosis überschritten, liegen die Schäden mit ziemlicher Sicherheit vor.</a:t>
            </a:r>
          </a:p>
          <a:p>
            <a:pPr marL="285750" indent="-285750">
              <a:buFont typeface="Arial" panose="020B0604020202020204" pitchFamily="34" charset="0"/>
              <a:buChar char="•"/>
            </a:pPr>
            <a:r>
              <a:rPr lang="de-DE" dirty="0"/>
              <a:t>Symptome treten unmittelbar nach einer Strahlenexposition auf, wie Hautverbrennungen, Ausbleiben der Teilung der            </a:t>
            </a:r>
          </a:p>
          <a:p>
            <a:pPr marL="0" indent="0"/>
            <a:r>
              <a:rPr lang="de-DE" dirty="0"/>
              <a:t>     Knochenmarkszellen (Blutbildveränderungen) und Übelkeit.</a:t>
            </a:r>
          </a:p>
          <a:p>
            <a:pPr marL="285750" indent="-285750">
              <a:buFont typeface="Arial" panose="020B0604020202020204" pitchFamily="34" charset="0"/>
              <a:buChar char="•"/>
            </a:pPr>
            <a:r>
              <a:rPr lang="de-DE" dirty="0"/>
              <a:t>Deterministische Schäden treten erst bei Teilkörperdosen über 250 </a:t>
            </a:r>
            <a:r>
              <a:rPr lang="de-DE" dirty="0" err="1"/>
              <a:t>mSv</a:t>
            </a:r>
            <a:r>
              <a:rPr lang="de-DE" dirty="0"/>
              <a:t> auf. </a:t>
            </a:r>
          </a:p>
          <a:p>
            <a:pPr marL="285750" indent="-285750">
              <a:buFont typeface="Arial" panose="020B0604020202020204" pitchFamily="34" charset="0"/>
              <a:buChar char="•"/>
            </a:pPr>
            <a:r>
              <a:rPr lang="de-DE" dirty="0"/>
              <a:t>Bei Ganzkörperbestrahlung Schädigung mehrerer Organe, ruft die akute Strahlenkrankheit hervor.</a:t>
            </a:r>
          </a:p>
        </p:txBody>
      </p:sp>
    </p:spTree>
    <p:extLst>
      <p:ext uri="{BB962C8B-B14F-4D97-AF65-F5344CB8AC3E}">
        <p14:creationId xmlns:p14="http://schemas.microsoft.com/office/powerpoint/2010/main" val="2766661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Strahlung und Schäden</a:t>
            </a:r>
          </a:p>
        </p:txBody>
      </p:sp>
      <p:sp>
        <p:nvSpPr>
          <p:cNvPr id="3" name="Inhaltsplatzhalter 2"/>
          <p:cNvSpPr>
            <a:spLocks noGrp="1"/>
          </p:cNvSpPr>
          <p:nvPr>
            <p:ph idx="1"/>
          </p:nvPr>
        </p:nvSpPr>
        <p:spPr>
          <a:xfrm>
            <a:off x="809625" y="1752600"/>
            <a:ext cx="7542213" cy="3692624"/>
          </a:xfrm>
        </p:spPr>
        <p:txBody>
          <a:bodyPr/>
          <a:lstStyle/>
          <a:p>
            <a:r>
              <a:rPr lang="de-DE" dirty="0"/>
              <a:t>Stochastische Schäden</a:t>
            </a:r>
          </a:p>
          <a:p>
            <a:pPr marL="0" indent="0"/>
            <a:endParaRPr lang="de-DE" dirty="0"/>
          </a:p>
          <a:p>
            <a:pPr>
              <a:buFont typeface="Arial" panose="020B0604020202020204" pitchFamily="34" charset="0"/>
              <a:buChar char="•"/>
            </a:pPr>
            <a:r>
              <a:rPr lang="de-DE" dirty="0"/>
              <a:t>Kein Schwellwert</a:t>
            </a:r>
          </a:p>
          <a:p>
            <a:pPr>
              <a:buFont typeface="Arial" panose="020B0604020202020204" pitchFamily="34" charset="0"/>
              <a:buChar char="•"/>
            </a:pPr>
            <a:r>
              <a:rPr lang="de-DE" dirty="0"/>
              <a:t>Diese Strahlenschäden lassen sich nur in Wahrscheinlichkeiten ausdrücken, sind abhängig von der Dosis und damit zufallsbedingt. Die Zeitdauer bis zum Auftreten eines Schadens nach Bestrahlung reicht von Jahren bis Jahrzehnten.</a:t>
            </a:r>
          </a:p>
          <a:p>
            <a:pPr>
              <a:buFont typeface="Arial" panose="020B0604020202020204" pitchFamily="34" charset="0"/>
              <a:buChar char="•"/>
            </a:pPr>
            <a:r>
              <a:rPr lang="de-DE" dirty="0"/>
              <a:t>Beispiele: </a:t>
            </a:r>
          </a:p>
          <a:p>
            <a:pPr marL="0" indent="0"/>
            <a:r>
              <a:rPr lang="de-DE" dirty="0"/>
              <a:t>     Infolge eines Ionisationsereignisses tritt eine Veränderung einer Zelle   </a:t>
            </a:r>
          </a:p>
          <a:p>
            <a:pPr marL="0" indent="0"/>
            <a:r>
              <a:rPr lang="de-DE" dirty="0"/>
              <a:t>     auf. Derartige Zellen sind weiterhin überlebensfähig, aber wegen </a:t>
            </a:r>
          </a:p>
          <a:p>
            <a:pPr marL="0" indent="0"/>
            <a:r>
              <a:rPr lang="de-DE" dirty="0"/>
              <a:t>     Veränderungen in der Erbsubstanz kommt es zu Fehlentwicklungen </a:t>
            </a:r>
          </a:p>
          <a:p>
            <a:pPr marL="0" indent="0"/>
            <a:r>
              <a:rPr lang="de-DE" dirty="0"/>
              <a:t>     wie Krebs, Leukämie, Erbschäden.</a:t>
            </a:r>
          </a:p>
          <a:p>
            <a:pPr marL="0" indent="0"/>
            <a:endParaRPr lang="de-DE" dirty="0"/>
          </a:p>
        </p:txBody>
      </p:sp>
    </p:spTree>
    <p:extLst>
      <p:ext uri="{BB962C8B-B14F-4D97-AF65-F5344CB8AC3E}">
        <p14:creationId xmlns:p14="http://schemas.microsoft.com/office/powerpoint/2010/main" val="256630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el 1"/>
          <p:cNvSpPr>
            <a:spLocks noGrp="1"/>
          </p:cNvSpPr>
          <p:nvPr>
            <p:ph type="title"/>
          </p:nvPr>
        </p:nvSpPr>
        <p:spPr>
          <a:xfrm>
            <a:off x="825313" y="549275"/>
            <a:ext cx="7799387" cy="655638"/>
          </a:xfrm>
        </p:spPr>
        <p:txBody>
          <a:bodyPr/>
          <a:lstStyle/>
          <a:p>
            <a:pPr eaLnBrk="1" hangingPunct="1"/>
            <a:r>
              <a:rPr lang="de-DE" dirty="0"/>
              <a:t>Begriffsbestimmungen</a:t>
            </a:r>
          </a:p>
        </p:txBody>
      </p:sp>
      <p:sp>
        <p:nvSpPr>
          <p:cNvPr id="14339" name="Inhaltsplatzhalter 2"/>
          <p:cNvSpPr>
            <a:spLocks noGrp="1"/>
          </p:cNvSpPr>
          <p:nvPr>
            <p:ph idx="1"/>
          </p:nvPr>
        </p:nvSpPr>
        <p:spPr>
          <a:xfrm>
            <a:off x="825313" y="1700213"/>
            <a:ext cx="7542213" cy="4033837"/>
          </a:xfrm>
        </p:spPr>
        <p:txBody>
          <a:bodyPr/>
          <a:lstStyle/>
          <a:p>
            <a:pPr algn="ctr" eaLnBrk="1" hangingPunct="1"/>
            <a:r>
              <a:rPr lang="de-DE" b="1" dirty="0">
                <a:solidFill>
                  <a:srgbClr val="FF0000"/>
                </a:solidFill>
              </a:rPr>
              <a:t>Aktivität</a:t>
            </a:r>
          </a:p>
          <a:p>
            <a:pPr eaLnBrk="1" hangingPunct="1"/>
            <a:endParaRPr lang="de-DE" dirty="0"/>
          </a:p>
          <a:p>
            <a:pPr eaLnBrk="1" hangingPunct="1"/>
            <a:r>
              <a:rPr lang="de-DE" dirty="0"/>
              <a:t>Die Aktivität ist ein Maß für die Menge einer radioaktiven Substanz.</a:t>
            </a:r>
          </a:p>
          <a:p>
            <a:pPr eaLnBrk="1" hangingPunct="1"/>
            <a:endParaRPr lang="de-DE" dirty="0"/>
          </a:p>
          <a:p>
            <a:pPr eaLnBrk="1" hangingPunct="1"/>
            <a:r>
              <a:rPr lang="de-DE" dirty="0"/>
              <a:t>Sie gibt an, wie viel Atomkerne dieser Substanz  pro Sekunde zerfallen </a:t>
            </a:r>
          </a:p>
          <a:p>
            <a:pPr eaLnBrk="1" hangingPunct="1"/>
            <a:r>
              <a:rPr lang="de-DE" dirty="0"/>
              <a:t>und wird gemessen in Becquerel (</a:t>
            </a:r>
            <a:r>
              <a:rPr lang="de-DE" dirty="0" err="1"/>
              <a:t>Bq</a:t>
            </a:r>
            <a:r>
              <a:rPr lang="de-DE" dirty="0"/>
              <a:t>)</a:t>
            </a:r>
          </a:p>
          <a:p>
            <a:pPr eaLnBrk="1" hangingPunct="1"/>
            <a:endParaRPr lang="de-DE" dirty="0"/>
          </a:p>
          <a:p>
            <a:pPr eaLnBrk="1" hangingPunct="1"/>
            <a:endParaRPr lang="de-DE" dirty="0"/>
          </a:p>
          <a:p>
            <a:pPr eaLnBrk="1" hangingPunct="1"/>
            <a:r>
              <a:rPr lang="de-DE" dirty="0"/>
              <a:t>1 Becquerel = 1 Zerfall pro Sekunde</a:t>
            </a:r>
          </a:p>
          <a:p>
            <a:pPr eaLnBrk="1" hangingPunct="1"/>
            <a:r>
              <a:rPr lang="de-DE" dirty="0"/>
              <a:t>1 </a:t>
            </a:r>
            <a:r>
              <a:rPr lang="de-DE" dirty="0" err="1"/>
              <a:t>Bq</a:t>
            </a:r>
            <a:r>
              <a:rPr lang="de-DE" dirty="0"/>
              <a:t> = 60 </a:t>
            </a:r>
            <a:r>
              <a:rPr lang="de-DE" dirty="0" err="1"/>
              <a:t>dpm</a:t>
            </a:r>
            <a:r>
              <a:rPr lang="de-DE" dirty="0"/>
              <a:t> (</a:t>
            </a:r>
            <a:r>
              <a:rPr lang="de-DE" dirty="0" err="1"/>
              <a:t>desintegrations</a:t>
            </a:r>
            <a:r>
              <a:rPr lang="de-DE" dirty="0"/>
              <a:t> per </a:t>
            </a:r>
            <a:r>
              <a:rPr lang="de-DE" dirty="0" err="1"/>
              <a:t>minute</a:t>
            </a:r>
            <a:r>
              <a:rPr lang="de-DE" dirty="0"/>
              <a:t> / Zerfälle pro Minute)</a:t>
            </a:r>
          </a:p>
          <a:p>
            <a:pPr eaLnBrk="1" hangingPunct="1"/>
            <a:endParaRPr lang="de-DE" dirty="0"/>
          </a:p>
          <a:p>
            <a:pPr eaLnBrk="1" hangingPunct="1"/>
            <a:endParaRPr lang="de-DE" dirty="0"/>
          </a:p>
          <a:p>
            <a:pPr eaLnBrk="1" hangingPunct="1"/>
            <a:r>
              <a:rPr lang="de-DE" dirty="0"/>
              <a:t>1 </a:t>
            </a:r>
            <a:r>
              <a:rPr lang="de-DE" dirty="0" err="1"/>
              <a:t>Ci</a:t>
            </a:r>
            <a:r>
              <a:rPr lang="de-DE" dirty="0"/>
              <a:t> = 3,7 · 10</a:t>
            </a:r>
            <a:r>
              <a:rPr lang="de-DE" baseline="30000" dirty="0"/>
              <a:t>10</a:t>
            </a:r>
            <a:r>
              <a:rPr lang="de-DE" dirty="0"/>
              <a:t> </a:t>
            </a:r>
            <a:r>
              <a:rPr lang="de-DE" dirty="0" err="1"/>
              <a:t>Bq</a:t>
            </a:r>
            <a:endParaRPr lang="de-DE" dirty="0"/>
          </a:p>
          <a:p>
            <a:pPr eaLnBrk="1" hangingPunct="1"/>
            <a:r>
              <a:rPr lang="de-DE" dirty="0"/>
              <a:t>1 </a:t>
            </a:r>
            <a:r>
              <a:rPr lang="de-DE" dirty="0" err="1"/>
              <a:t>Bq</a:t>
            </a:r>
            <a:r>
              <a:rPr lang="de-DE" dirty="0"/>
              <a:t> = 2,7 · 10</a:t>
            </a:r>
            <a:r>
              <a:rPr lang="de-DE" baseline="30000" dirty="0"/>
              <a:t>-11</a:t>
            </a:r>
            <a:r>
              <a:rPr lang="de-DE" dirty="0"/>
              <a:t> </a:t>
            </a:r>
            <a:r>
              <a:rPr lang="de-DE" dirty="0" err="1"/>
              <a:t>Ci</a:t>
            </a:r>
            <a:endParaRPr lang="de-DE" dirty="0"/>
          </a:p>
          <a:p>
            <a:pPr eaLnBrk="1" hangingPunct="1"/>
            <a:endParaRPr lang="de-DE"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Strahlenschutz</a:t>
            </a:r>
          </a:p>
        </p:txBody>
      </p:sp>
      <p:sp>
        <p:nvSpPr>
          <p:cNvPr id="3" name="Inhaltsplatzhalter 2"/>
          <p:cNvSpPr>
            <a:spLocks noGrp="1"/>
          </p:cNvSpPr>
          <p:nvPr>
            <p:ph idx="1"/>
          </p:nvPr>
        </p:nvSpPr>
        <p:spPr/>
        <p:txBody>
          <a:bodyPr/>
          <a:lstStyle/>
          <a:p>
            <a:r>
              <a:rPr lang="de-DE" dirty="0"/>
              <a:t>Das Atomgesetz bildet in Deutschland die nationale rechtliche</a:t>
            </a:r>
          </a:p>
          <a:p>
            <a:r>
              <a:rPr lang="de-DE" dirty="0"/>
              <a:t>Grundlage für den Umgang mit radioaktiven Stoffen (insbesondere</a:t>
            </a:r>
          </a:p>
          <a:p>
            <a:r>
              <a:rPr lang="de-DE" dirty="0"/>
              <a:t>Kernbrennstoffe). Auf ihm bauen das Strahlenschutzgesetz</a:t>
            </a:r>
          </a:p>
          <a:p>
            <a:r>
              <a:rPr lang="de-DE" dirty="0"/>
              <a:t>(</a:t>
            </a:r>
            <a:r>
              <a:rPr lang="de-DE" dirty="0" err="1"/>
              <a:t>StrlSchG</a:t>
            </a:r>
            <a:r>
              <a:rPr lang="de-DE" dirty="0"/>
              <a:t>) und die Strahlenschutzverordnung (StrlSchV)auf.</a:t>
            </a:r>
          </a:p>
          <a:p>
            <a:r>
              <a:rPr lang="de-DE" dirty="0"/>
              <a:t>Zweck des Gesetzes (§ 1 AtG, Abs2.) ist:</a:t>
            </a:r>
          </a:p>
          <a:p>
            <a:endParaRPr lang="de-DE" dirty="0"/>
          </a:p>
          <a:p>
            <a:r>
              <a:rPr lang="de-DE" dirty="0"/>
              <a:t>Leben, Gesundheit und Sachgüter vor den Gefahren der Kernenergie</a:t>
            </a:r>
          </a:p>
          <a:p>
            <a:r>
              <a:rPr lang="de-DE" dirty="0"/>
              <a:t>und der schädlichen Wirkung ionisierender Strahlen zu schützen und</a:t>
            </a:r>
          </a:p>
          <a:p>
            <a:r>
              <a:rPr lang="de-DE" dirty="0"/>
              <a:t>durch Kernenergie oder ionisierende Strahlen verursachte Schäden</a:t>
            </a:r>
          </a:p>
          <a:p>
            <a:r>
              <a:rPr lang="de-DE" dirty="0"/>
              <a:t>auszugleichen</a:t>
            </a:r>
          </a:p>
          <a:p>
            <a:endParaRPr lang="de-DE" dirty="0"/>
          </a:p>
        </p:txBody>
      </p:sp>
    </p:spTree>
    <p:extLst>
      <p:ext uri="{BB962C8B-B14F-4D97-AF65-F5344CB8AC3E}">
        <p14:creationId xmlns:p14="http://schemas.microsoft.com/office/powerpoint/2010/main" val="74712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813687" y="549275"/>
            <a:ext cx="7799387" cy="655638"/>
          </a:xfrm>
        </p:spPr>
        <p:txBody>
          <a:bodyPr/>
          <a:lstStyle/>
          <a:p>
            <a:pPr eaLnBrk="1" hangingPunct="1"/>
            <a:r>
              <a:rPr lang="de-DE" dirty="0"/>
              <a:t>Begriffsbestimmungen</a:t>
            </a:r>
          </a:p>
        </p:txBody>
      </p:sp>
      <p:sp>
        <p:nvSpPr>
          <p:cNvPr id="15363" name="Inhaltsplatzhalter 2"/>
          <p:cNvSpPr>
            <a:spLocks noGrp="1"/>
          </p:cNvSpPr>
          <p:nvPr>
            <p:ph idx="1"/>
          </p:nvPr>
        </p:nvSpPr>
        <p:spPr>
          <a:xfrm>
            <a:off x="806926" y="1772816"/>
            <a:ext cx="7542213" cy="4124672"/>
          </a:xfrm>
        </p:spPr>
        <p:txBody>
          <a:bodyPr/>
          <a:lstStyle/>
          <a:p>
            <a:pPr eaLnBrk="1" hangingPunct="1"/>
            <a:r>
              <a:rPr lang="de-DE" dirty="0"/>
              <a:t>Die zur Bestimmung der Strahlenexposition verwendeten Größen</a:t>
            </a:r>
          </a:p>
          <a:p>
            <a:pPr eaLnBrk="1" hangingPunct="1"/>
            <a:r>
              <a:rPr lang="de-DE" dirty="0"/>
              <a:t>werden mit dem Begriff </a:t>
            </a:r>
          </a:p>
          <a:p>
            <a:pPr eaLnBrk="1" hangingPunct="1"/>
            <a:r>
              <a:rPr lang="de-DE" dirty="0"/>
              <a:t> </a:t>
            </a:r>
          </a:p>
          <a:p>
            <a:pPr algn="ctr" eaLnBrk="1" hangingPunct="1"/>
            <a:r>
              <a:rPr lang="de-DE" b="1" dirty="0">
                <a:solidFill>
                  <a:srgbClr val="FF0000"/>
                </a:solidFill>
              </a:rPr>
              <a:t>DOSIS</a:t>
            </a:r>
          </a:p>
          <a:p>
            <a:pPr eaLnBrk="1" hangingPunct="1"/>
            <a:r>
              <a:rPr lang="de-DE" dirty="0"/>
              <a:t>											bezeichnet.</a:t>
            </a:r>
          </a:p>
          <a:p>
            <a:pPr eaLnBrk="1" hangingPunct="1"/>
            <a:endParaRPr lang="de-DE" dirty="0"/>
          </a:p>
          <a:p>
            <a:pPr eaLnBrk="1" hangingPunct="1"/>
            <a:r>
              <a:rPr lang="de-DE" dirty="0"/>
              <a:t>(eigentlich: „radiobiologisch bewertete Energiedosis in Gewebe“)</a:t>
            </a:r>
          </a:p>
          <a:p>
            <a:pPr eaLnBrk="1" hangingPunct="1"/>
            <a:endParaRPr lang="de-DE" dirty="0"/>
          </a:p>
          <a:p>
            <a:pPr eaLnBrk="1" hangingPunct="1"/>
            <a:r>
              <a:rPr lang="de-DE" dirty="0"/>
              <a:t>ist ein Maß für die biologische Wirksamkeit, also für die </a:t>
            </a:r>
            <a:r>
              <a:rPr lang="de-DE" dirty="0">
                <a:solidFill>
                  <a:srgbClr val="FF0000"/>
                </a:solidFill>
              </a:rPr>
              <a:t>Gefährlichkeit</a:t>
            </a:r>
          </a:p>
          <a:p>
            <a:pPr eaLnBrk="1" hangingPunct="1"/>
            <a:r>
              <a:rPr lang="de-DE" dirty="0"/>
              <a:t>einer Strahleneinwirkung.</a:t>
            </a:r>
          </a:p>
          <a:p>
            <a:pPr eaLnBrk="1" hangingPunct="1"/>
            <a:endParaRPr lang="de-DE" dirty="0"/>
          </a:p>
          <a:p>
            <a:pPr algn="ctr" eaLnBrk="1" hangingPunct="1"/>
            <a:r>
              <a:rPr lang="de-DE" dirty="0"/>
              <a:t>Einheit : Sievert (</a:t>
            </a:r>
            <a:r>
              <a:rPr lang="de-DE" dirty="0" err="1"/>
              <a:t>Sv</a:t>
            </a:r>
            <a:r>
              <a:rPr lang="de-DE" dirty="0"/>
              <a:t>)</a:t>
            </a:r>
          </a:p>
          <a:p>
            <a:pPr eaLnBrk="1" hangingPunct="1"/>
            <a:endParaRPr lang="de-DE" dirty="0"/>
          </a:p>
          <a:p>
            <a:pPr eaLnBrk="1" hangingPunct="1"/>
            <a:r>
              <a:rPr lang="de-DE" dirty="0"/>
              <a:t>1    </a:t>
            </a:r>
            <a:r>
              <a:rPr lang="de-DE" dirty="0" err="1"/>
              <a:t>Sv</a:t>
            </a:r>
            <a:r>
              <a:rPr lang="de-DE" dirty="0"/>
              <a:t> = 1000 </a:t>
            </a:r>
            <a:r>
              <a:rPr lang="de-DE" dirty="0" err="1"/>
              <a:t>mSv</a:t>
            </a:r>
            <a:endParaRPr lang="de-DE" dirty="0"/>
          </a:p>
          <a:p>
            <a:pPr eaLnBrk="1" hangingPunct="1"/>
            <a:r>
              <a:rPr lang="de-DE" dirty="0"/>
              <a:t>1 </a:t>
            </a:r>
            <a:r>
              <a:rPr lang="de-DE" dirty="0" err="1"/>
              <a:t>mSv</a:t>
            </a:r>
            <a:r>
              <a:rPr lang="de-DE" dirty="0"/>
              <a:t> = 1000 µ</a:t>
            </a:r>
            <a:r>
              <a:rPr lang="de-DE" dirty="0" err="1"/>
              <a:t>Sv</a:t>
            </a:r>
            <a:endParaRPr lang="de-D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Strahlenschutzbereiche</a:t>
            </a:r>
          </a:p>
        </p:txBody>
      </p:sp>
      <p:sp>
        <p:nvSpPr>
          <p:cNvPr id="3" name="Inhaltsplatzhalter 2"/>
          <p:cNvSpPr>
            <a:spLocks noGrp="1"/>
          </p:cNvSpPr>
          <p:nvPr>
            <p:ph idx="1"/>
          </p:nvPr>
        </p:nvSpPr>
        <p:spPr/>
        <p:txBody>
          <a:bodyPr/>
          <a:lstStyle/>
          <a:p>
            <a:r>
              <a:rPr lang="de-DE" dirty="0"/>
              <a:t>Strahlenschutzbereiche</a:t>
            </a:r>
          </a:p>
          <a:p>
            <a:endParaRPr lang="de-DE" dirty="0"/>
          </a:p>
        </p:txBody>
      </p:sp>
      <p:sp>
        <p:nvSpPr>
          <p:cNvPr id="4" name="Rechteck 3"/>
          <p:cNvSpPr/>
          <p:nvPr/>
        </p:nvSpPr>
        <p:spPr bwMode="auto">
          <a:xfrm>
            <a:off x="971600" y="2276871"/>
            <a:ext cx="3312368" cy="292395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ndParaRPr>
          </a:p>
        </p:txBody>
      </p:sp>
      <p:sp>
        <p:nvSpPr>
          <p:cNvPr id="5" name="Rechteck 4"/>
          <p:cNvSpPr/>
          <p:nvPr/>
        </p:nvSpPr>
        <p:spPr bwMode="auto">
          <a:xfrm>
            <a:off x="4661033" y="2276872"/>
            <a:ext cx="3600400" cy="86409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de-DE" sz="1600" dirty="0">
                <a:solidFill>
                  <a:schemeClr val="tx1"/>
                </a:solidFill>
                <a:latin typeface="Times New Roman" pitchFamily="16" charset="0"/>
              </a:rPr>
              <a:t>Überwachungsbereich:</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1600" b="0" i="0" u="none" strike="noStrike" cap="none" normalizeH="0" baseline="0" dirty="0">
              <a:ln>
                <a:noFill/>
              </a:ln>
              <a:solidFill>
                <a:schemeClr val="tx1"/>
              </a:solidFill>
              <a:effectLst/>
              <a:latin typeface="Times New Roman" pitchFamily="16" charset="0"/>
            </a:endParaRP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de-DE" sz="1600" dirty="0">
                <a:solidFill>
                  <a:schemeClr val="tx1"/>
                </a:solidFill>
                <a:latin typeface="Times New Roman" pitchFamily="16" charset="0"/>
              </a:rPr>
              <a:t>&gt; 1 </a:t>
            </a:r>
            <a:r>
              <a:rPr lang="de-DE" sz="1600" dirty="0" err="1">
                <a:solidFill>
                  <a:schemeClr val="tx1"/>
                </a:solidFill>
                <a:latin typeface="Times New Roman" pitchFamily="16" charset="0"/>
              </a:rPr>
              <a:t>mSv</a:t>
            </a:r>
            <a:r>
              <a:rPr lang="de-DE" sz="1600" dirty="0">
                <a:solidFill>
                  <a:schemeClr val="tx1"/>
                </a:solidFill>
                <a:latin typeface="Times New Roman" pitchFamily="16" charset="0"/>
              </a:rPr>
              <a:t>/a möglich</a:t>
            </a:r>
            <a:endParaRPr kumimoji="0" lang="de-DE" sz="1600" b="0" i="0" u="none" strike="noStrike" cap="none" normalizeH="0" baseline="0" dirty="0">
              <a:ln>
                <a:noFill/>
              </a:ln>
              <a:solidFill>
                <a:schemeClr val="tx1"/>
              </a:solidFill>
              <a:effectLst/>
              <a:latin typeface="Times New Roman" pitchFamily="16" charset="0"/>
            </a:endParaRPr>
          </a:p>
        </p:txBody>
      </p:sp>
      <p:sp>
        <p:nvSpPr>
          <p:cNvPr id="6" name="Rechteck 5"/>
          <p:cNvSpPr/>
          <p:nvPr/>
        </p:nvSpPr>
        <p:spPr bwMode="auto">
          <a:xfrm>
            <a:off x="1403648" y="2636912"/>
            <a:ext cx="2448272" cy="216024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ndParaRPr>
          </a:p>
        </p:txBody>
      </p:sp>
      <p:sp>
        <p:nvSpPr>
          <p:cNvPr id="7" name="Rechteck 6"/>
          <p:cNvSpPr/>
          <p:nvPr/>
        </p:nvSpPr>
        <p:spPr bwMode="auto">
          <a:xfrm>
            <a:off x="4661033" y="3306799"/>
            <a:ext cx="3600400" cy="864096"/>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de-DE" sz="1600" b="0" i="0" u="none" strike="noStrike" cap="none" normalizeH="0" baseline="0" dirty="0">
                <a:ln>
                  <a:noFill/>
                </a:ln>
                <a:solidFill>
                  <a:schemeClr val="tx1"/>
                </a:solidFill>
                <a:effectLst/>
                <a:latin typeface="Times New Roman" pitchFamily="16" charset="0"/>
              </a:rPr>
              <a:t>Kontrollbereich:</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lang="de-DE" sz="1600" dirty="0">
              <a:solidFill>
                <a:schemeClr val="tx1"/>
              </a:solidFill>
              <a:latin typeface="Times New Roman" pitchFamily="16" charset="0"/>
            </a:endParaRP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de-DE" sz="1600" b="0" i="0" u="none" strike="noStrike" cap="none" normalizeH="0" baseline="0" dirty="0">
                <a:ln>
                  <a:noFill/>
                </a:ln>
                <a:solidFill>
                  <a:schemeClr val="tx1"/>
                </a:solidFill>
                <a:effectLst/>
                <a:latin typeface="Times New Roman" pitchFamily="16" charset="0"/>
              </a:rPr>
              <a:t>&gt;</a:t>
            </a:r>
            <a:r>
              <a:rPr kumimoji="0" lang="de-DE" sz="1600" b="0" i="0" u="none" strike="noStrike" cap="none" normalizeH="0" dirty="0">
                <a:ln>
                  <a:noFill/>
                </a:ln>
                <a:solidFill>
                  <a:schemeClr val="tx1"/>
                </a:solidFill>
                <a:effectLst/>
                <a:latin typeface="Times New Roman" pitchFamily="16" charset="0"/>
              </a:rPr>
              <a:t> 6 </a:t>
            </a:r>
            <a:r>
              <a:rPr kumimoji="0" lang="de-DE" sz="1600" b="0" i="0" u="none" strike="noStrike" cap="none" normalizeH="0" dirty="0" err="1">
                <a:ln>
                  <a:noFill/>
                </a:ln>
                <a:solidFill>
                  <a:schemeClr val="tx1"/>
                </a:solidFill>
                <a:effectLst/>
                <a:latin typeface="Times New Roman" pitchFamily="16" charset="0"/>
              </a:rPr>
              <a:t>mSv</a:t>
            </a:r>
            <a:r>
              <a:rPr kumimoji="0" lang="de-DE" sz="1600" b="0" i="0" u="none" strike="noStrike" cap="none" normalizeH="0" dirty="0">
                <a:ln>
                  <a:noFill/>
                </a:ln>
                <a:solidFill>
                  <a:schemeClr val="tx1"/>
                </a:solidFill>
                <a:effectLst/>
                <a:latin typeface="Times New Roman" pitchFamily="16" charset="0"/>
              </a:rPr>
              <a:t>/a möglich</a:t>
            </a:r>
            <a:endParaRPr kumimoji="0" lang="de-DE" sz="1600" b="0" i="0" u="none" strike="noStrike" cap="none" normalizeH="0" baseline="0" dirty="0">
              <a:ln>
                <a:noFill/>
              </a:ln>
              <a:solidFill>
                <a:schemeClr val="tx1"/>
              </a:solidFill>
              <a:effectLst/>
              <a:latin typeface="Times New Roman" pitchFamily="16" charset="0"/>
            </a:endParaRPr>
          </a:p>
        </p:txBody>
      </p:sp>
      <p:sp>
        <p:nvSpPr>
          <p:cNvPr id="8" name="Rechteck 7"/>
          <p:cNvSpPr/>
          <p:nvPr/>
        </p:nvSpPr>
        <p:spPr bwMode="auto">
          <a:xfrm>
            <a:off x="1907704" y="3140968"/>
            <a:ext cx="1512168" cy="122413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ndParaRPr>
          </a:p>
        </p:txBody>
      </p:sp>
      <p:sp>
        <p:nvSpPr>
          <p:cNvPr id="9" name="Rechteck 8"/>
          <p:cNvSpPr/>
          <p:nvPr/>
        </p:nvSpPr>
        <p:spPr bwMode="auto">
          <a:xfrm>
            <a:off x="4621520" y="4336727"/>
            <a:ext cx="3600400" cy="86409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de-DE" sz="1600" b="0" i="0" u="none" strike="noStrike" cap="none" normalizeH="0" baseline="0" dirty="0">
                <a:ln>
                  <a:noFill/>
                </a:ln>
                <a:solidFill>
                  <a:schemeClr val="tx1"/>
                </a:solidFill>
                <a:effectLst/>
                <a:latin typeface="Times New Roman" pitchFamily="16" charset="0"/>
              </a:rPr>
              <a:t>Sperrbereich:</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lang="de-DE" sz="1600" dirty="0">
              <a:solidFill>
                <a:schemeClr val="tx1"/>
              </a:solidFill>
              <a:latin typeface="Times New Roman" pitchFamily="16" charset="0"/>
            </a:endParaRP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de-DE" sz="1600" b="0" i="0" u="none" strike="noStrike" cap="none" normalizeH="0" baseline="0" dirty="0">
                <a:ln>
                  <a:noFill/>
                </a:ln>
                <a:solidFill>
                  <a:schemeClr val="tx1"/>
                </a:solidFill>
                <a:effectLst/>
                <a:latin typeface="Times New Roman" pitchFamily="16" charset="0"/>
              </a:rPr>
              <a:t>Dosisleistung</a:t>
            </a:r>
            <a:r>
              <a:rPr kumimoji="0" lang="de-DE" sz="1600" b="0" i="0" u="none" strike="noStrike" cap="none" normalizeH="0" dirty="0">
                <a:ln>
                  <a:noFill/>
                </a:ln>
                <a:solidFill>
                  <a:schemeClr val="tx1"/>
                </a:solidFill>
                <a:effectLst/>
                <a:latin typeface="Times New Roman" pitchFamily="16" charset="0"/>
              </a:rPr>
              <a:t> &gt; 3 </a:t>
            </a:r>
            <a:r>
              <a:rPr kumimoji="0" lang="de-DE" sz="1600" b="0" i="0" u="none" strike="noStrike" cap="none" normalizeH="0" dirty="0" err="1">
                <a:ln>
                  <a:noFill/>
                </a:ln>
                <a:solidFill>
                  <a:schemeClr val="tx1"/>
                </a:solidFill>
                <a:effectLst/>
                <a:latin typeface="Times New Roman" pitchFamily="16" charset="0"/>
              </a:rPr>
              <a:t>mSv</a:t>
            </a:r>
            <a:r>
              <a:rPr kumimoji="0" lang="de-DE" sz="1600" b="0" i="0" u="none" strike="noStrike" cap="none" normalizeH="0" dirty="0">
                <a:ln>
                  <a:noFill/>
                </a:ln>
                <a:solidFill>
                  <a:schemeClr val="tx1"/>
                </a:solidFill>
                <a:effectLst/>
                <a:latin typeface="Times New Roman" pitchFamily="16" charset="0"/>
              </a:rPr>
              <a:t>/h</a:t>
            </a:r>
            <a:endParaRPr kumimoji="0" lang="de-DE" sz="1600" b="0" i="0" u="none" strike="noStrike" cap="none" normalizeH="0" baseline="0" dirty="0">
              <a:ln>
                <a:noFill/>
              </a:ln>
              <a:solidFill>
                <a:schemeClr val="tx1"/>
              </a:solidFill>
              <a:effectLst/>
              <a:latin typeface="Times New Roman" pitchFamily="16" charset="0"/>
            </a:endParaRPr>
          </a:p>
        </p:txBody>
      </p:sp>
    </p:spTree>
    <p:extLst>
      <p:ext uri="{BB962C8B-B14F-4D97-AF65-F5344CB8AC3E}">
        <p14:creationId xmlns:p14="http://schemas.microsoft.com/office/powerpoint/2010/main" val="741156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813691" y="548680"/>
            <a:ext cx="7800975" cy="657225"/>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Dosisgrenzwerte für den Kontrollbereich</a:t>
            </a:r>
          </a:p>
        </p:txBody>
      </p:sp>
      <p:sp>
        <p:nvSpPr>
          <p:cNvPr id="19459" name="Rectangle 2"/>
          <p:cNvSpPr>
            <a:spLocks noGrp="1" noChangeArrowheads="1"/>
          </p:cNvSpPr>
          <p:nvPr>
            <p:ph type="body" idx="4294967295"/>
          </p:nvPr>
        </p:nvSpPr>
        <p:spPr>
          <a:xfrm>
            <a:off x="4500563" y="1341016"/>
            <a:ext cx="4248150" cy="4680272"/>
          </a:xfrm>
        </p:spPr>
        <p:txBody>
          <a:bodyPr/>
          <a:lstStyle/>
          <a:p>
            <a:pPr lvl="1" indent="-742950" eaLnBrk="1" hangingPunct="1">
              <a:spcBef>
                <a:spcPts val="35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 78 der Strahlenschutzverordnung</a:t>
            </a:r>
          </a:p>
          <a:p>
            <a:pPr marL="0" lvl="1" indent="0" eaLnBrk="1" hangingPunct="1">
              <a:spcBef>
                <a:spcPts val="350"/>
              </a:spcBef>
              <a:buClrTx/>
              <a:buFontTx/>
              <a:buNone/>
              <a:tabLst>
                <a:tab pos="1827213" algn="l"/>
                <a:tab pos="2741613" algn="l"/>
                <a:tab pos="3656013" algn="l"/>
                <a:tab pos="4570413" algn="l"/>
                <a:tab pos="5484813" algn="l"/>
                <a:tab pos="6399213" algn="l"/>
                <a:tab pos="7313613" algn="l"/>
                <a:tab pos="8228013" algn="l"/>
                <a:tab pos="9142413" algn="l"/>
                <a:tab pos="10056813" algn="l"/>
              </a:tabLst>
            </a:pPr>
            <a:r>
              <a:rPr lang="de-DE" dirty="0"/>
              <a:t>gibt die Dosisgrenzwerte vor:</a:t>
            </a:r>
          </a:p>
          <a:p>
            <a:pPr lvl="1" indent="-284163" eaLnBrk="1" hangingPunct="1">
              <a:spcBef>
                <a:spcPts val="35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de-DE" sz="1400" dirty="0"/>
          </a:p>
          <a:p>
            <a:pPr lvl="1" indent="-284163" eaLnBrk="1" hangingPunct="1">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sz="2000" dirty="0"/>
              <a:t>Kat. B		Kat. A</a:t>
            </a:r>
          </a:p>
          <a:p>
            <a:pPr lvl="1" indent="-284163" eaLnBrk="1" hangingPunct="1">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de-DE" sz="2000" dirty="0"/>
          </a:p>
          <a:p>
            <a:pPr lvl="1" indent="-284163" eaLnBrk="1" hangingPunct="1">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sz="2000" dirty="0"/>
              <a:t>1-6 </a:t>
            </a:r>
            <a:r>
              <a:rPr lang="de-DE" sz="2000" dirty="0" err="1"/>
              <a:t>mSv</a:t>
            </a:r>
            <a:r>
              <a:rPr lang="de-DE" sz="2000" dirty="0"/>
              <a:t>/a		6-20mSv/a</a:t>
            </a:r>
          </a:p>
          <a:p>
            <a:pPr lvl="1" indent="-28416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de-DE" dirty="0"/>
          </a:p>
          <a:p>
            <a:pPr lvl="1" indent="-28416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de-DE" dirty="0"/>
          </a:p>
          <a:p>
            <a:pPr lvl="1" indent="-28416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Jugendliche und „nicht beruflich </a:t>
            </a:r>
          </a:p>
          <a:p>
            <a:pPr lvl="1" indent="-28416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strahlenexponierte Personen“:</a:t>
            </a:r>
          </a:p>
          <a:p>
            <a:pPr lvl="1" indent="-28416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de-DE" dirty="0"/>
          </a:p>
          <a:p>
            <a:pPr lvl="1" indent="-284163" algn="ctr"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1 </a:t>
            </a:r>
            <a:r>
              <a:rPr lang="de-DE" dirty="0" err="1"/>
              <a:t>mSv</a:t>
            </a:r>
            <a:r>
              <a:rPr lang="de-DE" dirty="0"/>
              <a:t>/a</a:t>
            </a:r>
          </a:p>
        </p:txBody>
      </p:sp>
      <p:pic>
        <p:nvPicPr>
          <p:cNvPr id="5" name="Grafik 4" descr="E:\DCIM\101MSDCF\DSC0503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462" y="1484784"/>
            <a:ext cx="3682101" cy="3168352"/>
          </a:xfrm>
          <a:prstGeom prst="rect">
            <a:avLst/>
          </a:prstGeom>
          <a:noFill/>
          <a:ln>
            <a:no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idx="4294967295"/>
          </p:nvPr>
        </p:nvSpPr>
        <p:spPr>
          <a:xfrm>
            <a:off x="792162" y="563334"/>
            <a:ext cx="7800975" cy="576262"/>
          </a:xfrm>
        </p:spPr>
        <p:txBody>
          <a:bodyPr/>
          <a:lstStyle/>
          <a:p>
            <a:pPr eaLnBrk="1"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de-DE" sz="2400" dirty="0"/>
            </a:br>
            <a:r>
              <a:rPr lang="de-DE" dirty="0"/>
              <a:t>Dosisgrenzwerte</a:t>
            </a:r>
            <a:br>
              <a:rPr lang="de-DE" sz="2400" dirty="0">
                <a:solidFill>
                  <a:srgbClr val="000000"/>
                </a:solidFill>
              </a:rPr>
            </a:br>
            <a:endParaRPr lang="de-DE" sz="2400" dirty="0">
              <a:solidFill>
                <a:srgbClr val="000000"/>
              </a:solidFill>
            </a:endParaRPr>
          </a:p>
        </p:txBody>
      </p:sp>
      <p:sp>
        <p:nvSpPr>
          <p:cNvPr id="20482" name="Text Box 2"/>
          <p:cNvSpPr txBox="1">
            <a:spLocks noChangeArrowheads="1"/>
          </p:cNvSpPr>
          <p:nvPr/>
        </p:nvSpPr>
        <p:spPr bwMode="auto">
          <a:xfrm>
            <a:off x="3923928" y="2237509"/>
            <a:ext cx="4968552" cy="316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marL="342900" indent="-342900" eaLnBrk="1" hangingPunct="1">
              <a:spcBef>
                <a:spcPts val="900"/>
              </a:spcBef>
              <a:buClr>
                <a:srgbClr val="000000"/>
              </a:buClr>
              <a:buSzPct val="100000"/>
              <a:buFont typeface="Arial" pitchFamily="34" charset="0"/>
              <a:buChar char="•"/>
            </a:pPr>
            <a:r>
              <a:rPr lang="de-DE" dirty="0">
                <a:solidFill>
                  <a:srgbClr val="000000"/>
                </a:solidFill>
                <a:latin typeface="Arial" charset="0"/>
              </a:rPr>
              <a:t>Schwangere und Stillende dürfen nur nach Absprache mit dem Strahlenschutzbeauftragten den Kontrollbereich betreten. </a:t>
            </a:r>
          </a:p>
          <a:p>
            <a:pPr marL="342900" indent="-342900" eaLnBrk="1" hangingPunct="1">
              <a:spcBef>
                <a:spcPts val="900"/>
              </a:spcBef>
              <a:buClr>
                <a:srgbClr val="000000"/>
              </a:buClr>
              <a:buSzPct val="100000"/>
              <a:buFont typeface="Arial" pitchFamily="34" charset="0"/>
              <a:buChar char="•"/>
            </a:pPr>
            <a:r>
              <a:rPr lang="de-DE" dirty="0">
                <a:solidFill>
                  <a:srgbClr val="000000"/>
                </a:solidFill>
                <a:latin typeface="Arial" charset="0"/>
              </a:rPr>
              <a:t>Bei radioaktiven Arbeiten dürfen Schwangere während der gesamten Schwangerschaft nicht mehr als 1 </a:t>
            </a:r>
            <a:r>
              <a:rPr lang="de-DE" dirty="0" err="1">
                <a:solidFill>
                  <a:srgbClr val="000000"/>
                </a:solidFill>
                <a:latin typeface="Arial" charset="0"/>
              </a:rPr>
              <a:t>mSv</a:t>
            </a:r>
            <a:r>
              <a:rPr lang="de-DE" dirty="0">
                <a:solidFill>
                  <a:srgbClr val="000000"/>
                </a:solidFill>
                <a:latin typeface="Arial" charset="0"/>
              </a:rPr>
              <a:t> erhalten.</a:t>
            </a:r>
          </a:p>
        </p:txBody>
      </p:sp>
      <p:sp>
        <p:nvSpPr>
          <p:cNvPr id="20483" name="Text Box 3"/>
          <p:cNvSpPr txBox="1">
            <a:spLocks noChangeArrowheads="1"/>
          </p:cNvSpPr>
          <p:nvPr/>
        </p:nvSpPr>
        <p:spPr bwMode="auto">
          <a:xfrm>
            <a:off x="792162" y="1508126"/>
            <a:ext cx="54721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spcBef>
                <a:spcPts val="1500"/>
              </a:spcBef>
              <a:buSzPct val="100000"/>
            </a:pPr>
            <a:br>
              <a:rPr lang="de-DE" b="1" dirty="0">
                <a:solidFill>
                  <a:srgbClr val="000000"/>
                </a:solidFill>
                <a:latin typeface="Arial" charset="0"/>
              </a:rPr>
            </a:br>
            <a:endParaRPr lang="de-DE" b="1" dirty="0">
              <a:solidFill>
                <a:srgbClr val="000000"/>
              </a:solidFill>
              <a:latin typeface="Arial"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245187"/>
            <a:ext cx="3268433" cy="3245346"/>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Natürliche Strahlenexposition in Deutschland</a:t>
            </a:r>
          </a:p>
        </p:txBody>
      </p:sp>
      <p:sp>
        <p:nvSpPr>
          <p:cNvPr id="3" name="Inhaltsplatzhalter 2"/>
          <p:cNvSpPr>
            <a:spLocks noGrp="1"/>
          </p:cNvSpPr>
          <p:nvPr>
            <p:ph idx="1"/>
          </p:nvPr>
        </p:nvSpPr>
        <p:spPr>
          <a:xfrm>
            <a:off x="809625" y="1752601"/>
            <a:ext cx="7542213" cy="2756520"/>
          </a:xfrm>
        </p:spPr>
        <p:txBody>
          <a:bodyPr/>
          <a:lstStyle/>
          <a:p>
            <a:r>
              <a:rPr lang="de-DE" dirty="0"/>
              <a:t>Oft wird vergessen, dass jeder Mensch auf der Erde auf natürliche</a:t>
            </a:r>
          </a:p>
          <a:p>
            <a:r>
              <a:rPr lang="de-DE" dirty="0"/>
              <a:t>Weise ionisierender Strahlung ausgesetzt ist. Niemand kann sich ihr</a:t>
            </a:r>
          </a:p>
          <a:p>
            <a:r>
              <a:rPr lang="de-DE" dirty="0"/>
              <a:t>entziehen. Ursache dafür sind Strahlenquellen, die in der Natur</a:t>
            </a:r>
          </a:p>
          <a:p>
            <a:r>
              <a:rPr lang="de-DE" dirty="0"/>
              <a:t>unabhängig vom Menschen entstanden sind und existieren.</a:t>
            </a:r>
          </a:p>
          <a:p>
            <a:endParaRPr lang="de-DE" dirty="0"/>
          </a:p>
          <a:p>
            <a:r>
              <a:rPr lang="de-DE" dirty="0"/>
              <a:t>Die gesamte natürliche Strahlenexposition in Deutschland beträgt</a:t>
            </a:r>
          </a:p>
          <a:p>
            <a:r>
              <a:rPr lang="de-DE" dirty="0"/>
              <a:t>durchschnittlich 2,1 </a:t>
            </a:r>
            <a:r>
              <a:rPr lang="de-DE" dirty="0" err="1"/>
              <a:t>Millisievert</a:t>
            </a:r>
            <a:r>
              <a:rPr lang="de-DE" dirty="0"/>
              <a:t> im Jahr (effektive Dosis). Je nach</a:t>
            </a:r>
          </a:p>
          <a:p>
            <a:r>
              <a:rPr lang="de-DE" dirty="0"/>
              <a:t>Wohnort, Ernährungs- und Lebensgewohnheiten reicht sie im einzelnen</a:t>
            </a:r>
          </a:p>
          <a:p>
            <a:r>
              <a:rPr lang="de-DE" dirty="0"/>
              <a:t>von einem bis zu zehn </a:t>
            </a:r>
            <a:r>
              <a:rPr lang="de-DE" dirty="0" err="1"/>
              <a:t>mSv</a:t>
            </a:r>
            <a:r>
              <a:rPr lang="de-DE" dirty="0"/>
              <a:t>.</a:t>
            </a:r>
          </a:p>
          <a:p>
            <a:endParaRPr lang="de-DE" dirty="0"/>
          </a:p>
        </p:txBody>
      </p:sp>
    </p:spTree>
    <p:extLst>
      <p:ext uri="{BB962C8B-B14F-4D97-AF65-F5344CB8AC3E}">
        <p14:creationId xmlns:p14="http://schemas.microsoft.com/office/powerpoint/2010/main" val="1827151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548680"/>
            <a:ext cx="7799387" cy="655638"/>
          </a:xfrm>
        </p:spPr>
        <p:txBody>
          <a:bodyPr/>
          <a:lstStyle/>
          <a:p>
            <a:r>
              <a:rPr lang="de-DE" dirty="0"/>
              <a:t>Dosisgrenzwerte</a:t>
            </a:r>
          </a:p>
        </p:txBody>
      </p:sp>
      <p:sp>
        <p:nvSpPr>
          <p:cNvPr id="3" name="Inhaltsplatzhalter 2"/>
          <p:cNvSpPr>
            <a:spLocks noGrp="1"/>
          </p:cNvSpPr>
          <p:nvPr>
            <p:ph idx="1"/>
          </p:nvPr>
        </p:nvSpPr>
        <p:spPr>
          <a:xfrm>
            <a:off x="755576" y="1772816"/>
            <a:ext cx="7542213" cy="3656013"/>
          </a:xfrm>
        </p:spPr>
        <p:txBody>
          <a:bodyPr/>
          <a:lstStyle/>
          <a:p>
            <a:r>
              <a:rPr lang="de-DE" dirty="0"/>
              <a:t>Bei Frauen:</a:t>
            </a:r>
          </a:p>
          <a:p>
            <a:endParaRPr lang="de-DE" dirty="0"/>
          </a:p>
          <a:p>
            <a:pPr>
              <a:buFont typeface="Arial" panose="020B0604020202020204" pitchFamily="34" charset="0"/>
              <a:buChar char="•"/>
            </a:pPr>
            <a:r>
              <a:rPr lang="de-DE" dirty="0"/>
              <a:t>Eine Schwangerschaft ist so früh wie möglich mitzuteilen</a:t>
            </a:r>
          </a:p>
          <a:p>
            <a:pPr marL="0" indent="0"/>
            <a:endParaRPr lang="de-DE" dirty="0"/>
          </a:p>
          <a:p>
            <a:pPr marL="0" indent="0"/>
            <a:r>
              <a:rPr lang="de-DE" dirty="0"/>
              <a:t>Dadurch können alle notwendigen Maßnahmen zum Schutz des ungeborenen Kindes unverzüglich getroffen werden.</a:t>
            </a:r>
          </a:p>
          <a:p>
            <a:pPr marL="0" indent="0"/>
            <a:endParaRPr lang="de-DE" dirty="0"/>
          </a:p>
          <a:p>
            <a:pPr marL="285750" indent="-285750">
              <a:buFont typeface="Arial" panose="020B0604020202020204" pitchFamily="34" charset="0"/>
              <a:buChar char="•"/>
            </a:pPr>
            <a:r>
              <a:rPr lang="de-DE" dirty="0"/>
              <a:t>Bei stillenden Frauen besteht im Falle einer Kontamination ein Inkorporationsrisiko für den Säugling</a:t>
            </a:r>
          </a:p>
        </p:txBody>
      </p:sp>
    </p:spTree>
    <p:extLst>
      <p:ext uri="{BB962C8B-B14F-4D97-AF65-F5344CB8AC3E}">
        <p14:creationId xmlns:p14="http://schemas.microsoft.com/office/powerpoint/2010/main" val="2390328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809625" y="547688"/>
            <a:ext cx="7800975" cy="6604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Strahlenschutzgrundsatz</a:t>
            </a:r>
          </a:p>
        </p:txBody>
      </p:sp>
      <p:sp>
        <p:nvSpPr>
          <p:cNvPr id="18435" name="Rectangle 2"/>
          <p:cNvSpPr>
            <a:spLocks noGrp="1" noChangeArrowheads="1"/>
          </p:cNvSpPr>
          <p:nvPr>
            <p:ph type="body" idx="4294967295"/>
          </p:nvPr>
        </p:nvSpPr>
        <p:spPr>
          <a:xfrm>
            <a:off x="809625" y="1340768"/>
            <a:ext cx="7543800" cy="3960440"/>
          </a:xfrm>
        </p:spPr>
        <p:txBody>
          <a:bodyPr/>
          <a:lstStyle/>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b="1" dirty="0"/>
              <a:t>Vermeidung unnötiger Strahlenexposition und </a:t>
            </a:r>
            <a:r>
              <a:rPr lang="de-DE" b="1" dirty="0">
                <a:solidFill>
                  <a:srgbClr val="FF0000"/>
                </a:solidFill>
              </a:rPr>
              <a:t>Dosisreduzierung</a:t>
            </a:r>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dirty="0"/>
          </a:p>
          <a:p>
            <a:pPr indent="-341313" eaLnBrk="1" hangingPunct="1">
              <a:spcBef>
                <a:spcPts val="450"/>
              </a:spcBef>
              <a:buClrTx/>
              <a:buFont typeface="Wingdings" pitchFamily="2" charset="2"/>
              <a:buChar char="à"/>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sym typeface="Wingdings" pitchFamily="2" charset="2"/>
              </a:rPr>
              <a:t>Jede unnötige Strahlenexposition vermeiden!</a:t>
            </a:r>
          </a:p>
          <a:p>
            <a:pPr indent="-341313" eaLnBrk="1" hangingPunct="1">
              <a:spcBef>
                <a:spcPts val="450"/>
              </a:spcBef>
              <a:buClrTx/>
              <a:buFont typeface="Wingdings" pitchFamily="2" charset="2"/>
              <a:buChar char="à"/>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dirty="0">
              <a:sym typeface="Wingdings" pitchFamily="2" charset="2"/>
            </a:endParaRPr>
          </a:p>
          <a:p>
            <a:pPr indent="-341313" eaLnBrk="1" hangingPunct="1">
              <a:spcBef>
                <a:spcPts val="450"/>
              </a:spcBef>
              <a:buClrTx/>
              <a:buFont typeface="Wingdings" pitchFamily="2" charset="2"/>
              <a:buChar char="à"/>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sym typeface="Wingdings" pitchFamily="2" charset="2"/>
              </a:rPr>
              <a:t>Jede unvermeidbare Strahlenexposition so gering  wie möglich zu halten!</a:t>
            </a:r>
          </a:p>
          <a:p>
            <a:pPr indent="-341313" eaLnBrk="1" hangingPunct="1">
              <a:spcBef>
                <a:spcPts val="450"/>
              </a:spcBef>
              <a:buClrTx/>
              <a:buFont typeface="Wingdings" pitchFamily="2" charset="2"/>
              <a:buChar char="à"/>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dirty="0">
              <a:sym typeface="Wingdings" pitchFamily="2" charset="2"/>
            </a:endParaRPr>
          </a:p>
          <a:p>
            <a:pPr indent="-341313" eaLnBrk="1" hangingPunct="1">
              <a:spcBef>
                <a:spcPts val="450"/>
              </a:spcBef>
              <a:buClrTx/>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sym typeface="Wingdings" pitchFamily="2" charset="2"/>
              </a:rPr>
              <a:t>Dabei ist zu beachten:</a:t>
            </a:r>
          </a:p>
          <a:p>
            <a:pPr indent="-341313" eaLnBrk="1" hangingPunct="1">
              <a:spcBef>
                <a:spcPts val="450"/>
              </a:spcBef>
              <a:buClrTx/>
              <a:buFont typeface="Arial"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sym typeface="Wingdings" pitchFamily="2" charset="2"/>
              </a:rPr>
              <a:t>Minimierung wird auch unterhalb der Grenzwerte gefordert.</a:t>
            </a:r>
          </a:p>
          <a:p>
            <a:pPr indent="-341313" eaLnBrk="1" hangingPunct="1">
              <a:spcBef>
                <a:spcPts val="450"/>
              </a:spcBef>
              <a:buClrTx/>
              <a:buFont typeface="Arial"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sym typeface="Wingdings" pitchFamily="2" charset="2"/>
              </a:rPr>
              <a:t>Stand von Wissenschaft und Technik ist ausschlaggebend.</a:t>
            </a:r>
          </a:p>
          <a:p>
            <a:pPr indent="-341313" eaLnBrk="1" hangingPunct="1">
              <a:spcBef>
                <a:spcPts val="450"/>
              </a:spcBef>
              <a:buClrTx/>
              <a:buFont typeface="Arial"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sym typeface="Wingdings" pitchFamily="2" charset="2"/>
              </a:rPr>
              <a:t>Alle Umstände des Einzelfalls sind zu berücksichtigen.</a:t>
            </a:r>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dirty="0"/>
          </a:p>
          <a:p>
            <a:endParaRPr lang="de-DE" dirty="0"/>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b="1"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Strahlenschutzgrundsatz</a:t>
            </a:r>
          </a:p>
        </p:txBody>
      </p:sp>
      <p:sp>
        <p:nvSpPr>
          <p:cNvPr id="3" name="Inhaltsplatzhalter 2"/>
          <p:cNvSpPr>
            <a:spLocks noGrp="1"/>
          </p:cNvSpPr>
          <p:nvPr>
            <p:ph idx="1"/>
          </p:nvPr>
        </p:nvSpPr>
        <p:spPr/>
        <p:txBody>
          <a:bodyPr/>
          <a:lstStyle/>
          <a:p>
            <a:r>
              <a:rPr lang="de-DE" b="1" dirty="0"/>
              <a:t> </a:t>
            </a:r>
            <a:r>
              <a:rPr lang="de-DE" b="1" dirty="0">
                <a:solidFill>
                  <a:srgbClr val="FF0000"/>
                </a:solidFill>
              </a:rPr>
              <a:t>Dosisbegrenzung</a:t>
            </a:r>
          </a:p>
          <a:p>
            <a:endParaRPr lang="de-DE" dirty="0">
              <a:sym typeface="Wingdings" pitchFamily="2" charset="2"/>
            </a:endParaRPr>
          </a:p>
          <a:p>
            <a:r>
              <a:rPr lang="de-DE" dirty="0"/>
              <a:t> §9 Strahlenschutzgesetz </a:t>
            </a:r>
            <a:br>
              <a:rPr lang="de-DE" dirty="0"/>
            </a:br>
            <a:r>
              <a:rPr lang="de-DE" dirty="0"/>
              <a:t>Wer eine Tätigkeit plant, ausübt oder ausüben lässt, ist verpflichtet, dafür zu sorgen, dass die Dosisgrenzwerte nicht überschritten werden, die in diesem Gesetz und in den auf Grund dieses Gesetzes erlassenen Rechtsverordnungen festgelegt sind. </a:t>
            </a:r>
            <a:br>
              <a:rPr lang="de-DE" dirty="0"/>
            </a:br>
            <a:endParaRPr lang="de-DE" dirty="0"/>
          </a:p>
          <a:p>
            <a:endParaRPr lang="de-DE" dirty="0"/>
          </a:p>
        </p:txBody>
      </p:sp>
    </p:spTree>
    <p:extLst>
      <p:ext uri="{BB962C8B-B14F-4D97-AF65-F5344CB8AC3E}">
        <p14:creationId xmlns:p14="http://schemas.microsoft.com/office/powerpoint/2010/main" val="3377480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Strahlenschutzgrundsatz</a:t>
            </a:r>
          </a:p>
        </p:txBody>
      </p:sp>
      <p:sp>
        <p:nvSpPr>
          <p:cNvPr id="3" name="Inhaltsplatzhalter 2"/>
          <p:cNvSpPr>
            <a:spLocks noGrp="1"/>
          </p:cNvSpPr>
          <p:nvPr>
            <p:ph idx="1"/>
          </p:nvPr>
        </p:nvSpPr>
        <p:spPr/>
        <p:txBody>
          <a:bodyPr/>
          <a:lstStyle/>
          <a:p>
            <a:r>
              <a:rPr lang="de-DE" dirty="0"/>
              <a:t>Dabei gliedert sich der Strahlenschutz in drei grundsätzliche</a:t>
            </a:r>
          </a:p>
          <a:p>
            <a:r>
              <a:rPr lang="de-DE" dirty="0"/>
              <a:t>Schutzmaßnahmen:</a:t>
            </a:r>
          </a:p>
          <a:p>
            <a:endParaRPr lang="de-DE" dirty="0"/>
          </a:p>
          <a:p>
            <a:endParaRPr lang="de-DE" dirty="0"/>
          </a:p>
          <a:p>
            <a:pPr>
              <a:buFont typeface="Arial" panose="020B0604020202020204" pitchFamily="34" charset="0"/>
              <a:buChar char="•"/>
            </a:pPr>
            <a:r>
              <a:rPr lang="de-DE" dirty="0"/>
              <a:t>Schutz vor äußerer Strahlung</a:t>
            </a:r>
          </a:p>
          <a:p>
            <a:pPr marL="0" indent="0"/>
            <a:endParaRPr lang="de-DE" dirty="0"/>
          </a:p>
          <a:p>
            <a:pPr>
              <a:buFont typeface="Arial" panose="020B0604020202020204" pitchFamily="34" charset="0"/>
              <a:buChar char="•"/>
            </a:pPr>
            <a:r>
              <a:rPr lang="de-DE" dirty="0"/>
              <a:t>Schutz vor Kontamination</a:t>
            </a:r>
          </a:p>
          <a:p>
            <a:pPr>
              <a:buFont typeface="Arial" panose="020B0604020202020204" pitchFamily="34" charset="0"/>
              <a:buChar char="•"/>
            </a:pPr>
            <a:endParaRPr lang="de-DE" dirty="0"/>
          </a:p>
          <a:p>
            <a:pPr>
              <a:buFont typeface="Arial" panose="020B0604020202020204" pitchFamily="34" charset="0"/>
              <a:buChar char="•"/>
            </a:pPr>
            <a:r>
              <a:rPr lang="de-DE" dirty="0"/>
              <a:t>Schutz vor Inkorporation</a:t>
            </a:r>
          </a:p>
          <a:p>
            <a:endParaRPr lang="de-DE" dirty="0"/>
          </a:p>
        </p:txBody>
      </p:sp>
    </p:spTree>
    <p:extLst>
      <p:ext uri="{BB962C8B-B14F-4D97-AF65-F5344CB8AC3E}">
        <p14:creationId xmlns:p14="http://schemas.microsoft.com/office/powerpoint/2010/main" val="1038495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idx="4294967295"/>
          </p:nvPr>
        </p:nvSpPr>
        <p:spPr>
          <a:xfrm>
            <a:off x="823913" y="549275"/>
            <a:ext cx="7800975" cy="657225"/>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Inkorporation </a:t>
            </a:r>
            <a:r>
              <a:rPr lang="de-DE" dirty="0">
                <a:latin typeface="Wingdings" pitchFamily="2" charset="2"/>
              </a:rPr>
              <a:t></a:t>
            </a:r>
            <a:r>
              <a:rPr lang="de-DE" dirty="0"/>
              <a:t> Expositionspfade</a:t>
            </a:r>
          </a:p>
        </p:txBody>
      </p:sp>
      <p:sp>
        <p:nvSpPr>
          <p:cNvPr id="35843" name="AutoShape 2"/>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buClr>
                <a:srgbClr val="000000"/>
              </a:buClr>
              <a:buSzPct val="100000"/>
              <a:buFont typeface="Times New Roman" pitchFamily="18" charset="0"/>
              <a:buNone/>
            </a:pPr>
            <a:endParaRPr lang="de-DE"/>
          </a:p>
        </p:txBody>
      </p:sp>
      <p:grpSp>
        <p:nvGrpSpPr>
          <p:cNvPr id="2" name="Group 3"/>
          <p:cNvGrpSpPr>
            <a:grpSpLocks/>
          </p:cNvGrpSpPr>
          <p:nvPr/>
        </p:nvGrpSpPr>
        <p:grpSpPr bwMode="auto">
          <a:xfrm>
            <a:off x="925470" y="1386898"/>
            <a:ext cx="858837" cy="1293813"/>
            <a:chOff x="521" y="890"/>
            <a:chExt cx="541" cy="815"/>
          </a:xfrm>
        </p:grpSpPr>
        <p:pic>
          <p:nvPicPr>
            <p:cNvPr id="35851"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1" y="890"/>
              <a:ext cx="542"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852" name="Text Box 5"/>
            <p:cNvSpPr txBox="1">
              <a:spLocks noChangeArrowheads="1"/>
            </p:cNvSpPr>
            <p:nvPr/>
          </p:nvSpPr>
          <p:spPr bwMode="auto">
            <a:xfrm>
              <a:off x="521" y="890"/>
              <a:ext cx="542"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buClr>
                  <a:srgbClr val="000000"/>
                </a:buClr>
                <a:buSzPct val="100000"/>
                <a:buFont typeface="Times New Roman" pitchFamily="18" charset="0"/>
                <a:buNone/>
              </a:pPr>
              <a:endParaRPr lang="de-DE"/>
            </a:p>
          </p:txBody>
        </p:sp>
      </p:grpSp>
      <p:sp>
        <p:nvSpPr>
          <p:cNvPr id="35846" name="AutoShape 7"/>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buClr>
                <a:srgbClr val="000000"/>
              </a:buClr>
              <a:buSzPct val="100000"/>
              <a:buFont typeface="Times New Roman" pitchFamily="18" charset="0"/>
              <a:buNone/>
            </a:pPr>
            <a:endParaRPr lang="de-DE"/>
          </a:p>
        </p:txBody>
      </p:sp>
      <p:graphicFrame>
        <p:nvGraphicFramePr>
          <p:cNvPr id="37896" name="Object 8"/>
          <p:cNvGraphicFramePr>
            <a:graphicFrameLocks noChangeAspect="1"/>
          </p:cNvGraphicFramePr>
          <p:nvPr>
            <p:extLst>
              <p:ext uri="{D42A27DB-BD31-4B8C-83A1-F6EECF244321}">
                <p14:modId xmlns:p14="http://schemas.microsoft.com/office/powerpoint/2010/main" val="3876903575"/>
              </p:ext>
            </p:extLst>
          </p:nvPr>
        </p:nvGraphicFramePr>
        <p:xfrm>
          <a:off x="925470" y="4640192"/>
          <a:ext cx="1102860" cy="1667015"/>
        </p:xfrm>
        <a:graphic>
          <a:graphicData uri="http://schemas.openxmlformats.org/presentationml/2006/ole">
            <mc:AlternateContent xmlns:mc="http://schemas.openxmlformats.org/markup-compatibility/2006">
              <mc:Choice xmlns:v="urn:schemas-microsoft-com:vml" Requires="v">
                <p:oleObj spid="_x0000_s36055" name="Image" r:id="rId5" imgW="2361600" imgH="3567960" progId="Photoshop.Image.11">
                  <p:embed/>
                </p:oleObj>
              </mc:Choice>
              <mc:Fallback>
                <p:oleObj name="Image" r:id="rId5" imgW="2361600" imgH="3567960" progId="Photoshop.Image.11">
                  <p:embed/>
                  <p:pic>
                    <p:nvPicPr>
                      <p:cNvPr id="0" name="Object 8"/>
                      <p:cNvPicPr>
                        <a:picLocks noChangeAspect="1" noChangeArrowheads="1"/>
                      </p:cNvPicPr>
                      <p:nvPr/>
                    </p:nvPicPr>
                    <p:blipFill>
                      <a:blip r:embed="rId6"/>
                      <a:srcRect/>
                      <a:stretch>
                        <a:fillRect/>
                      </a:stretch>
                    </p:blipFill>
                    <p:spPr bwMode="auto">
                      <a:xfrm>
                        <a:off x="925470" y="4640192"/>
                        <a:ext cx="1102860" cy="1667015"/>
                      </a:xfrm>
                      <a:prstGeom prst="rect">
                        <a:avLst/>
                      </a:prstGeom>
                      <a:noFill/>
                      <a:ln>
                        <a:noFill/>
                      </a:ln>
                      <a:effectLst/>
                      <a:extLst/>
                    </p:spPr>
                  </p:pic>
                </p:oleObj>
              </mc:Fallback>
            </mc:AlternateContent>
          </a:graphicData>
        </a:graphic>
      </p:graphicFrame>
      <p:sp>
        <p:nvSpPr>
          <p:cNvPr id="37897" name="Text Box 9"/>
          <p:cNvSpPr txBox="1">
            <a:spLocks noChangeArrowheads="1"/>
          </p:cNvSpPr>
          <p:nvPr/>
        </p:nvSpPr>
        <p:spPr bwMode="auto">
          <a:xfrm>
            <a:off x="2987675" y="1773238"/>
            <a:ext cx="4679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spcBef>
                <a:spcPts val="1500"/>
              </a:spcBef>
              <a:buSzPct val="100000"/>
            </a:pPr>
            <a:r>
              <a:rPr lang="de-DE">
                <a:solidFill>
                  <a:srgbClr val="000000"/>
                </a:solidFill>
                <a:latin typeface="Arial" charset="0"/>
              </a:rPr>
              <a:t>Über Wunden</a:t>
            </a:r>
          </a:p>
        </p:txBody>
      </p:sp>
      <p:sp>
        <p:nvSpPr>
          <p:cNvPr id="37898" name="Text Box 10"/>
          <p:cNvSpPr txBox="1">
            <a:spLocks noChangeArrowheads="1"/>
          </p:cNvSpPr>
          <p:nvPr/>
        </p:nvSpPr>
        <p:spPr bwMode="auto">
          <a:xfrm>
            <a:off x="2987675" y="3351211"/>
            <a:ext cx="2952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spcBef>
                <a:spcPts val="1500"/>
              </a:spcBef>
              <a:buSzPct val="100000"/>
            </a:pPr>
            <a:r>
              <a:rPr lang="de-DE" dirty="0">
                <a:solidFill>
                  <a:srgbClr val="000000"/>
                </a:solidFill>
                <a:latin typeface="Arial" charset="0"/>
              </a:rPr>
              <a:t>Über Ingestion</a:t>
            </a:r>
          </a:p>
        </p:txBody>
      </p:sp>
      <p:sp>
        <p:nvSpPr>
          <p:cNvPr id="37899" name="Text Box 11"/>
          <p:cNvSpPr txBox="1">
            <a:spLocks noChangeArrowheads="1"/>
          </p:cNvSpPr>
          <p:nvPr/>
        </p:nvSpPr>
        <p:spPr bwMode="auto">
          <a:xfrm>
            <a:off x="2987675" y="5243511"/>
            <a:ext cx="2519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spcBef>
                <a:spcPts val="1500"/>
              </a:spcBef>
              <a:buSzPct val="100000"/>
            </a:pPr>
            <a:r>
              <a:rPr lang="de-DE" dirty="0">
                <a:solidFill>
                  <a:srgbClr val="000000"/>
                </a:solidFill>
                <a:latin typeface="Arial" charset="0"/>
              </a:rPr>
              <a:t>Über Inhalation</a:t>
            </a:r>
          </a:p>
        </p:txBody>
      </p:sp>
      <p:pic>
        <p:nvPicPr>
          <p:cNvPr id="3" name="Grafik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913" y="2751472"/>
            <a:ext cx="1659855" cy="1659855"/>
          </a:xfrm>
          <a:prstGeom prst="rect">
            <a:avLst/>
          </a:prstGeom>
        </p:spPr>
      </p:pic>
      <p:sp>
        <p:nvSpPr>
          <p:cNvPr id="4" name="Textfeld 3"/>
          <p:cNvSpPr txBox="1"/>
          <p:nvPr/>
        </p:nvSpPr>
        <p:spPr>
          <a:xfrm>
            <a:off x="6372200" y="5805264"/>
            <a:ext cx="2160240" cy="215444"/>
          </a:xfrm>
          <a:prstGeom prst="rect">
            <a:avLst/>
          </a:prstGeom>
          <a:noFill/>
        </p:spPr>
        <p:txBody>
          <a:bodyPr wrap="square" rtlCol="0">
            <a:spAutoFit/>
          </a:bodyPr>
          <a:lstStyle/>
          <a:p>
            <a:r>
              <a:rPr lang="de-DE" sz="600" i="1" dirty="0">
                <a:solidFill>
                  <a:schemeClr val="tx1"/>
                </a:solidFill>
              </a:rPr>
              <a:t>http://leavingbio.net/human-nutrition</a:t>
            </a:r>
            <a:r>
              <a:rPr lang="de-DE" sz="800" dirty="0">
                <a:solidFill>
                  <a:schemeClr val="tx1"/>
                </a:solidFill>
              </a:rPr>
              <a:t>/</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620688"/>
            <a:ext cx="7772400" cy="504056"/>
          </a:xfrm>
        </p:spPr>
        <p:txBody>
          <a:bodyPr/>
          <a:lstStyle/>
          <a:p>
            <a:r>
              <a:rPr lang="de-DE" dirty="0"/>
              <a:t>Schutz vor Inkorporation</a:t>
            </a:r>
          </a:p>
        </p:txBody>
      </p:sp>
      <p:sp>
        <p:nvSpPr>
          <p:cNvPr id="3" name="Untertitel 2"/>
          <p:cNvSpPr>
            <a:spLocks noGrp="1"/>
          </p:cNvSpPr>
          <p:nvPr>
            <p:ph type="subTitle" idx="1"/>
          </p:nvPr>
        </p:nvSpPr>
        <p:spPr>
          <a:xfrm>
            <a:off x="827584" y="1700808"/>
            <a:ext cx="6400800" cy="4370040"/>
          </a:xfrm>
        </p:spPr>
        <p:txBody>
          <a:bodyPr/>
          <a:lstStyle/>
          <a:p>
            <a:pPr marL="285750" indent="-285750" algn="l">
              <a:buFont typeface="Arial" panose="020B0604020202020204" pitchFamily="34" charset="0"/>
              <a:buChar char="•"/>
            </a:pPr>
            <a:r>
              <a:rPr lang="de-DE" dirty="0"/>
              <a:t>Kein Zutritt mit offenen Wunden</a:t>
            </a:r>
          </a:p>
          <a:p>
            <a:pPr marL="285750" indent="-285750" algn="l">
              <a:buFont typeface="Arial" panose="020B0604020202020204" pitchFamily="34" charset="0"/>
              <a:buChar char="•"/>
            </a:pPr>
            <a:endParaRPr lang="de-DE" dirty="0"/>
          </a:p>
          <a:p>
            <a:pPr marL="285750" indent="-285750" algn="l">
              <a:buFont typeface="Arial" panose="020B0604020202020204" pitchFamily="34" charset="0"/>
              <a:buChar char="•"/>
            </a:pPr>
            <a:r>
              <a:rPr lang="de-DE" dirty="0"/>
              <a:t>Nicht essen</a:t>
            </a:r>
          </a:p>
          <a:p>
            <a:pPr marL="285750" indent="-285750" algn="l">
              <a:buFont typeface="Arial" panose="020B0604020202020204" pitchFamily="34" charset="0"/>
              <a:buChar char="•"/>
            </a:pPr>
            <a:endParaRPr lang="de-DE" dirty="0"/>
          </a:p>
          <a:p>
            <a:pPr marL="285750" indent="-285750" algn="l">
              <a:buFont typeface="Arial" panose="020B0604020202020204" pitchFamily="34" charset="0"/>
              <a:buChar char="•"/>
            </a:pPr>
            <a:r>
              <a:rPr lang="de-DE" dirty="0"/>
              <a:t>Nicht trinken</a:t>
            </a:r>
          </a:p>
          <a:p>
            <a:pPr marL="285750" indent="-285750" algn="l">
              <a:buFont typeface="Arial" panose="020B0604020202020204" pitchFamily="34" charset="0"/>
              <a:buChar char="•"/>
            </a:pPr>
            <a:endParaRPr lang="de-DE" dirty="0"/>
          </a:p>
          <a:p>
            <a:pPr marL="285750" indent="-285750" algn="l">
              <a:buFont typeface="Arial" panose="020B0604020202020204" pitchFamily="34" charset="0"/>
              <a:buChar char="•"/>
            </a:pPr>
            <a:r>
              <a:rPr lang="de-DE" dirty="0"/>
              <a:t>Nicht rauchen</a:t>
            </a:r>
          </a:p>
          <a:p>
            <a:pPr marL="285750" indent="-285750" algn="l">
              <a:buFont typeface="Arial" panose="020B0604020202020204" pitchFamily="34" charset="0"/>
              <a:buChar char="•"/>
            </a:pPr>
            <a:endParaRPr lang="de-DE" dirty="0"/>
          </a:p>
          <a:p>
            <a:pPr marL="285750" indent="-285750" algn="l">
              <a:buFont typeface="Arial" panose="020B0604020202020204" pitchFamily="34" charset="0"/>
              <a:buChar char="•"/>
            </a:pPr>
            <a:r>
              <a:rPr lang="de-DE" dirty="0"/>
              <a:t>Nicht schminken</a:t>
            </a:r>
          </a:p>
          <a:p>
            <a:pPr algn="l"/>
            <a:endParaRPr lang="de-DE" dirty="0"/>
          </a:p>
          <a:p>
            <a:pPr marL="285750" indent="-285750" algn="l">
              <a:buFont typeface="Arial" panose="020B0604020202020204" pitchFamily="34" charset="0"/>
              <a:buChar char="•"/>
            </a:pPr>
            <a:r>
              <a:rPr lang="de-DE" dirty="0"/>
              <a:t>Schutzkleidung tragen</a:t>
            </a:r>
          </a:p>
          <a:p>
            <a:pPr marL="285750" indent="-285750" algn="l">
              <a:buFont typeface="Arial" panose="020B0604020202020204" pitchFamily="34" charset="0"/>
              <a:buChar char="•"/>
            </a:pPr>
            <a:endParaRPr lang="de-DE" dirty="0"/>
          </a:p>
          <a:p>
            <a:pPr marL="285750" indent="-285750" algn="l">
              <a:buFont typeface="Arial" panose="020B0604020202020204" pitchFamily="34" charset="0"/>
              <a:buChar char="•"/>
            </a:pPr>
            <a:r>
              <a:rPr lang="de-DE" dirty="0"/>
              <a:t>Verschleppung vermeiden</a:t>
            </a:r>
          </a:p>
          <a:p>
            <a:pPr marL="285750" indent="-285750" algn="l">
              <a:buFont typeface="Arial" panose="020B0604020202020204" pitchFamily="34" charset="0"/>
              <a:buChar char="•"/>
            </a:pPr>
            <a:endParaRPr lang="de-DE" dirty="0"/>
          </a:p>
          <a:p>
            <a:pPr marL="285750" indent="-285750" algn="l">
              <a:buFont typeface="Arial" panose="020B0604020202020204" pitchFamily="34" charset="0"/>
              <a:buChar char="•"/>
            </a:pPr>
            <a:r>
              <a:rPr lang="de-DE" dirty="0">
                <a:solidFill>
                  <a:srgbClr val="FF0000"/>
                </a:solidFill>
              </a:rPr>
              <a:t>Im Prinzip also die gleichen Regeln wie beim Umgang mit giftigen Stoffen</a:t>
            </a:r>
          </a:p>
          <a:p>
            <a:pPr algn="l"/>
            <a:endParaRPr lang="de-DE" dirty="0"/>
          </a:p>
        </p:txBody>
      </p:sp>
    </p:spTree>
    <p:extLst>
      <p:ext uri="{BB962C8B-B14F-4D97-AF65-F5344CB8AC3E}">
        <p14:creationId xmlns:p14="http://schemas.microsoft.com/office/powerpoint/2010/main" val="944522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1"/>
          <p:cNvSpPr>
            <a:spLocks noGrp="1" noChangeArrowheads="1"/>
          </p:cNvSpPr>
          <p:nvPr>
            <p:ph type="title" idx="4294967295"/>
          </p:nvPr>
        </p:nvSpPr>
        <p:spPr>
          <a:xfrm>
            <a:off x="764276" y="549275"/>
            <a:ext cx="7800975" cy="657225"/>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Innere Strahlenexposition</a:t>
            </a:r>
          </a:p>
        </p:txBody>
      </p:sp>
      <p:sp>
        <p:nvSpPr>
          <p:cNvPr id="38914" name="Rectangle 2"/>
          <p:cNvSpPr>
            <a:spLocks noGrp="1" noChangeArrowheads="1"/>
          </p:cNvSpPr>
          <p:nvPr>
            <p:ph type="body" idx="4294967295"/>
          </p:nvPr>
        </p:nvSpPr>
        <p:spPr>
          <a:xfrm>
            <a:off x="764276" y="1752600"/>
            <a:ext cx="7768164" cy="3933825"/>
          </a:xfrm>
        </p:spPr>
        <p:txBody>
          <a:bodyPr/>
          <a:lstStyle/>
          <a:p>
            <a:pPr marL="341313" indent="-341313" eaLnBrk="1" hangingPunct="1">
              <a:spcBef>
                <a:spcPts val="600"/>
              </a:spcBef>
              <a:spcAft>
                <a:spcPts val="600"/>
              </a:spcAft>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dirty="0"/>
              <a:t>Je nach chemischen Eigenschaften des Isotops oder der markierten Verbindung kann es so zu sehr engem Kontakt mit strahlensensiblen Organen kommen.</a:t>
            </a:r>
          </a:p>
          <a:p>
            <a:pPr marL="341313" indent="-341313" eaLnBrk="1" hangingPunct="1">
              <a:spcBef>
                <a:spcPts val="600"/>
              </a:spcBef>
              <a:spcAft>
                <a:spcPts val="600"/>
              </a:spcAft>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dirty="0"/>
              <a:t>Inkorporation von ß-Strahlern weit gefährlicher als </a:t>
            </a:r>
            <a:r>
              <a:rPr lang="de-DE" dirty="0">
                <a:latin typeface="Symbol" pitchFamily="18" charset="2"/>
              </a:rPr>
              <a:t></a:t>
            </a:r>
            <a:r>
              <a:rPr lang="de-DE" dirty="0"/>
              <a:t>-Strahler.</a:t>
            </a:r>
          </a:p>
          <a:p>
            <a:pPr marL="341313" indent="-341313" eaLnBrk="1" hangingPunct="1">
              <a:spcBef>
                <a:spcPts val="600"/>
              </a:spcBef>
              <a:spcAft>
                <a:spcPts val="600"/>
              </a:spcAft>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dirty="0"/>
              <a:t>Aufgrund der unterschiedlichen Reichweite kann die gesamte Energie auf kurzem Wege absorbiert werden und dadurch hohe lokale Dosen auftreten.</a:t>
            </a:r>
          </a:p>
          <a:p>
            <a:pPr marL="341313" indent="-341313" eaLnBrk="1" hangingPunct="1">
              <a:spcBef>
                <a:spcPts val="600"/>
              </a:spcBef>
              <a:spcAft>
                <a:spcPts val="600"/>
              </a:spcAft>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dirty="0"/>
              <a:t>Innere Exposition verursacht höhere Dosen, kann aber durch umsichtiges Arbeiten völlig vermieden werden!!!!!</a:t>
            </a:r>
          </a:p>
          <a:p>
            <a:pPr marL="341313" indent="-341313" eaLnBrk="1" hangingPunct="1">
              <a:spcBef>
                <a:spcPts val="600"/>
              </a:spcBef>
              <a:spcAft>
                <a:spcPts val="600"/>
              </a:spcAft>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dirty="0"/>
              <a:t>(deshalb auch das Verbot im Kontrollbereich von Essen, Trinken, Rauchen, Kosmetika, Kaugummi).</a:t>
            </a:r>
          </a:p>
          <a:p>
            <a:pPr marL="341313" indent="-341313" eaLnBrk="1" hangingPunct="1">
              <a:spcBef>
                <a:spcPts val="600"/>
              </a:spcBef>
              <a:spcAft>
                <a:spcPts val="600"/>
              </a:spcAft>
              <a:buFont typeface="Arial"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el 1"/>
          <p:cNvSpPr>
            <a:spLocks noGrp="1"/>
          </p:cNvSpPr>
          <p:nvPr>
            <p:ph type="title"/>
          </p:nvPr>
        </p:nvSpPr>
        <p:spPr>
          <a:xfrm>
            <a:off x="805061" y="549275"/>
            <a:ext cx="7799387" cy="655638"/>
          </a:xfrm>
        </p:spPr>
        <p:txBody>
          <a:bodyPr/>
          <a:lstStyle/>
          <a:p>
            <a:pPr eaLnBrk="1" hangingPunct="1"/>
            <a:r>
              <a:rPr lang="de-DE" dirty="0"/>
              <a:t>Dosisgrenzwerte</a:t>
            </a:r>
          </a:p>
        </p:txBody>
      </p:sp>
      <p:sp>
        <p:nvSpPr>
          <p:cNvPr id="17411" name="Inhaltsplatzhalter 2"/>
          <p:cNvSpPr>
            <a:spLocks noGrp="1"/>
          </p:cNvSpPr>
          <p:nvPr>
            <p:ph idx="1"/>
          </p:nvPr>
        </p:nvSpPr>
        <p:spPr>
          <a:xfrm>
            <a:off x="827584" y="1412776"/>
            <a:ext cx="7542212" cy="4537075"/>
          </a:xfrm>
        </p:spPr>
        <p:txBody>
          <a:bodyPr/>
          <a:lstStyle/>
          <a:p>
            <a:pPr eaLnBrk="1" hangingPunct="1"/>
            <a:r>
              <a:rPr lang="de-DE" dirty="0"/>
              <a:t>Dosisgrenzwerte werden oft fälschlicherweise als Trennlinie zwischen      </a:t>
            </a:r>
          </a:p>
          <a:p>
            <a:pPr eaLnBrk="1" hangingPunct="1"/>
            <a:r>
              <a:rPr lang="de-DE" dirty="0"/>
              <a:t>„gefährlicher“ und „ungefährlicher“ Strahlenexposition interpretiert.</a:t>
            </a:r>
          </a:p>
          <a:p>
            <a:pPr eaLnBrk="1" hangingPunct="1"/>
            <a:endParaRPr lang="de-DE" dirty="0"/>
          </a:p>
          <a:p>
            <a:pPr eaLnBrk="1" hangingPunct="1"/>
            <a:r>
              <a:rPr lang="de-DE" dirty="0"/>
              <a:t>Eine Überschreitung des Grenzwertes bedeutet, dass dies – bei </a:t>
            </a:r>
          </a:p>
          <a:p>
            <a:pPr eaLnBrk="1" hangingPunct="1"/>
            <a:r>
              <a:rPr lang="de-DE" dirty="0"/>
              <a:t>fortdauernder  Exposition – für einen Einzelnen mit einem radiologischen </a:t>
            </a:r>
          </a:p>
          <a:p>
            <a:pPr eaLnBrk="1" hangingPunct="1"/>
            <a:r>
              <a:rPr lang="de-DE" dirty="0"/>
              <a:t>Risiko verknüpft ist, das unter „normalen“ Umständen nicht mehr </a:t>
            </a:r>
          </a:p>
          <a:p>
            <a:pPr eaLnBrk="1" hangingPunct="1"/>
            <a:r>
              <a:rPr lang="de-DE" dirty="0"/>
              <a:t>akzeptiert werden kann.</a:t>
            </a:r>
          </a:p>
          <a:p>
            <a:pPr eaLnBrk="1" hangingPunct="1"/>
            <a:endParaRPr lang="de-DE" dirty="0"/>
          </a:p>
          <a:p>
            <a:pPr eaLnBrk="1" hangingPunct="1"/>
            <a:r>
              <a:rPr lang="de-DE" dirty="0"/>
              <a:t>Auch unterhalb der Dosisgrenzwerte geht der Strahlenschutz von der </a:t>
            </a:r>
          </a:p>
          <a:p>
            <a:pPr eaLnBrk="1" hangingPunct="1"/>
            <a:r>
              <a:rPr lang="de-DE" dirty="0"/>
              <a:t>Hypothese der Existenz eines geringen radiologischen Risikos aus. </a:t>
            </a:r>
          </a:p>
          <a:p>
            <a:pPr eaLnBrk="1" hangingPunct="1"/>
            <a:r>
              <a:rPr lang="de-DE" dirty="0"/>
              <a:t>Gemäß dem ALARA-Prinzip ist es nicht ausreichend, einfach den</a:t>
            </a:r>
          </a:p>
          <a:p>
            <a:pPr eaLnBrk="1" hangingPunct="1"/>
            <a:r>
              <a:rPr lang="de-DE" dirty="0"/>
              <a:t>Dosisgrenzwert einzuhalten. </a:t>
            </a:r>
          </a:p>
          <a:p>
            <a:pPr eaLnBrk="1" hangingPunct="1"/>
            <a:endParaRPr lang="de-DE" dirty="0"/>
          </a:p>
          <a:p>
            <a:pPr eaLnBrk="1" hangingPunct="1"/>
            <a:endParaRPr lang="de-DE" dirty="0"/>
          </a:p>
          <a:p>
            <a:pPr eaLnBrk="1" hangingPunct="1"/>
            <a:r>
              <a:rPr lang="de-DE" dirty="0"/>
              <a:t>(ALARA-Prinzip: </a:t>
            </a:r>
            <a:r>
              <a:rPr lang="de-DE" dirty="0" err="1"/>
              <a:t>as</a:t>
            </a:r>
            <a:r>
              <a:rPr lang="de-DE" dirty="0"/>
              <a:t> </a:t>
            </a:r>
            <a:r>
              <a:rPr lang="de-DE" dirty="0" err="1"/>
              <a:t>low</a:t>
            </a:r>
            <a:r>
              <a:rPr lang="de-DE" dirty="0"/>
              <a:t> </a:t>
            </a:r>
            <a:r>
              <a:rPr lang="de-DE" dirty="0" err="1"/>
              <a:t>as</a:t>
            </a:r>
            <a:r>
              <a:rPr lang="de-DE" dirty="0"/>
              <a:t> </a:t>
            </a:r>
            <a:r>
              <a:rPr lang="de-DE" dirty="0" err="1"/>
              <a:t>reasonably</a:t>
            </a:r>
            <a:r>
              <a:rPr lang="de-DE" dirty="0"/>
              <a:t> </a:t>
            </a:r>
            <a:r>
              <a:rPr lang="de-DE" dirty="0" err="1"/>
              <a:t>achievable</a:t>
            </a:r>
            <a:r>
              <a:rPr lang="de-DE" dirty="0"/>
              <a:t>)</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56A08-C4FF-4ECB-87F3-D287F75F5250}"/>
              </a:ext>
            </a:extLst>
          </p:cNvPr>
          <p:cNvSpPr>
            <a:spLocks noGrp="1"/>
          </p:cNvSpPr>
          <p:nvPr>
            <p:ph type="title"/>
          </p:nvPr>
        </p:nvSpPr>
        <p:spPr/>
        <p:txBody>
          <a:bodyPr/>
          <a:lstStyle/>
          <a:p>
            <a:r>
              <a:rPr lang="de-DE" dirty="0"/>
              <a:t>Freigrenzen</a:t>
            </a:r>
          </a:p>
        </p:txBody>
      </p:sp>
      <p:graphicFrame>
        <p:nvGraphicFramePr>
          <p:cNvPr id="4" name="Inhaltsplatzhalter 3">
            <a:extLst>
              <a:ext uri="{FF2B5EF4-FFF2-40B4-BE49-F238E27FC236}">
                <a16:creationId xmlns:a16="http://schemas.microsoft.com/office/drawing/2014/main" id="{D6417BB1-04B7-49ED-887D-255FCDDFDFC2}"/>
              </a:ext>
            </a:extLst>
          </p:cNvPr>
          <p:cNvGraphicFramePr>
            <a:graphicFrameLocks noGrp="1"/>
          </p:cNvGraphicFramePr>
          <p:nvPr>
            <p:ph idx="1"/>
            <p:extLst>
              <p:ext uri="{D42A27DB-BD31-4B8C-83A1-F6EECF244321}">
                <p14:modId xmlns:p14="http://schemas.microsoft.com/office/powerpoint/2010/main" val="1593472243"/>
              </p:ext>
            </p:extLst>
          </p:nvPr>
        </p:nvGraphicFramePr>
        <p:xfrm>
          <a:off x="827088" y="1988840"/>
          <a:ext cx="6408712" cy="3907185"/>
        </p:xfrm>
        <a:graphic>
          <a:graphicData uri="http://schemas.openxmlformats.org/drawingml/2006/table">
            <a:tbl>
              <a:tblPr>
                <a:tableStyleId>{5C22544A-7EE6-4342-B048-85BDC9FD1C3A}</a:tableStyleId>
              </a:tblPr>
              <a:tblGrid>
                <a:gridCol w="4058474">
                  <a:extLst>
                    <a:ext uri="{9D8B030D-6E8A-4147-A177-3AD203B41FA5}">
                      <a16:colId xmlns:a16="http://schemas.microsoft.com/office/drawing/2014/main" val="1816458905"/>
                    </a:ext>
                  </a:extLst>
                </a:gridCol>
                <a:gridCol w="1175496">
                  <a:extLst>
                    <a:ext uri="{9D8B030D-6E8A-4147-A177-3AD203B41FA5}">
                      <a16:colId xmlns:a16="http://schemas.microsoft.com/office/drawing/2014/main" val="3623809361"/>
                    </a:ext>
                  </a:extLst>
                </a:gridCol>
                <a:gridCol w="1174742">
                  <a:extLst>
                    <a:ext uri="{9D8B030D-6E8A-4147-A177-3AD203B41FA5}">
                      <a16:colId xmlns:a16="http://schemas.microsoft.com/office/drawing/2014/main" val="2114518357"/>
                    </a:ext>
                  </a:extLst>
                </a:gridCol>
              </a:tblGrid>
              <a:tr h="564573">
                <a:tc>
                  <a:txBody>
                    <a:bodyPr/>
                    <a:lstStyle/>
                    <a:p>
                      <a:pPr hangingPunct="0">
                        <a:lnSpc>
                          <a:spcPts val="1400"/>
                        </a:lnSpc>
                        <a:spcAft>
                          <a:spcPts val="0"/>
                        </a:spcAft>
                      </a:pPr>
                      <a:r>
                        <a:rPr lang="de-DE" sz="1400" kern="0">
                          <a:effectLst/>
                        </a:rPr>
                        <a:t>Isotope</a:t>
                      </a:r>
                      <a:endParaRPr lang="de-DE" sz="1400" b="1" kern="0">
                        <a:effectLst/>
                        <a:latin typeface="Times New Roman" panose="02020603050405020304" pitchFamily="18" charset="0"/>
                      </a:endParaRPr>
                    </a:p>
                  </a:txBody>
                  <a:tcPr marL="44450" marR="44450" marT="0" marB="0" anchor="ctr"/>
                </a:tc>
                <a:tc>
                  <a:txBody>
                    <a:bodyPr/>
                    <a:lstStyle/>
                    <a:p>
                      <a:pPr algn="ctr" hangingPunct="0">
                        <a:lnSpc>
                          <a:spcPts val="1400"/>
                        </a:lnSpc>
                        <a:spcAft>
                          <a:spcPts val="0"/>
                        </a:spcAft>
                      </a:pPr>
                      <a:r>
                        <a:rPr lang="de-DE" sz="1400" kern="0">
                          <a:effectLst/>
                        </a:rPr>
                        <a:t>Freigrenze</a:t>
                      </a:r>
                      <a:br>
                        <a:rPr lang="de-DE" sz="1400" kern="0">
                          <a:effectLst/>
                        </a:rPr>
                      </a:br>
                      <a:r>
                        <a:rPr lang="de-DE" sz="1400" kern="0">
                          <a:effectLst/>
                        </a:rPr>
                        <a:t>in Bq</a:t>
                      </a:r>
                      <a:endParaRPr lang="de-DE" sz="1400" b="1" kern="0">
                        <a:effectLst/>
                        <a:latin typeface="Times New Roman" panose="02020603050405020304" pitchFamily="18" charset="0"/>
                      </a:endParaRPr>
                    </a:p>
                  </a:txBody>
                  <a:tcPr marL="44450" marR="44450" marT="0" marB="0" anchor="ctr"/>
                </a:tc>
                <a:tc>
                  <a:txBody>
                    <a:bodyPr/>
                    <a:lstStyle/>
                    <a:p>
                      <a:pPr algn="ctr" hangingPunct="0">
                        <a:lnSpc>
                          <a:spcPts val="1400"/>
                        </a:lnSpc>
                        <a:spcAft>
                          <a:spcPts val="0"/>
                        </a:spcAft>
                      </a:pPr>
                      <a:r>
                        <a:rPr lang="it-IT" sz="1400" kern="0">
                          <a:effectLst/>
                        </a:rPr>
                        <a:t>Freigrenze</a:t>
                      </a:r>
                      <a:br>
                        <a:rPr lang="it-IT" sz="1400" kern="0">
                          <a:effectLst/>
                        </a:rPr>
                      </a:br>
                      <a:r>
                        <a:rPr lang="it-IT" sz="1400" kern="0">
                          <a:effectLst/>
                        </a:rPr>
                        <a:t>in µCi</a:t>
                      </a:r>
                      <a:endParaRPr lang="de-DE" sz="1400" b="1" kern="0">
                        <a:effectLst/>
                        <a:latin typeface="Times New Roman" panose="02020603050405020304" pitchFamily="18" charset="0"/>
                      </a:endParaRPr>
                    </a:p>
                  </a:txBody>
                  <a:tcPr marL="44450" marR="44450" marT="0" marB="0" anchor="ctr"/>
                </a:tc>
                <a:extLst>
                  <a:ext uri="{0D108BD9-81ED-4DB2-BD59-A6C34878D82A}">
                    <a16:rowId xmlns:a16="http://schemas.microsoft.com/office/drawing/2014/main" val="109035564"/>
                  </a:ext>
                </a:extLst>
              </a:tr>
              <a:tr h="477666">
                <a:tc>
                  <a:txBody>
                    <a:bodyPr/>
                    <a:lstStyle/>
                    <a:p>
                      <a:pPr>
                        <a:lnSpc>
                          <a:spcPts val="1400"/>
                        </a:lnSpc>
                        <a:spcAft>
                          <a:spcPts val="0"/>
                        </a:spcAft>
                      </a:pPr>
                      <a:r>
                        <a:rPr lang="de-DE" sz="1400" baseline="30000">
                          <a:effectLst/>
                        </a:rPr>
                        <a:t>90</a:t>
                      </a:r>
                      <a:r>
                        <a:rPr lang="de-DE" sz="1400">
                          <a:effectLst/>
                        </a:rPr>
                        <a:t>Sr, </a:t>
                      </a:r>
                      <a:r>
                        <a:rPr lang="de-DE" sz="1400" baseline="30000">
                          <a:effectLst/>
                        </a:rPr>
                        <a:t>137</a:t>
                      </a:r>
                      <a:r>
                        <a:rPr lang="de-DE" sz="1400">
                          <a:effectLst/>
                        </a:rPr>
                        <a:t>Cs, </a:t>
                      </a:r>
                      <a:r>
                        <a:rPr lang="de-DE" sz="1400" baseline="30000">
                          <a:effectLst/>
                        </a:rPr>
                        <a:t>204</a:t>
                      </a:r>
                      <a:r>
                        <a:rPr lang="de-DE" sz="1400">
                          <a:effectLst/>
                        </a:rPr>
                        <a:t>Tl</a:t>
                      </a:r>
                      <a:endParaRPr lang="de-DE"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ts val="1400"/>
                        </a:lnSpc>
                        <a:spcAft>
                          <a:spcPts val="0"/>
                        </a:spcAft>
                      </a:pPr>
                      <a:r>
                        <a:rPr lang="it-IT" sz="1400">
                          <a:effectLst/>
                        </a:rPr>
                        <a:t>1 x 10</a:t>
                      </a:r>
                      <a:r>
                        <a:rPr lang="it-IT" sz="1400" baseline="30000">
                          <a:effectLst/>
                        </a:rPr>
                        <a:t>4</a:t>
                      </a:r>
                      <a:r>
                        <a:rPr lang="it-IT" sz="1400">
                          <a:effectLst/>
                        </a:rPr>
                        <a:t> Bq</a:t>
                      </a:r>
                      <a:endParaRPr lang="de-DE"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ts val="1400"/>
                        </a:lnSpc>
                        <a:spcAft>
                          <a:spcPts val="0"/>
                        </a:spcAft>
                      </a:pPr>
                      <a:r>
                        <a:rPr lang="it-IT" sz="1400">
                          <a:effectLst/>
                        </a:rPr>
                        <a:t>0,27 µCi</a:t>
                      </a:r>
                      <a:endParaRPr lang="de-DE" sz="14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378722262"/>
                  </a:ext>
                </a:extLst>
              </a:tr>
              <a:tr h="477666">
                <a:tc>
                  <a:txBody>
                    <a:bodyPr/>
                    <a:lstStyle/>
                    <a:p>
                      <a:pPr>
                        <a:lnSpc>
                          <a:spcPts val="1400"/>
                        </a:lnSpc>
                        <a:spcAft>
                          <a:spcPts val="0"/>
                        </a:spcAft>
                      </a:pPr>
                      <a:r>
                        <a:rPr lang="fr-FR" sz="1400" baseline="30000">
                          <a:effectLst/>
                        </a:rPr>
                        <a:t>32</a:t>
                      </a:r>
                      <a:r>
                        <a:rPr lang="fr-FR" sz="1400">
                          <a:effectLst/>
                        </a:rPr>
                        <a:t>P, </a:t>
                      </a:r>
                      <a:r>
                        <a:rPr lang="fr-FR" sz="1400" baseline="30000">
                          <a:effectLst/>
                        </a:rPr>
                        <a:t>90</a:t>
                      </a:r>
                      <a:r>
                        <a:rPr lang="fr-FR" sz="1400">
                          <a:effectLst/>
                        </a:rPr>
                        <a:t>Y, </a:t>
                      </a:r>
                      <a:r>
                        <a:rPr lang="fr-FR" sz="1400" baseline="30000">
                          <a:effectLst/>
                        </a:rPr>
                        <a:t>60</a:t>
                      </a:r>
                      <a:r>
                        <a:rPr lang="fr-FR" sz="1400">
                          <a:effectLst/>
                        </a:rPr>
                        <a:t>Co, </a:t>
                      </a:r>
                      <a:r>
                        <a:rPr lang="fr-FR" sz="1400" baseline="30000">
                          <a:effectLst/>
                        </a:rPr>
                        <a:t>86</a:t>
                      </a:r>
                      <a:r>
                        <a:rPr lang="fr-FR" sz="1400">
                          <a:effectLst/>
                        </a:rPr>
                        <a:t>Rb</a:t>
                      </a:r>
                      <a:endParaRPr lang="de-DE"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ts val="1400"/>
                        </a:lnSpc>
                        <a:spcAft>
                          <a:spcPts val="0"/>
                        </a:spcAft>
                      </a:pPr>
                      <a:r>
                        <a:rPr lang="fr-FR" sz="1400">
                          <a:effectLst/>
                        </a:rPr>
                        <a:t>1 x 10</a:t>
                      </a:r>
                      <a:r>
                        <a:rPr lang="fr-FR" sz="1400" baseline="30000">
                          <a:effectLst/>
                        </a:rPr>
                        <a:t>5</a:t>
                      </a:r>
                      <a:r>
                        <a:rPr lang="fr-FR" sz="1400">
                          <a:effectLst/>
                        </a:rPr>
                        <a:t> Bq</a:t>
                      </a:r>
                      <a:endParaRPr lang="de-DE"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ts val="1400"/>
                        </a:lnSpc>
                        <a:spcAft>
                          <a:spcPts val="0"/>
                        </a:spcAft>
                      </a:pPr>
                      <a:r>
                        <a:rPr lang="fr-FR" sz="1400">
                          <a:effectLst/>
                        </a:rPr>
                        <a:t>2,7 µCi</a:t>
                      </a:r>
                      <a:endParaRPr lang="de-DE" sz="14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790067418"/>
                  </a:ext>
                </a:extLst>
              </a:tr>
              <a:tr h="954282">
                <a:tc>
                  <a:txBody>
                    <a:bodyPr/>
                    <a:lstStyle/>
                    <a:p>
                      <a:pPr>
                        <a:lnSpc>
                          <a:spcPts val="1400"/>
                        </a:lnSpc>
                        <a:spcAft>
                          <a:spcPts val="0"/>
                        </a:spcAft>
                      </a:pPr>
                      <a:r>
                        <a:rPr lang="it-IT" sz="1400" baseline="30000">
                          <a:effectLst/>
                        </a:rPr>
                        <a:t>22</a:t>
                      </a:r>
                      <a:r>
                        <a:rPr lang="it-IT" sz="1400">
                          <a:effectLst/>
                        </a:rPr>
                        <a:t>Na, </a:t>
                      </a:r>
                      <a:r>
                        <a:rPr lang="it-IT" sz="1400" baseline="30000">
                          <a:effectLst/>
                        </a:rPr>
                        <a:t>36</a:t>
                      </a:r>
                      <a:r>
                        <a:rPr lang="it-IT" sz="1400">
                          <a:effectLst/>
                        </a:rPr>
                        <a:t>Cl, </a:t>
                      </a:r>
                      <a:r>
                        <a:rPr lang="it-IT" sz="1400" baseline="30000">
                          <a:effectLst/>
                        </a:rPr>
                        <a:t>54</a:t>
                      </a:r>
                      <a:r>
                        <a:rPr lang="it-IT" sz="1400">
                          <a:effectLst/>
                        </a:rPr>
                        <a:t>Mn, </a:t>
                      </a:r>
                      <a:r>
                        <a:rPr lang="it-IT" sz="1400" baseline="30000">
                          <a:effectLst/>
                        </a:rPr>
                        <a:t>55</a:t>
                      </a:r>
                      <a:r>
                        <a:rPr lang="it-IT" sz="1400">
                          <a:effectLst/>
                        </a:rPr>
                        <a:t>Fe, </a:t>
                      </a:r>
                      <a:r>
                        <a:rPr lang="it-IT" sz="1400" baseline="30000">
                          <a:effectLst/>
                        </a:rPr>
                        <a:t>57</a:t>
                      </a:r>
                      <a:r>
                        <a:rPr lang="it-IT" sz="1400">
                          <a:effectLst/>
                        </a:rPr>
                        <a:t>Co, </a:t>
                      </a:r>
                      <a:r>
                        <a:rPr lang="it-IT" sz="1400" baseline="30000">
                          <a:effectLst/>
                        </a:rPr>
                        <a:t>59</a:t>
                      </a:r>
                      <a:r>
                        <a:rPr lang="it-IT" sz="1400">
                          <a:effectLst/>
                        </a:rPr>
                        <a:t>Fe, </a:t>
                      </a:r>
                      <a:r>
                        <a:rPr lang="it-IT" sz="1400" baseline="30000">
                          <a:effectLst/>
                        </a:rPr>
                        <a:t>75</a:t>
                      </a:r>
                      <a:r>
                        <a:rPr lang="it-IT" sz="1400">
                          <a:effectLst/>
                        </a:rPr>
                        <a:t>Se, </a:t>
                      </a:r>
                      <a:r>
                        <a:rPr lang="it-IT" sz="1400" baseline="30000">
                          <a:effectLst/>
                        </a:rPr>
                        <a:t>85</a:t>
                      </a:r>
                      <a:r>
                        <a:rPr lang="it-IT" sz="1400">
                          <a:effectLst/>
                        </a:rPr>
                        <a:t>Sr</a:t>
                      </a:r>
                      <a:endParaRPr lang="de-DE" sz="1400">
                        <a:effectLst/>
                      </a:endParaRPr>
                    </a:p>
                    <a:p>
                      <a:pPr>
                        <a:lnSpc>
                          <a:spcPts val="1400"/>
                        </a:lnSpc>
                        <a:spcAft>
                          <a:spcPts val="0"/>
                        </a:spcAft>
                      </a:pPr>
                      <a:r>
                        <a:rPr lang="it-IT" sz="1400">
                          <a:effectLst/>
                        </a:rPr>
                        <a:t> </a:t>
                      </a:r>
                      <a:endParaRPr lang="de-DE" sz="1400">
                        <a:effectLst/>
                      </a:endParaRPr>
                    </a:p>
                    <a:p>
                      <a:pPr>
                        <a:lnSpc>
                          <a:spcPts val="1400"/>
                        </a:lnSpc>
                        <a:spcAft>
                          <a:spcPts val="0"/>
                        </a:spcAft>
                      </a:pPr>
                      <a:r>
                        <a:rPr lang="it-IT" sz="1400" baseline="30000">
                          <a:effectLst/>
                        </a:rPr>
                        <a:t>95</a:t>
                      </a:r>
                      <a:r>
                        <a:rPr lang="it-IT" sz="1400">
                          <a:effectLst/>
                        </a:rPr>
                        <a:t>Nb, </a:t>
                      </a:r>
                      <a:r>
                        <a:rPr lang="it-IT" sz="1400" baseline="30000">
                          <a:effectLst/>
                        </a:rPr>
                        <a:t>103</a:t>
                      </a:r>
                      <a:r>
                        <a:rPr lang="it-IT" sz="1400">
                          <a:effectLst/>
                        </a:rPr>
                        <a:t>Ru, </a:t>
                      </a:r>
                      <a:r>
                        <a:rPr lang="it-IT" sz="1400" baseline="30000">
                          <a:effectLst/>
                        </a:rPr>
                        <a:t>109</a:t>
                      </a:r>
                      <a:r>
                        <a:rPr lang="it-IT" sz="1400">
                          <a:effectLst/>
                        </a:rPr>
                        <a:t>Cd, </a:t>
                      </a:r>
                      <a:r>
                        <a:rPr lang="it-IT" sz="1400" baseline="30000">
                          <a:effectLst/>
                        </a:rPr>
                        <a:t>125</a:t>
                      </a:r>
                      <a:r>
                        <a:rPr lang="it-IT" sz="1400">
                          <a:effectLst/>
                        </a:rPr>
                        <a:t>I, </a:t>
                      </a:r>
                      <a:r>
                        <a:rPr lang="it-IT" sz="1400" baseline="30000">
                          <a:effectLst/>
                        </a:rPr>
                        <a:t>131</a:t>
                      </a:r>
                      <a:r>
                        <a:rPr lang="it-IT" sz="1400">
                          <a:effectLst/>
                        </a:rPr>
                        <a:t>I, </a:t>
                      </a:r>
                      <a:r>
                        <a:rPr lang="it-IT" sz="1400" baseline="30000">
                          <a:effectLst/>
                        </a:rPr>
                        <a:t>133</a:t>
                      </a:r>
                      <a:r>
                        <a:rPr lang="it-IT" sz="1400">
                          <a:effectLst/>
                        </a:rPr>
                        <a:t>Ba, </a:t>
                      </a:r>
                      <a:r>
                        <a:rPr lang="it-IT" sz="1400" baseline="30000">
                          <a:effectLst/>
                        </a:rPr>
                        <a:t>152</a:t>
                      </a:r>
                      <a:r>
                        <a:rPr lang="it-IT" sz="1400">
                          <a:effectLst/>
                        </a:rPr>
                        <a:t>Eu, </a:t>
                      </a:r>
                      <a:r>
                        <a:rPr lang="it-IT" sz="1400" baseline="30000">
                          <a:effectLst/>
                        </a:rPr>
                        <a:t>186</a:t>
                      </a:r>
                      <a:r>
                        <a:rPr lang="it-IT" sz="1400">
                          <a:effectLst/>
                        </a:rPr>
                        <a:t>Re</a:t>
                      </a:r>
                      <a:endParaRPr lang="de-DE"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ts val="1400"/>
                        </a:lnSpc>
                        <a:spcAft>
                          <a:spcPts val="0"/>
                        </a:spcAft>
                      </a:pPr>
                      <a:r>
                        <a:rPr lang="it-IT" sz="1400">
                          <a:effectLst/>
                        </a:rPr>
                        <a:t>1 x 10</a:t>
                      </a:r>
                      <a:r>
                        <a:rPr lang="it-IT" sz="1400" baseline="30000">
                          <a:effectLst/>
                        </a:rPr>
                        <a:t>6</a:t>
                      </a:r>
                      <a:r>
                        <a:rPr lang="it-IT" sz="1400">
                          <a:effectLst/>
                        </a:rPr>
                        <a:t> Bq</a:t>
                      </a:r>
                      <a:endParaRPr lang="de-DE"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ts val="1400"/>
                        </a:lnSpc>
                        <a:spcAft>
                          <a:spcPts val="0"/>
                        </a:spcAft>
                      </a:pPr>
                      <a:r>
                        <a:rPr lang="it-IT" sz="1400">
                          <a:effectLst/>
                        </a:rPr>
                        <a:t>27 µCi</a:t>
                      </a:r>
                      <a:endParaRPr lang="de-DE" sz="14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523962384"/>
                  </a:ext>
                </a:extLst>
              </a:tr>
              <a:tr h="477666">
                <a:tc>
                  <a:txBody>
                    <a:bodyPr/>
                    <a:lstStyle/>
                    <a:p>
                      <a:pPr>
                        <a:lnSpc>
                          <a:spcPts val="1400"/>
                        </a:lnSpc>
                        <a:spcAft>
                          <a:spcPts val="0"/>
                        </a:spcAft>
                      </a:pPr>
                      <a:r>
                        <a:rPr lang="fr-FR" sz="1400" baseline="30000">
                          <a:effectLst/>
                        </a:rPr>
                        <a:t>14</a:t>
                      </a:r>
                      <a:r>
                        <a:rPr lang="fr-FR" sz="1400">
                          <a:effectLst/>
                        </a:rPr>
                        <a:t>C, </a:t>
                      </a:r>
                      <a:r>
                        <a:rPr lang="fr-FR" sz="1400" baseline="30000">
                          <a:effectLst/>
                        </a:rPr>
                        <a:t>45</a:t>
                      </a:r>
                      <a:r>
                        <a:rPr lang="fr-FR" sz="1400">
                          <a:effectLst/>
                        </a:rPr>
                        <a:t>Ca, </a:t>
                      </a:r>
                      <a:r>
                        <a:rPr lang="fr-FR" sz="1400" baseline="30000">
                          <a:effectLst/>
                        </a:rPr>
                        <a:t>51</a:t>
                      </a:r>
                      <a:r>
                        <a:rPr lang="fr-FR" sz="1400">
                          <a:effectLst/>
                        </a:rPr>
                        <a:t>Cr, </a:t>
                      </a:r>
                      <a:r>
                        <a:rPr lang="fr-FR" sz="1400" baseline="30000">
                          <a:effectLst/>
                        </a:rPr>
                        <a:t>99m</a:t>
                      </a:r>
                      <a:r>
                        <a:rPr lang="fr-FR" sz="1400">
                          <a:effectLst/>
                        </a:rPr>
                        <a:t>Tc, </a:t>
                      </a:r>
                      <a:r>
                        <a:rPr lang="fr-FR" sz="1400" baseline="30000">
                          <a:effectLst/>
                        </a:rPr>
                        <a:t>141</a:t>
                      </a:r>
                      <a:r>
                        <a:rPr lang="fr-FR" sz="1400">
                          <a:effectLst/>
                        </a:rPr>
                        <a:t>Ce, </a:t>
                      </a:r>
                      <a:r>
                        <a:rPr lang="fr-FR" sz="1400" baseline="30000">
                          <a:effectLst/>
                        </a:rPr>
                        <a:t>145</a:t>
                      </a:r>
                      <a:r>
                        <a:rPr lang="fr-FR" sz="1400">
                          <a:effectLst/>
                        </a:rPr>
                        <a:t>Pm</a:t>
                      </a:r>
                      <a:endParaRPr lang="de-DE"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ts val="1400"/>
                        </a:lnSpc>
                        <a:spcAft>
                          <a:spcPts val="0"/>
                        </a:spcAft>
                      </a:pPr>
                      <a:r>
                        <a:rPr lang="it-IT" sz="1400">
                          <a:effectLst/>
                        </a:rPr>
                        <a:t>1 x 10</a:t>
                      </a:r>
                      <a:r>
                        <a:rPr lang="it-IT" sz="1400" baseline="30000">
                          <a:effectLst/>
                        </a:rPr>
                        <a:t>7</a:t>
                      </a:r>
                      <a:r>
                        <a:rPr lang="it-IT" sz="1400">
                          <a:effectLst/>
                        </a:rPr>
                        <a:t> Bq</a:t>
                      </a:r>
                      <a:endParaRPr lang="de-DE"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ts val="1400"/>
                        </a:lnSpc>
                        <a:spcAft>
                          <a:spcPts val="0"/>
                        </a:spcAft>
                      </a:pPr>
                      <a:r>
                        <a:rPr lang="it-IT" sz="1400">
                          <a:effectLst/>
                        </a:rPr>
                        <a:t>270 µCi</a:t>
                      </a:r>
                      <a:endParaRPr lang="de-DE" sz="14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608378993"/>
                  </a:ext>
                </a:extLst>
              </a:tr>
              <a:tr h="477666">
                <a:tc>
                  <a:txBody>
                    <a:bodyPr/>
                    <a:lstStyle/>
                    <a:p>
                      <a:pPr>
                        <a:lnSpc>
                          <a:spcPts val="1400"/>
                        </a:lnSpc>
                        <a:spcAft>
                          <a:spcPts val="0"/>
                        </a:spcAft>
                      </a:pPr>
                      <a:r>
                        <a:rPr lang="fr-FR" sz="1400" baseline="30000">
                          <a:effectLst/>
                        </a:rPr>
                        <a:t>33</a:t>
                      </a:r>
                      <a:r>
                        <a:rPr lang="fr-FR" sz="1400">
                          <a:effectLst/>
                        </a:rPr>
                        <a:t>P, </a:t>
                      </a:r>
                      <a:r>
                        <a:rPr lang="fr-FR" sz="1400" baseline="30000">
                          <a:effectLst/>
                        </a:rPr>
                        <a:t>35</a:t>
                      </a:r>
                      <a:r>
                        <a:rPr lang="fr-FR" sz="1400">
                          <a:effectLst/>
                        </a:rPr>
                        <a:t>S, </a:t>
                      </a:r>
                      <a:r>
                        <a:rPr lang="fr-FR" sz="1400" baseline="30000">
                          <a:effectLst/>
                        </a:rPr>
                        <a:t>63</a:t>
                      </a:r>
                      <a:r>
                        <a:rPr lang="fr-FR" sz="1400">
                          <a:effectLst/>
                        </a:rPr>
                        <a:t>Ni</a:t>
                      </a:r>
                      <a:endParaRPr lang="de-DE"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ts val="1400"/>
                        </a:lnSpc>
                        <a:spcAft>
                          <a:spcPts val="0"/>
                        </a:spcAft>
                      </a:pPr>
                      <a:r>
                        <a:rPr lang="fr-FR" sz="1400">
                          <a:effectLst/>
                        </a:rPr>
                        <a:t>1 x 10</a:t>
                      </a:r>
                      <a:r>
                        <a:rPr lang="fr-FR" sz="1400" baseline="30000">
                          <a:effectLst/>
                        </a:rPr>
                        <a:t>8</a:t>
                      </a:r>
                      <a:r>
                        <a:rPr lang="fr-FR" sz="1400">
                          <a:effectLst/>
                        </a:rPr>
                        <a:t> Bq</a:t>
                      </a:r>
                      <a:endParaRPr lang="de-DE"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ts val="1400"/>
                        </a:lnSpc>
                        <a:spcAft>
                          <a:spcPts val="0"/>
                        </a:spcAft>
                      </a:pPr>
                      <a:r>
                        <a:rPr lang="it-IT" sz="1400">
                          <a:effectLst/>
                        </a:rPr>
                        <a:t>2700 µCi</a:t>
                      </a:r>
                      <a:endParaRPr lang="de-DE" sz="14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099614660"/>
                  </a:ext>
                </a:extLst>
              </a:tr>
              <a:tr h="477666">
                <a:tc>
                  <a:txBody>
                    <a:bodyPr/>
                    <a:lstStyle/>
                    <a:p>
                      <a:pPr>
                        <a:lnSpc>
                          <a:spcPts val="1400"/>
                        </a:lnSpc>
                        <a:spcAft>
                          <a:spcPts val="0"/>
                        </a:spcAft>
                      </a:pPr>
                      <a:r>
                        <a:rPr lang="it-IT" sz="1400" baseline="30000">
                          <a:effectLst/>
                        </a:rPr>
                        <a:t>3</a:t>
                      </a:r>
                      <a:r>
                        <a:rPr lang="it-IT" sz="1400">
                          <a:effectLst/>
                        </a:rPr>
                        <a:t>H</a:t>
                      </a:r>
                      <a:endParaRPr lang="de-DE"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ts val="1400"/>
                        </a:lnSpc>
                        <a:spcAft>
                          <a:spcPts val="0"/>
                        </a:spcAft>
                      </a:pPr>
                      <a:r>
                        <a:rPr lang="it-IT" sz="1400">
                          <a:effectLst/>
                        </a:rPr>
                        <a:t>1 x 10</a:t>
                      </a:r>
                      <a:r>
                        <a:rPr lang="it-IT" sz="1400" baseline="30000">
                          <a:effectLst/>
                        </a:rPr>
                        <a:t>9</a:t>
                      </a:r>
                      <a:r>
                        <a:rPr lang="it-IT" sz="1400">
                          <a:effectLst/>
                        </a:rPr>
                        <a:t> Bq</a:t>
                      </a:r>
                      <a:endParaRPr lang="de-DE"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ts val="1400"/>
                        </a:lnSpc>
                        <a:spcAft>
                          <a:spcPts val="0"/>
                        </a:spcAft>
                      </a:pPr>
                      <a:r>
                        <a:rPr lang="de-DE" sz="1400" dirty="0">
                          <a:effectLst/>
                        </a:rPr>
                        <a:t>27000 µ</a:t>
                      </a:r>
                      <a:r>
                        <a:rPr lang="de-DE" sz="1400" dirty="0" err="1">
                          <a:effectLst/>
                        </a:rPr>
                        <a:t>Ci</a:t>
                      </a:r>
                      <a:endParaRPr lang="de-DE" sz="14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196846977"/>
                  </a:ext>
                </a:extLst>
              </a:tr>
            </a:tbl>
          </a:graphicData>
        </a:graphic>
      </p:graphicFrame>
    </p:spTree>
    <p:extLst>
      <p:ext uri="{BB962C8B-B14F-4D97-AF65-F5344CB8AC3E}">
        <p14:creationId xmlns:p14="http://schemas.microsoft.com/office/powerpoint/2010/main" val="2453408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1"/>
          <p:cNvSpPr>
            <a:spLocks noGrp="1" noChangeArrowheads="1"/>
          </p:cNvSpPr>
          <p:nvPr>
            <p:ph type="title" idx="4294967295"/>
          </p:nvPr>
        </p:nvSpPr>
        <p:spPr>
          <a:xfrm>
            <a:off x="827088" y="549275"/>
            <a:ext cx="7800975" cy="657225"/>
          </a:xfrm>
        </p:spPr>
        <p:txBody>
          <a:bodyPr/>
          <a:lstStyle/>
          <a:p>
            <a:pPr eaLnBrk="1"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Radioaktives Arbeiten</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1720751"/>
            <a:ext cx="4149997" cy="298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1" name="Text Box 3"/>
          <p:cNvSpPr txBox="1">
            <a:spLocks noChangeArrowheads="1"/>
          </p:cNvSpPr>
          <p:nvPr/>
        </p:nvSpPr>
        <p:spPr bwMode="auto">
          <a:xfrm>
            <a:off x="827088" y="1720751"/>
            <a:ext cx="3600450" cy="434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buSzPct val="100000"/>
            </a:pPr>
            <a:r>
              <a:rPr lang="de-DE" u="sng" dirty="0">
                <a:solidFill>
                  <a:srgbClr val="000000"/>
                </a:solidFill>
                <a:latin typeface="Arial" charset="0"/>
              </a:rPr>
              <a:t>Allgemeine (4 A-) Regeln</a:t>
            </a:r>
          </a:p>
          <a:p>
            <a:pPr>
              <a:buClr>
                <a:srgbClr val="000000"/>
              </a:buClr>
              <a:buSzPct val="100000"/>
              <a:buFont typeface="Arial" charset="0"/>
              <a:buNone/>
            </a:pPr>
            <a:endParaRPr lang="de-DE" sz="1800" dirty="0">
              <a:solidFill>
                <a:srgbClr val="000000"/>
              </a:solidFill>
              <a:latin typeface="Arial" charset="0"/>
            </a:endParaRPr>
          </a:p>
          <a:p>
            <a:pPr marL="180975" indent="-180975">
              <a:buClr>
                <a:srgbClr val="000000"/>
              </a:buClr>
              <a:buSzPct val="100000"/>
              <a:buFont typeface="Arial" charset="0"/>
              <a:buChar char="•"/>
              <a:tabLst>
                <a:tab pos="180975" algn="l"/>
                <a:tab pos="3657600" algn="l"/>
                <a:tab pos="4572000" algn="l"/>
                <a:tab pos="5486400" algn="l"/>
                <a:tab pos="6400800" algn="l"/>
                <a:tab pos="7315200" algn="l"/>
                <a:tab pos="8229600" algn="l"/>
                <a:tab pos="9144000" algn="l"/>
                <a:tab pos="10058400" algn="l"/>
              </a:tabLst>
            </a:pPr>
            <a:r>
              <a:rPr lang="de-DE" sz="1800" dirty="0">
                <a:solidFill>
                  <a:srgbClr val="000000"/>
                </a:solidFill>
                <a:latin typeface="Arial" charset="0"/>
              </a:rPr>
              <a:t>Einsatz möglichst geringer</a:t>
            </a:r>
            <a:br>
              <a:rPr lang="de-DE" sz="1800" dirty="0">
                <a:solidFill>
                  <a:srgbClr val="000000"/>
                </a:solidFill>
                <a:latin typeface="Arial" charset="0"/>
              </a:rPr>
            </a:br>
            <a:r>
              <a:rPr lang="de-DE" sz="1800" b="1" dirty="0">
                <a:solidFill>
                  <a:srgbClr val="000000"/>
                </a:solidFill>
                <a:latin typeface="Arial" charset="0"/>
              </a:rPr>
              <a:t>Aktivität</a:t>
            </a:r>
          </a:p>
          <a:p>
            <a:pPr marL="180975" indent="-180975">
              <a:buClr>
                <a:srgbClr val="000000"/>
              </a:buClr>
              <a:buSzPct val="100000"/>
              <a:buFont typeface="Arial" charset="0"/>
              <a:buNone/>
              <a:tabLst>
                <a:tab pos="180975" algn="l"/>
                <a:tab pos="3657600" algn="l"/>
                <a:tab pos="4572000" algn="l"/>
                <a:tab pos="5486400" algn="l"/>
                <a:tab pos="6400800" algn="l"/>
                <a:tab pos="7315200" algn="l"/>
                <a:tab pos="8229600" algn="l"/>
                <a:tab pos="9144000" algn="l"/>
                <a:tab pos="10058400" algn="l"/>
              </a:tabLst>
            </a:pPr>
            <a:endParaRPr lang="de-DE" sz="1800" b="1" dirty="0">
              <a:solidFill>
                <a:srgbClr val="000000"/>
              </a:solidFill>
              <a:latin typeface="Arial" charset="0"/>
            </a:endParaRPr>
          </a:p>
          <a:p>
            <a:pPr marL="180975" indent="-180975">
              <a:buClr>
                <a:srgbClr val="000000"/>
              </a:buClr>
              <a:buSzPct val="100000"/>
              <a:buFont typeface="Arial" charset="0"/>
              <a:buChar char="•"/>
              <a:tabLst>
                <a:tab pos="180975" algn="l"/>
                <a:tab pos="3657600" algn="l"/>
                <a:tab pos="4572000" algn="l"/>
                <a:tab pos="5486400" algn="l"/>
                <a:tab pos="6400800" algn="l"/>
                <a:tab pos="7315200" algn="l"/>
                <a:tab pos="8229600" algn="l"/>
                <a:tab pos="9144000" algn="l"/>
                <a:tab pos="10058400" algn="l"/>
              </a:tabLst>
            </a:pPr>
            <a:r>
              <a:rPr lang="de-DE" sz="1800" dirty="0">
                <a:solidFill>
                  <a:srgbClr val="000000"/>
                </a:solidFill>
                <a:latin typeface="Arial" charset="0"/>
              </a:rPr>
              <a:t>Beschränkung der </a:t>
            </a:r>
            <a:r>
              <a:rPr lang="de-DE" sz="1800" b="1" dirty="0">
                <a:solidFill>
                  <a:srgbClr val="000000"/>
                </a:solidFill>
                <a:latin typeface="Arial" charset="0"/>
              </a:rPr>
              <a:t>Aufenthaltsdauer</a:t>
            </a:r>
          </a:p>
          <a:p>
            <a:pPr marL="180975" indent="-180975">
              <a:buClr>
                <a:srgbClr val="000000"/>
              </a:buClr>
              <a:buSzPct val="100000"/>
              <a:buFont typeface="Arial" charset="0"/>
              <a:buNone/>
              <a:tabLst>
                <a:tab pos="180975" algn="l"/>
                <a:tab pos="3657600" algn="l"/>
                <a:tab pos="4572000" algn="l"/>
                <a:tab pos="5486400" algn="l"/>
                <a:tab pos="6400800" algn="l"/>
                <a:tab pos="7315200" algn="l"/>
                <a:tab pos="8229600" algn="l"/>
                <a:tab pos="9144000" algn="l"/>
                <a:tab pos="10058400" algn="l"/>
              </a:tabLst>
            </a:pPr>
            <a:endParaRPr lang="de-DE" sz="1800" b="1" dirty="0">
              <a:solidFill>
                <a:srgbClr val="000000"/>
              </a:solidFill>
              <a:latin typeface="Arial" charset="0"/>
            </a:endParaRPr>
          </a:p>
          <a:p>
            <a:pPr marL="180975" indent="-180975">
              <a:buClr>
                <a:srgbClr val="000000"/>
              </a:buClr>
              <a:buSzPct val="100000"/>
              <a:buFont typeface="Arial" charset="0"/>
              <a:buChar char="•"/>
              <a:tabLst>
                <a:tab pos="180975" algn="l"/>
                <a:tab pos="3657600" algn="l"/>
                <a:tab pos="4572000" algn="l"/>
                <a:tab pos="5486400" algn="l"/>
                <a:tab pos="6400800" algn="l"/>
                <a:tab pos="7315200" algn="l"/>
                <a:tab pos="8229600" algn="l"/>
                <a:tab pos="9144000" algn="l"/>
                <a:tab pos="10058400" algn="l"/>
              </a:tabLst>
            </a:pPr>
            <a:r>
              <a:rPr lang="de-DE" sz="1800" dirty="0">
                <a:solidFill>
                  <a:srgbClr val="000000"/>
                </a:solidFill>
                <a:latin typeface="Arial" charset="0"/>
              </a:rPr>
              <a:t>Einhaltung von</a:t>
            </a:r>
            <a:br>
              <a:rPr lang="de-DE" sz="1800" dirty="0">
                <a:solidFill>
                  <a:srgbClr val="000000"/>
                </a:solidFill>
                <a:latin typeface="Arial" charset="0"/>
              </a:rPr>
            </a:br>
            <a:r>
              <a:rPr lang="de-DE" sz="1800" b="1" dirty="0">
                <a:solidFill>
                  <a:srgbClr val="000000"/>
                </a:solidFill>
                <a:latin typeface="Arial" charset="0"/>
              </a:rPr>
              <a:t>Abständen</a:t>
            </a:r>
          </a:p>
          <a:p>
            <a:pPr marL="180975" indent="-180975">
              <a:buClr>
                <a:srgbClr val="000000"/>
              </a:buClr>
              <a:buSzPct val="100000"/>
              <a:buFont typeface="Arial" charset="0"/>
              <a:buNone/>
              <a:tabLst>
                <a:tab pos="180975" algn="l"/>
                <a:tab pos="3657600" algn="l"/>
                <a:tab pos="4572000" algn="l"/>
                <a:tab pos="5486400" algn="l"/>
                <a:tab pos="6400800" algn="l"/>
                <a:tab pos="7315200" algn="l"/>
                <a:tab pos="8229600" algn="l"/>
                <a:tab pos="9144000" algn="l"/>
                <a:tab pos="10058400" algn="l"/>
              </a:tabLst>
            </a:pPr>
            <a:endParaRPr lang="de-DE" sz="1800" b="1" dirty="0">
              <a:solidFill>
                <a:srgbClr val="000000"/>
              </a:solidFill>
              <a:latin typeface="Arial" charset="0"/>
            </a:endParaRPr>
          </a:p>
          <a:p>
            <a:pPr marL="180975" indent="-180975">
              <a:buClr>
                <a:srgbClr val="000000"/>
              </a:buClr>
              <a:buSzPct val="100000"/>
              <a:buFont typeface="Arial" charset="0"/>
              <a:buChar char="•"/>
              <a:tabLst>
                <a:tab pos="180975" algn="l"/>
                <a:tab pos="3657600" algn="l"/>
                <a:tab pos="4572000" algn="l"/>
                <a:tab pos="5486400" algn="l"/>
                <a:tab pos="6400800" algn="l"/>
                <a:tab pos="7315200" algn="l"/>
                <a:tab pos="8229600" algn="l"/>
                <a:tab pos="9144000" algn="l"/>
                <a:tab pos="10058400" algn="l"/>
              </a:tabLst>
            </a:pPr>
            <a:r>
              <a:rPr lang="de-DE" sz="1800" dirty="0">
                <a:solidFill>
                  <a:srgbClr val="000000"/>
                </a:solidFill>
                <a:latin typeface="Arial" charset="0"/>
              </a:rPr>
              <a:t>Verwendung von A</a:t>
            </a:r>
            <a:r>
              <a:rPr lang="de-DE" sz="1800" b="1" dirty="0">
                <a:solidFill>
                  <a:srgbClr val="000000"/>
                </a:solidFill>
                <a:latin typeface="Arial" charset="0"/>
              </a:rPr>
              <a:t>bschirmungen</a:t>
            </a:r>
          </a:p>
          <a:p>
            <a:pPr>
              <a:buClr>
                <a:srgbClr val="000000"/>
              </a:buClr>
              <a:buSzPct val="100000"/>
              <a:buFont typeface="Arial" charset="0"/>
              <a:buNone/>
            </a:pPr>
            <a:endParaRPr lang="de-DE" sz="1800" b="1" dirty="0">
              <a:solidFill>
                <a:srgbClr val="000000"/>
              </a:solidFill>
              <a:latin typeface="Arial" charset="0"/>
            </a:endParaRPr>
          </a:p>
          <a:p>
            <a:pPr>
              <a:buClr>
                <a:srgbClr val="000000"/>
              </a:buClr>
              <a:buSzPct val="100000"/>
              <a:buFont typeface="Arial" charset="0"/>
              <a:buNone/>
            </a:pPr>
            <a:endParaRPr lang="de-DE" sz="1800" b="1" dirty="0">
              <a:solidFill>
                <a:srgbClr val="000000"/>
              </a:solidFill>
              <a:latin typeface="Arial"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itel 1"/>
          <p:cNvSpPr>
            <a:spLocks noGrp="1"/>
          </p:cNvSpPr>
          <p:nvPr>
            <p:ph type="title"/>
          </p:nvPr>
        </p:nvSpPr>
        <p:spPr>
          <a:xfrm>
            <a:off x="809625" y="549275"/>
            <a:ext cx="7799387" cy="655638"/>
          </a:xfrm>
        </p:spPr>
        <p:txBody>
          <a:bodyPr/>
          <a:lstStyle/>
          <a:p>
            <a:pPr eaLnBrk="1" hangingPunct="1"/>
            <a:r>
              <a:rPr lang="de-DE" dirty="0"/>
              <a:t>Natürliche Strahlenexposition</a:t>
            </a:r>
          </a:p>
        </p:txBody>
      </p:sp>
      <p:sp>
        <p:nvSpPr>
          <p:cNvPr id="22531" name="Inhaltsplatzhalter 2"/>
          <p:cNvSpPr>
            <a:spLocks noGrp="1"/>
          </p:cNvSpPr>
          <p:nvPr>
            <p:ph idx="1"/>
          </p:nvPr>
        </p:nvSpPr>
        <p:spPr>
          <a:xfrm>
            <a:off x="809625" y="1752600"/>
            <a:ext cx="7542213" cy="4556720"/>
          </a:xfrm>
        </p:spPr>
        <p:txBody>
          <a:bodyPr/>
          <a:lstStyle/>
          <a:p>
            <a:pPr marL="0" indent="0" eaLnBrk="1" hangingPunct="1"/>
            <a:r>
              <a:rPr lang="de-DE" dirty="0"/>
              <a:t>270  µ</a:t>
            </a:r>
            <a:r>
              <a:rPr lang="de-DE" dirty="0" err="1"/>
              <a:t>Sv</a:t>
            </a:r>
            <a:r>
              <a:rPr lang="de-DE" dirty="0"/>
              <a:t>/a	kosmische Strahlung auf Meereshöhe</a:t>
            </a:r>
          </a:p>
          <a:p>
            <a:pPr marL="0" indent="0" eaLnBrk="1" hangingPunct="1"/>
            <a:r>
              <a:rPr lang="de-DE" dirty="0"/>
              <a:t>500  µ</a:t>
            </a:r>
            <a:r>
              <a:rPr lang="de-DE" dirty="0" err="1"/>
              <a:t>Sv</a:t>
            </a:r>
            <a:r>
              <a:rPr lang="de-DE" dirty="0"/>
              <a:t>/a	auf 1500 m über NN</a:t>
            </a:r>
          </a:p>
          <a:p>
            <a:pPr eaLnBrk="1" hangingPunct="1"/>
            <a:r>
              <a:rPr lang="de-DE" dirty="0"/>
              <a:t>(bis zu 75  µ</a:t>
            </a:r>
            <a:r>
              <a:rPr lang="de-DE" dirty="0" err="1"/>
              <a:t>Sv</a:t>
            </a:r>
            <a:r>
              <a:rPr lang="de-DE" dirty="0"/>
              <a:t>	ein Flug  Frankfurt – New York)</a:t>
            </a:r>
          </a:p>
          <a:p>
            <a:pPr eaLnBrk="1" hangingPunct="1"/>
            <a:endParaRPr lang="de-DE" dirty="0"/>
          </a:p>
          <a:p>
            <a:pPr eaLnBrk="1" hangingPunct="1"/>
            <a:r>
              <a:rPr lang="de-DE" dirty="0"/>
              <a:t>400  µ</a:t>
            </a:r>
            <a:r>
              <a:rPr lang="de-DE" dirty="0" err="1"/>
              <a:t>Sv</a:t>
            </a:r>
            <a:r>
              <a:rPr lang="de-DE" dirty="0"/>
              <a:t>/a	Terrestrische Strahlung durch Radionuklide aus der 					Erdkruste, Böden und Steinen (Uran, Thorium)</a:t>
            </a:r>
          </a:p>
          <a:p>
            <a:pPr eaLnBrk="1" hangingPunct="1">
              <a:buFont typeface="Times New Roman" pitchFamily="18" charset="0"/>
              <a:buChar char="•"/>
            </a:pPr>
            <a:endParaRPr lang="de-DE" dirty="0"/>
          </a:p>
          <a:p>
            <a:pPr eaLnBrk="1" hangingPunct="1"/>
            <a:r>
              <a:rPr lang="de-DE" dirty="0"/>
              <a:t>1300 µ</a:t>
            </a:r>
            <a:r>
              <a:rPr lang="de-DE" dirty="0" err="1"/>
              <a:t>Sv</a:t>
            </a:r>
            <a:r>
              <a:rPr lang="de-DE" dirty="0"/>
              <a:t>/a	Innere Strahlung durch Aufnahme von Speisen, Getränken</a:t>
            </a:r>
          </a:p>
          <a:p>
            <a:pPr eaLnBrk="1" hangingPunct="1"/>
            <a:r>
              <a:rPr lang="de-DE" dirty="0"/>
              <a:t>				und Atmung (z.B. Kalium-40, Radon-220, Natrium-22, </a:t>
            </a:r>
          </a:p>
          <a:p>
            <a:pPr eaLnBrk="1" hangingPunct="1"/>
            <a:r>
              <a:rPr lang="de-DE" dirty="0"/>
              <a:t>				Kohlenstoff-14, Uran)</a:t>
            </a:r>
          </a:p>
          <a:p>
            <a:pPr eaLnBrk="1" hangingPunct="1"/>
            <a:endParaRPr lang="de-DE" dirty="0"/>
          </a:p>
          <a:p>
            <a:pPr eaLnBrk="1" hangingPunct="1">
              <a:buFont typeface="Times New Roman" pitchFamily="18" charset="0"/>
              <a:buAutoNum type="arabicPlain" startAt="10"/>
            </a:pPr>
            <a:r>
              <a:rPr lang="de-DE" dirty="0"/>
              <a:t>    µ</a:t>
            </a:r>
            <a:r>
              <a:rPr lang="de-DE" dirty="0" err="1"/>
              <a:t>Sv</a:t>
            </a:r>
            <a:r>
              <a:rPr lang="de-DE" dirty="0"/>
              <a:t>/a	aus radioaktivem Niederschlag aus Kernwaffenversuchen</a:t>
            </a:r>
          </a:p>
          <a:p>
            <a:pPr eaLnBrk="1" hangingPunct="1">
              <a:buFont typeface="Times New Roman" pitchFamily="18" charset="0"/>
              <a:buAutoNum type="arabicPlain" startAt="10"/>
            </a:pPr>
            <a:endParaRPr lang="de-DE" dirty="0"/>
          </a:p>
          <a:p>
            <a:pPr eaLnBrk="1" hangingPunct="1"/>
            <a:r>
              <a:rPr lang="de-DE" dirty="0"/>
              <a:t>1 – 3 µ</a:t>
            </a:r>
            <a:r>
              <a:rPr lang="de-DE" dirty="0" err="1"/>
              <a:t>Sv</a:t>
            </a:r>
            <a:r>
              <a:rPr lang="de-DE" dirty="0"/>
              <a:t>/a	langzeitige Auswirkung des Reaktorunfalls von 						Tschernobyl</a:t>
            </a:r>
          </a:p>
          <a:p>
            <a:pPr eaLnBrk="1" hangingPunct="1"/>
            <a:endParaRPr lang="de-DE" dirty="0"/>
          </a:p>
          <a:p>
            <a:pPr eaLnBrk="1" hangingPunct="1"/>
            <a:endParaRPr lang="de-D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809836" y="549275"/>
            <a:ext cx="7799387" cy="655638"/>
          </a:xfrm>
        </p:spPr>
        <p:txBody>
          <a:bodyPr/>
          <a:lstStyle/>
          <a:p>
            <a:r>
              <a:rPr lang="de-DE" dirty="0"/>
              <a:t>Die Dosis erhöht sich linear mit der Aufenthaltsdauer</a:t>
            </a:r>
          </a:p>
        </p:txBody>
      </p:sp>
      <p:sp>
        <p:nvSpPr>
          <p:cNvPr id="24579" name="Inhaltsplatzhalter 2"/>
          <p:cNvSpPr>
            <a:spLocks noGrp="1"/>
          </p:cNvSpPr>
          <p:nvPr>
            <p:ph idx="1"/>
          </p:nvPr>
        </p:nvSpPr>
        <p:spPr>
          <a:xfrm>
            <a:off x="809836" y="1852613"/>
            <a:ext cx="3744912" cy="3656012"/>
          </a:xfrm>
        </p:spPr>
        <p:txBody>
          <a:bodyPr/>
          <a:lstStyle/>
          <a:p>
            <a:r>
              <a:rPr lang="de-DE" b="1" dirty="0"/>
              <a:t>Dauer</a:t>
            </a:r>
            <a:r>
              <a:rPr lang="de-DE" dirty="0"/>
              <a:t>			</a:t>
            </a:r>
            <a:r>
              <a:rPr lang="de-DE" b="1" dirty="0"/>
              <a:t>Dosis</a:t>
            </a:r>
          </a:p>
          <a:p>
            <a:endParaRPr lang="de-DE" dirty="0"/>
          </a:p>
          <a:p>
            <a:r>
              <a:rPr lang="de-DE" dirty="0"/>
              <a:t>doppelt			doppelt</a:t>
            </a:r>
          </a:p>
          <a:p>
            <a:r>
              <a:rPr lang="de-DE" dirty="0"/>
              <a:t>3fach			3fach</a:t>
            </a:r>
          </a:p>
          <a:p>
            <a:r>
              <a:rPr lang="de-DE" dirty="0"/>
              <a:t>4fach			4fach</a:t>
            </a:r>
          </a:p>
          <a:p>
            <a:r>
              <a:rPr lang="de-DE" dirty="0"/>
              <a:t>5fach			5fach</a:t>
            </a:r>
          </a:p>
          <a:p>
            <a:r>
              <a:rPr lang="de-DE" dirty="0"/>
              <a:t>    .					    .</a:t>
            </a:r>
          </a:p>
          <a:p>
            <a:r>
              <a:rPr lang="de-DE" dirty="0"/>
              <a:t>    .					    .</a:t>
            </a:r>
          </a:p>
          <a:p>
            <a:r>
              <a:rPr lang="de-DE" dirty="0"/>
              <a:t>    .					    .</a:t>
            </a:r>
          </a:p>
          <a:p>
            <a:endParaRPr lang="de-DE" dirty="0"/>
          </a:p>
          <a:p>
            <a:r>
              <a:rPr lang="de-DE" dirty="0"/>
              <a:t>Je länger die Aufenthaltszeit in</a:t>
            </a:r>
          </a:p>
          <a:p>
            <a:r>
              <a:rPr lang="de-DE" dirty="0"/>
              <a:t>einem Strahlungsfeld, desto höher</a:t>
            </a:r>
          </a:p>
          <a:p>
            <a:r>
              <a:rPr lang="de-DE" dirty="0"/>
              <a:t>ist die dabei erhaltene Dosis.</a:t>
            </a:r>
          </a:p>
        </p:txBody>
      </p:sp>
      <p:pic>
        <p:nvPicPr>
          <p:cNvPr id="17412" name="Picture 4" descr="P:\Daten\PowerPoint\Strahlenschutz\Aufentha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6338" y="1852613"/>
            <a:ext cx="32385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5796136" y="5877272"/>
            <a:ext cx="2520280" cy="184666"/>
          </a:xfrm>
          <a:prstGeom prst="rect">
            <a:avLst/>
          </a:prstGeom>
          <a:noFill/>
        </p:spPr>
        <p:txBody>
          <a:bodyPr wrap="square" rtlCol="0">
            <a:spAutoFit/>
          </a:bodyPr>
          <a:lstStyle/>
          <a:p>
            <a:r>
              <a:rPr lang="de-DE" sz="600" i="1" dirty="0">
                <a:solidFill>
                  <a:schemeClr val="tx1"/>
                </a:solidFill>
              </a:rPr>
              <a:t>https://docplayer.org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809625" y="549275"/>
            <a:ext cx="7799387" cy="655638"/>
          </a:xfrm>
        </p:spPr>
        <p:txBody>
          <a:bodyPr/>
          <a:lstStyle/>
          <a:p>
            <a:r>
              <a:rPr lang="de-DE" dirty="0"/>
              <a:t>Abstandsquadratgesetz</a:t>
            </a:r>
          </a:p>
        </p:txBody>
      </p:sp>
      <p:sp>
        <p:nvSpPr>
          <p:cNvPr id="18435" name="Inhaltsplatzhalter 2"/>
          <p:cNvSpPr>
            <a:spLocks noGrp="1"/>
          </p:cNvSpPr>
          <p:nvPr>
            <p:ph idx="1"/>
          </p:nvPr>
        </p:nvSpPr>
        <p:spPr>
          <a:xfrm>
            <a:off x="809625" y="1662445"/>
            <a:ext cx="3546475" cy="4210050"/>
          </a:xfrm>
        </p:spPr>
        <p:txBody>
          <a:bodyPr/>
          <a:lstStyle/>
          <a:p>
            <a:r>
              <a:rPr lang="de-DE" dirty="0"/>
              <a:t>Abstand		Dosisleistung</a:t>
            </a:r>
          </a:p>
          <a:p>
            <a:r>
              <a:rPr lang="de-DE" dirty="0"/>
              <a:t>doppelt			¼</a:t>
            </a:r>
          </a:p>
          <a:p>
            <a:r>
              <a:rPr lang="de-DE" dirty="0"/>
              <a:t>3fach			1/9</a:t>
            </a:r>
          </a:p>
          <a:p>
            <a:r>
              <a:rPr lang="de-DE" dirty="0"/>
              <a:t>4fach			1/16</a:t>
            </a:r>
          </a:p>
          <a:p>
            <a:r>
              <a:rPr lang="de-DE" dirty="0"/>
              <a:t>5fach			1/25</a:t>
            </a:r>
          </a:p>
          <a:p>
            <a:r>
              <a:rPr lang="de-DE" dirty="0"/>
              <a:t>   .					  .</a:t>
            </a:r>
          </a:p>
          <a:p>
            <a:r>
              <a:rPr lang="de-DE" dirty="0"/>
              <a:t>   .					  .</a:t>
            </a:r>
          </a:p>
          <a:p>
            <a:r>
              <a:rPr lang="de-DE" dirty="0"/>
              <a:t>   .					  .</a:t>
            </a:r>
          </a:p>
          <a:p>
            <a:r>
              <a:rPr lang="de-DE" dirty="0"/>
              <a:t>Je größer der Abstand von der </a:t>
            </a:r>
          </a:p>
          <a:p>
            <a:r>
              <a:rPr lang="de-DE" dirty="0"/>
              <a:t>Strahlungsquelle, desto geringer </a:t>
            </a:r>
          </a:p>
          <a:p>
            <a:r>
              <a:rPr lang="de-DE" dirty="0"/>
              <a:t>ist die Wahrscheinlichkeit </a:t>
            </a:r>
          </a:p>
          <a:p>
            <a:r>
              <a:rPr lang="de-DE" dirty="0"/>
              <a:t>getroffen zu werden.</a:t>
            </a: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510" y="1662445"/>
            <a:ext cx="3333750" cy="23241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4930510" y="4182179"/>
            <a:ext cx="2210866" cy="830997"/>
          </a:xfrm>
          <a:prstGeom prst="rect">
            <a:avLst/>
          </a:prstGeom>
          <a:ln/>
        </p:spPr>
        <p:style>
          <a:lnRef idx="3">
            <a:schemeClr val="lt1"/>
          </a:lnRef>
          <a:fillRef idx="1">
            <a:schemeClr val="accent5"/>
          </a:fillRef>
          <a:effectRef idx="1">
            <a:schemeClr val="accent5"/>
          </a:effectRef>
          <a:fontRef idx="minor">
            <a:schemeClr val="lt1"/>
          </a:fontRef>
        </p:style>
        <p:txBody>
          <a:bodyPr>
            <a:spAutoFit/>
          </a:bodyPr>
          <a:lstStyle/>
          <a:p>
            <a:pPr algn="ctr" eaLnBrk="0" hangingPunct="0">
              <a:buClr>
                <a:srgbClr val="000000"/>
              </a:buClr>
              <a:buSzPct val="100000"/>
              <a:buFont typeface="Times New Roman" pitchFamily="18" charset="0"/>
              <a:buNone/>
              <a:defRPr/>
            </a:pPr>
            <a:r>
              <a:rPr lang="de-DE"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Kleiner Abstand:</a:t>
            </a:r>
          </a:p>
          <a:p>
            <a:pPr algn="ctr" eaLnBrk="0" hangingPunct="0">
              <a:buClr>
                <a:srgbClr val="000000"/>
              </a:buClr>
              <a:buSzPct val="100000"/>
              <a:buFont typeface="Times New Roman" pitchFamily="18" charset="0"/>
              <a:buNone/>
              <a:defRPr/>
            </a:pPr>
            <a:r>
              <a:rPr lang="de-DE"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große Anzahl von „Strahlungstreffern“</a:t>
            </a:r>
          </a:p>
        </p:txBody>
      </p:sp>
      <p:sp>
        <p:nvSpPr>
          <p:cNvPr id="6" name="Textfeld 5"/>
          <p:cNvSpPr txBox="1"/>
          <p:nvPr/>
        </p:nvSpPr>
        <p:spPr>
          <a:xfrm>
            <a:off x="5815988" y="5262299"/>
            <a:ext cx="2448272" cy="830997"/>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algn="ctr" eaLnBrk="0" hangingPunct="0">
              <a:buClr>
                <a:srgbClr val="000000"/>
              </a:buClr>
              <a:buSzPct val="100000"/>
              <a:buFont typeface="Times New Roman" pitchFamily="18" charset="0"/>
              <a:buNone/>
              <a:defRPr/>
            </a:pPr>
            <a:r>
              <a:rPr lang="de-DE" sz="1600" dirty="0">
                <a:ln w="9525">
                  <a:solidFill>
                    <a:schemeClr val="bg1">
                      <a:lumMod val="50000"/>
                    </a:schemeClr>
                  </a:solidFill>
                  <a:prstDash val="solid"/>
                  <a:miter lim="800000"/>
                </a:ln>
                <a:solidFill>
                  <a:schemeClr val="bg1">
                    <a:lumMod val="65000"/>
                  </a:schemeClr>
                </a:solidFill>
                <a:effectLst>
                  <a:innerShdw blurRad="63500" dist="50800" dir="16200000">
                    <a:prstClr val="black">
                      <a:alpha val="50000"/>
                    </a:prstClr>
                  </a:innerShdw>
                </a:effectLst>
              </a:rPr>
              <a:t>großer Abstand:</a:t>
            </a:r>
          </a:p>
          <a:p>
            <a:pPr algn="ctr" eaLnBrk="0" hangingPunct="0">
              <a:buClr>
                <a:srgbClr val="000000"/>
              </a:buClr>
              <a:buSzPct val="100000"/>
              <a:buFont typeface="Times New Roman" pitchFamily="18" charset="0"/>
              <a:buNone/>
              <a:defRPr/>
            </a:pPr>
            <a:r>
              <a:rPr lang="de-DE" sz="1600" dirty="0">
                <a:ln w="9525">
                  <a:solidFill>
                    <a:schemeClr val="bg1">
                      <a:lumMod val="50000"/>
                    </a:schemeClr>
                  </a:solidFill>
                  <a:prstDash val="solid"/>
                  <a:miter lim="800000"/>
                </a:ln>
                <a:solidFill>
                  <a:schemeClr val="bg1">
                    <a:lumMod val="65000"/>
                  </a:schemeClr>
                </a:solidFill>
                <a:effectLst>
                  <a:innerShdw blurRad="63500" dist="50800" dir="16200000">
                    <a:prstClr val="black">
                      <a:alpha val="50000"/>
                    </a:prstClr>
                  </a:innerShdw>
                </a:effectLst>
              </a:rPr>
              <a:t>kleine Anzahl von „Strahlungstreffern</a:t>
            </a:r>
            <a:r>
              <a:rPr lang="de-DE" sz="1600" dirty="0">
                <a:ln w="18000">
                  <a:solidFill>
                    <a:schemeClr val="bg1">
                      <a:lumMod val="65000"/>
                    </a:schemeClr>
                  </a:solidFill>
                  <a:prstDash val="solid"/>
                  <a:miter lim="800000"/>
                </a:ln>
                <a:noFill/>
                <a:effectLst>
                  <a:outerShdw blurRad="25500" dist="23000" dir="7020000" algn="tl">
                    <a:srgbClr val="000000">
                      <a:alpha val="50000"/>
                    </a:srgbClr>
                  </a:outerShdw>
                </a:effectLst>
              </a:rPr>
              <a:t>“</a:t>
            </a:r>
          </a:p>
        </p:txBody>
      </p:sp>
      <p:sp>
        <p:nvSpPr>
          <p:cNvPr id="2" name="Textfeld 1"/>
          <p:cNvSpPr txBox="1"/>
          <p:nvPr/>
        </p:nvSpPr>
        <p:spPr>
          <a:xfrm>
            <a:off x="4727551" y="6279857"/>
            <a:ext cx="2304256" cy="184666"/>
          </a:xfrm>
          <a:prstGeom prst="rect">
            <a:avLst/>
          </a:prstGeom>
          <a:noFill/>
        </p:spPr>
        <p:txBody>
          <a:bodyPr wrap="square" rtlCol="0">
            <a:spAutoFit/>
          </a:bodyPr>
          <a:lstStyle/>
          <a:p>
            <a:r>
              <a:rPr lang="de-DE" sz="600" i="1" dirty="0">
                <a:solidFill>
                  <a:schemeClr val="tx1"/>
                </a:solidFill>
              </a:rPr>
              <a:t>http://www.gsg-physik.net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Abschirmung</a:t>
            </a:r>
          </a:p>
        </p:txBody>
      </p:sp>
      <p:sp>
        <p:nvSpPr>
          <p:cNvPr id="3" name="Textplatzhalter 2"/>
          <p:cNvSpPr>
            <a:spLocks noGrp="1"/>
          </p:cNvSpPr>
          <p:nvPr>
            <p:ph type="body" sz="half" idx="1"/>
          </p:nvPr>
        </p:nvSpPr>
        <p:spPr>
          <a:xfrm>
            <a:off x="809625" y="1752601"/>
            <a:ext cx="7578799" cy="1244351"/>
          </a:xfrm>
        </p:spPr>
        <p:txBody>
          <a:bodyPr/>
          <a:lstStyle/>
          <a:p>
            <a:r>
              <a:rPr lang="de-DE" b="1" dirty="0"/>
              <a:t>Abschirmung: </a:t>
            </a:r>
            <a:r>
              <a:rPr lang="de-DE" dirty="0"/>
              <a:t>Dosis der </a:t>
            </a:r>
            <a:r>
              <a:rPr lang="de-DE" sz="2000" dirty="0"/>
              <a:t>ɣ</a:t>
            </a:r>
            <a:r>
              <a:rPr lang="de-DE" dirty="0"/>
              <a:t>-Strahlung nimmt </a:t>
            </a:r>
            <a:r>
              <a:rPr lang="de-DE" dirty="0" err="1"/>
              <a:t>exp</a:t>
            </a:r>
            <a:r>
              <a:rPr lang="de-DE" dirty="0"/>
              <a:t>. mit der Dicke der</a:t>
            </a:r>
          </a:p>
          <a:p>
            <a:r>
              <a:rPr lang="de-DE" dirty="0"/>
              <a:t>Abschirmschicht ab.</a:t>
            </a:r>
          </a:p>
          <a:p>
            <a:endParaRPr lang="de-DE" b="1" dirty="0"/>
          </a:p>
          <a:p>
            <a:endParaRPr lang="de-DE"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068960"/>
            <a:ext cx="717232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8275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809625" y="549275"/>
            <a:ext cx="7799387" cy="655638"/>
          </a:xfrm>
        </p:spPr>
        <p:txBody>
          <a:bodyPr/>
          <a:lstStyle/>
          <a:p>
            <a:pPr eaLnBrk="1" hangingPunct="1"/>
            <a:r>
              <a:rPr lang="de-DE" dirty="0"/>
              <a:t>Kontamination</a:t>
            </a:r>
          </a:p>
        </p:txBody>
      </p:sp>
      <p:sp>
        <p:nvSpPr>
          <p:cNvPr id="32771" name="Inhaltsplatzhalter 2"/>
          <p:cNvSpPr>
            <a:spLocks noGrp="1"/>
          </p:cNvSpPr>
          <p:nvPr>
            <p:ph idx="1"/>
          </p:nvPr>
        </p:nvSpPr>
        <p:spPr>
          <a:xfrm>
            <a:off x="809625" y="1752600"/>
            <a:ext cx="7542213" cy="4052664"/>
          </a:xfrm>
        </p:spPr>
        <p:txBody>
          <a:bodyPr/>
          <a:lstStyle/>
          <a:p>
            <a:pPr eaLnBrk="1" hangingPunct="1"/>
            <a:r>
              <a:rPr lang="de-DE" dirty="0"/>
              <a:t>Die Umgangsgenehmigung der ISO besagt:</a:t>
            </a:r>
          </a:p>
          <a:p>
            <a:pPr eaLnBrk="1" hangingPunct="1"/>
            <a:endParaRPr lang="de-DE" dirty="0"/>
          </a:p>
          <a:p>
            <a:pPr eaLnBrk="1" hangingPunct="1"/>
            <a:endParaRPr lang="de-DE" dirty="0"/>
          </a:p>
          <a:p>
            <a:pPr eaLnBrk="1" hangingPunct="1"/>
            <a:r>
              <a:rPr lang="de-DE" dirty="0"/>
              <a:t>„Gemäß § 39 StrSchV ist vor Verlassen des Arbeitsplatzes, </a:t>
            </a:r>
          </a:p>
          <a:p>
            <a:pPr eaLnBrk="1" hangingPunct="1"/>
            <a:r>
              <a:rPr lang="de-DE" dirty="0"/>
              <a:t>insbesondere  nach Beendigung der täglichen Arbeit, der Arbeitsplatz </a:t>
            </a:r>
          </a:p>
          <a:p>
            <a:pPr eaLnBrk="1" hangingPunct="1"/>
            <a:r>
              <a:rPr lang="de-DE" dirty="0"/>
              <a:t>auf  Kontamination zu überprüfen. Eine Kontamination ist zu beseitigen </a:t>
            </a:r>
          </a:p>
          <a:p>
            <a:pPr eaLnBrk="1" hangingPunct="1"/>
            <a:r>
              <a:rPr lang="de-DE" dirty="0"/>
              <a:t>oder die kontaminierte Stelle zu kennzeichnen. </a:t>
            </a:r>
          </a:p>
          <a:p>
            <a:pPr eaLnBrk="1" hangingPunct="1"/>
            <a:r>
              <a:rPr lang="de-DE" dirty="0"/>
              <a:t>Der Strahlenschutzbeauftrage ist hierüber unverzüglich zu informieren.“</a:t>
            </a:r>
          </a:p>
          <a:p>
            <a:pPr eaLnBrk="1" hangingPunct="1"/>
            <a:endParaRPr lang="de-DE" dirty="0"/>
          </a:p>
          <a:p>
            <a:pPr eaLnBrk="1" hangingPunct="1"/>
            <a:endParaRPr lang="de-DE" dirty="0"/>
          </a:p>
          <a:p>
            <a:pPr eaLnBrk="1" hangingPunct="1"/>
            <a:r>
              <a:rPr lang="de-DE" dirty="0"/>
              <a:t>Besteht die Möglichkeit, dass die Körperdosis durch Inkorporation von </a:t>
            </a:r>
          </a:p>
          <a:p>
            <a:pPr eaLnBrk="1" hangingPunct="1"/>
            <a:r>
              <a:rPr lang="de-DE" dirty="0"/>
              <a:t>radioaktiven Substanzen den Wert von 2 </a:t>
            </a:r>
            <a:r>
              <a:rPr lang="de-DE" dirty="0" err="1"/>
              <a:t>mSv</a:t>
            </a:r>
            <a:r>
              <a:rPr lang="de-DE" dirty="0"/>
              <a:t> Ganzkörper bzw. den </a:t>
            </a:r>
          </a:p>
          <a:p>
            <a:pPr eaLnBrk="1" hangingPunct="1"/>
            <a:r>
              <a:rPr lang="de-DE" dirty="0"/>
              <a:t>Wert von 50 </a:t>
            </a:r>
            <a:r>
              <a:rPr lang="de-DE" dirty="0" err="1"/>
              <a:t>mSv</a:t>
            </a:r>
            <a:r>
              <a:rPr lang="de-DE" dirty="0"/>
              <a:t> Haut- oder Handdosis überschreitet, ist eine </a:t>
            </a:r>
          </a:p>
          <a:p>
            <a:pPr eaLnBrk="1" hangingPunct="1"/>
            <a:r>
              <a:rPr lang="de-DE" dirty="0"/>
              <a:t>Inkorporationsmessung durchzuführen. Das Regierungspräsidium </a:t>
            </a:r>
          </a:p>
          <a:p>
            <a:pPr eaLnBrk="1" hangingPunct="1"/>
            <a:r>
              <a:rPr lang="de-DE" dirty="0"/>
              <a:t>bestimmt eine Messstelle.</a:t>
            </a:r>
          </a:p>
          <a:p>
            <a:pPr eaLnBrk="1" hangingPunct="1"/>
            <a:r>
              <a:rPr lang="de-DE"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620688"/>
            <a:ext cx="7772400" cy="576064"/>
          </a:xfrm>
        </p:spPr>
        <p:txBody>
          <a:bodyPr/>
          <a:lstStyle/>
          <a:p>
            <a:r>
              <a:rPr lang="de-DE" dirty="0"/>
              <a:t>Kontamination</a:t>
            </a:r>
          </a:p>
        </p:txBody>
      </p:sp>
      <p:sp>
        <p:nvSpPr>
          <p:cNvPr id="3" name="Untertitel 2"/>
          <p:cNvSpPr>
            <a:spLocks noGrp="1"/>
          </p:cNvSpPr>
          <p:nvPr>
            <p:ph type="subTitle" idx="1"/>
          </p:nvPr>
        </p:nvSpPr>
        <p:spPr>
          <a:xfrm>
            <a:off x="827584" y="2204864"/>
            <a:ext cx="6840760" cy="1944216"/>
          </a:xfrm>
        </p:spPr>
        <p:txBody>
          <a:bodyPr/>
          <a:lstStyle/>
          <a:p>
            <a:pPr algn="l" eaLnBrk="1" hangingPunct="1"/>
            <a:r>
              <a:rPr lang="de-DE" u="sng" dirty="0"/>
              <a:t>Und:</a:t>
            </a:r>
          </a:p>
          <a:p>
            <a:pPr algn="l" eaLnBrk="1" hangingPunct="1"/>
            <a:endParaRPr lang="de-DE" u="sng" dirty="0"/>
          </a:p>
          <a:p>
            <a:pPr algn="l" eaLnBrk="1" hangingPunct="1"/>
            <a:r>
              <a:rPr lang="de-DE" dirty="0"/>
              <a:t>Durch jede </a:t>
            </a:r>
            <a:r>
              <a:rPr lang="de-DE" dirty="0">
                <a:solidFill>
                  <a:srgbClr val="FF0000"/>
                </a:solidFill>
              </a:rPr>
              <a:t>NICHT</a:t>
            </a:r>
            <a:r>
              <a:rPr lang="de-DE" dirty="0"/>
              <a:t> beseitigte Kontamination kann jedes Experiment zunichte gemacht werden, auch wenn diese weit unter jeglichem gesundheitsschädlichem Niveau liegt.</a:t>
            </a:r>
          </a:p>
          <a:p>
            <a:pPr algn="l"/>
            <a:endParaRPr lang="de-DE" dirty="0"/>
          </a:p>
        </p:txBody>
      </p:sp>
    </p:spTree>
    <p:extLst>
      <p:ext uri="{BB962C8B-B14F-4D97-AF65-F5344CB8AC3E}">
        <p14:creationId xmlns:p14="http://schemas.microsoft.com/office/powerpoint/2010/main" val="3446011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Kontamination </a:t>
            </a:r>
            <a:r>
              <a:rPr lang="de-DE" dirty="0">
                <a:sym typeface="Wingdings" panose="05000000000000000000" pitchFamily="2" charset="2"/>
              </a:rPr>
              <a:t> Dekontamination</a:t>
            </a:r>
            <a:endParaRPr lang="de-DE" dirty="0"/>
          </a:p>
        </p:txBody>
      </p:sp>
      <p:sp>
        <p:nvSpPr>
          <p:cNvPr id="3" name="Inhaltsplatzhalter 2"/>
          <p:cNvSpPr>
            <a:spLocks noGrp="1"/>
          </p:cNvSpPr>
          <p:nvPr>
            <p:ph idx="1"/>
          </p:nvPr>
        </p:nvSpPr>
        <p:spPr/>
        <p:txBody>
          <a:bodyPr/>
          <a:lstStyle/>
          <a:p>
            <a:r>
              <a:rPr lang="de-DE" b="1" dirty="0"/>
              <a:t>Alle Laboreinrichtungen </a:t>
            </a:r>
            <a:r>
              <a:rPr lang="de-DE" dirty="0"/>
              <a:t>(einschließlich Wände und Böden) </a:t>
            </a:r>
            <a:r>
              <a:rPr lang="de-DE" b="1" dirty="0"/>
              <a:t>müssen</a:t>
            </a:r>
          </a:p>
          <a:p>
            <a:r>
              <a:rPr lang="de-DE" b="1" dirty="0"/>
              <a:t>leicht </a:t>
            </a:r>
            <a:r>
              <a:rPr lang="de-DE" b="1" dirty="0" err="1"/>
              <a:t>dekontaminierbar</a:t>
            </a:r>
            <a:r>
              <a:rPr lang="de-DE" b="1" dirty="0"/>
              <a:t> sein</a:t>
            </a:r>
            <a:r>
              <a:rPr lang="de-DE" dirty="0"/>
              <a:t>.</a:t>
            </a:r>
          </a:p>
          <a:p>
            <a:endParaRPr lang="de-DE" dirty="0"/>
          </a:p>
          <a:p>
            <a:r>
              <a:rPr lang="de-DE" dirty="0"/>
              <a:t>Die notwendigen </a:t>
            </a:r>
            <a:r>
              <a:rPr lang="de-DE" b="1" dirty="0"/>
              <a:t>Hilfsmittel </a:t>
            </a:r>
            <a:r>
              <a:rPr lang="de-DE" dirty="0"/>
              <a:t>müssen vorhanden und leicht greifbar sein.</a:t>
            </a:r>
          </a:p>
          <a:p>
            <a:endParaRPr lang="de-DE" dirty="0"/>
          </a:p>
          <a:p>
            <a:r>
              <a:rPr lang="de-DE" dirty="0"/>
              <a:t>• Mittel zur Kennzeichnung: Ölkreide oder Filzschreiber, Warnzeichen</a:t>
            </a:r>
          </a:p>
          <a:p>
            <a:r>
              <a:rPr lang="de-DE" dirty="0"/>
              <a:t>• Saugfähiges Material (z.B. Einwegtücher)</a:t>
            </a:r>
          </a:p>
          <a:p>
            <a:r>
              <a:rPr lang="de-DE" dirty="0"/>
              <a:t>• Zange zur Manipulation (Greifer, Pinzette, etc.)</a:t>
            </a:r>
          </a:p>
          <a:p>
            <a:r>
              <a:rPr lang="de-DE" dirty="0"/>
              <a:t>• Dekontaminierungs-Lösungen bzw. -Pasten</a:t>
            </a:r>
          </a:p>
          <a:p>
            <a:r>
              <a:rPr lang="de-DE" dirty="0"/>
              <a:t>• Behältnisse zum Abtransport: Wannen, Tüten, Behälter</a:t>
            </a:r>
          </a:p>
          <a:p>
            <a:r>
              <a:rPr lang="de-DE" dirty="0"/>
              <a:t>• Ersatzabdeckungen: Kunststoff- oder Alu-Folien</a:t>
            </a:r>
          </a:p>
          <a:p>
            <a:r>
              <a:rPr lang="de-DE" dirty="0"/>
              <a:t>• Überschuhe</a:t>
            </a:r>
          </a:p>
          <a:p>
            <a:r>
              <a:rPr lang="de-DE" dirty="0"/>
              <a:t>• Schlauchfolie, Schere und Folienschweißgerät</a:t>
            </a:r>
          </a:p>
          <a:p>
            <a:r>
              <a:rPr lang="de-DE" dirty="0"/>
              <a:t>• Messgeräte und Monitore</a:t>
            </a:r>
          </a:p>
        </p:txBody>
      </p:sp>
    </p:spTree>
    <p:extLst>
      <p:ext uri="{BB962C8B-B14F-4D97-AF65-F5344CB8AC3E}">
        <p14:creationId xmlns:p14="http://schemas.microsoft.com/office/powerpoint/2010/main" val="1705189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itel 1"/>
          <p:cNvSpPr>
            <a:spLocks noGrp="1"/>
          </p:cNvSpPr>
          <p:nvPr>
            <p:ph type="title"/>
          </p:nvPr>
        </p:nvSpPr>
        <p:spPr>
          <a:xfrm>
            <a:off x="809625" y="549275"/>
            <a:ext cx="7799387" cy="655638"/>
          </a:xfrm>
        </p:spPr>
        <p:txBody>
          <a:bodyPr/>
          <a:lstStyle/>
          <a:p>
            <a:pPr eaLnBrk="1" hangingPunct="1"/>
            <a:r>
              <a:rPr lang="de-DE" dirty="0"/>
              <a:t>Kontamination </a:t>
            </a:r>
            <a:r>
              <a:rPr lang="de-DE" dirty="0">
                <a:sym typeface="Wingdings" pitchFamily="2" charset="2"/>
              </a:rPr>
              <a:t> Dekontamination</a:t>
            </a:r>
            <a:endParaRPr lang="de-DE" dirty="0"/>
          </a:p>
        </p:txBody>
      </p:sp>
      <p:sp>
        <p:nvSpPr>
          <p:cNvPr id="33795" name="Inhaltsplatzhalter 2"/>
          <p:cNvSpPr>
            <a:spLocks noGrp="1"/>
          </p:cNvSpPr>
          <p:nvPr>
            <p:ph idx="1"/>
          </p:nvPr>
        </p:nvSpPr>
        <p:spPr>
          <a:xfrm>
            <a:off x="809625" y="1752600"/>
            <a:ext cx="7542213" cy="4484712"/>
          </a:xfrm>
        </p:spPr>
        <p:txBody>
          <a:bodyPr/>
          <a:lstStyle/>
          <a:p>
            <a:pPr eaLnBrk="1" hangingPunct="1">
              <a:buFont typeface="Arial" charset="0"/>
              <a:buChar char="•"/>
            </a:pPr>
            <a:r>
              <a:rPr lang="de-DE" dirty="0"/>
              <a:t>nötigenfalls Schutz vor Inkorporation</a:t>
            </a:r>
          </a:p>
          <a:p>
            <a:pPr eaLnBrk="1" hangingPunct="1">
              <a:buFont typeface="Arial" charset="0"/>
              <a:buChar char="•"/>
            </a:pPr>
            <a:endParaRPr lang="de-DE" dirty="0"/>
          </a:p>
          <a:p>
            <a:pPr eaLnBrk="1" hangingPunct="1">
              <a:buFont typeface="Arial" charset="0"/>
              <a:buChar char="•"/>
            </a:pPr>
            <a:r>
              <a:rPr lang="de-DE" dirty="0"/>
              <a:t>bei umfangreicheren Kontaminationen  Hilfe holen</a:t>
            </a:r>
          </a:p>
          <a:p>
            <a:pPr eaLnBrk="1" hangingPunct="1">
              <a:buFont typeface="Arial" charset="0"/>
              <a:buChar char="•"/>
            </a:pPr>
            <a:endParaRPr lang="de-DE" dirty="0"/>
          </a:p>
          <a:p>
            <a:pPr eaLnBrk="1" hangingPunct="1">
              <a:buFont typeface="Arial" charset="0"/>
              <a:buChar char="•"/>
            </a:pPr>
            <a:r>
              <a:rPr lang="de-DE" dirty="0"/>
              <a:t>Verschleppung der Aktivität vermeiden</a:t>
            </a:r>
          </a:p>
          <a:p>
            <a:pPr eaLnBrk="1" hangingPunct="1">
              <a:buFont typeface="Arial" charset="0"/>
              <a:buChar char="•"/>
            </a:pPr>
            <a:endParaRPr lang="de-DE" dirty="0"/>
          </a:p>
          <a:p>
            <a:pPr eaLnBrk="1" hangingPunct="1">
              <a:buFont typeface="Arial" charset="0"/>
              <a:buChar char="•"/>
            </a:pPr>
            <a:r>
              <a:rPr lang="de-DE" dirty="0"/>
              <a:t>generell von „außen nach innen“ arbeiten</a:t>
            </a:r>
          </a:p>
          <a:p>
            <a:pPr eaLnBrk="1" hangingPunct="1">
              <a:buFont typeface="Arial" charset="0"/>
              <a:buChar char="•"/>
            </a:pPr>
            <a:endParaRPr lang="de-DE" dirty="0"/>
          </a:p>
          <a:p>
            <a:pPr eaLnBrk="1" hangingPunct="1">
              <a:buFont typeface="Arial" charset="0"/>
              <a:buChar char="•"/>
            </a:pPr>
            <a:r>
              <a:rPr lang="de-DE" dirty="0"/>
              <a:t>mit geeigneten Messgeräten ständig Dekontaminationserfolg prüfen</a:t>
            </a:r>
          </a:p>
          <a:p>
            <a:pPr eaLnBrk="1" hangingPunct="1">
              <a:buFont typeface="Arial" charset="0"/>
              <a:buChar char="•"/>
            </a:pPr>
            <a:endParaRPr lang="de-DE" dirty="0"/>
          </a:p>
          <a:p>
            <a:pPr eaLnBrk="1" hangingPunct="1">
              <a:buFont typeface="Arial" charset="0"/>
              <a:buChar char="•"/>
            </a:pPr>
            <a:r>
              <a:rPr lang="de-DE" dirty="0"/>
              <a:t>Hilfsmittel prüfen, ggf. dekontaminieren oder entsorgen</a:t>
            </a:r>
          </a:p>
          <a:p>
            <a:pPr eaLnBrk="1" hangingPunct="1">
              <a:buFont typeface="Arial" charset="0"/>
              <a:buChar char="•"/>
            </a:pPr>
            <a:endParaRPr lang="de-DE" dirty="0"/>
          </a:p>
          <a:p>
            <a:pPr eaLnBrk="1" hangingPunct="1">
              <a:buFont typeface="Arial" charset="0"/>
              <a:buChar char="•"/>
            </a:pPr>
            <a:r>
              <a:rPr lang="de-DE" dirty="0"/>
              <a:t>Bericht/Protokoll zur Dokumentation oder </a:t>
            </a:r>
            <a:r>
              <a:rPr lang="de-DE" dirty="0" err="1"/>
              <a:t>Isopersonal</a:t>
            </a:r>
            <a:r>
              <a:rPr lang="de-DE" dirty="0"/>
              <a:t> um Hilfe bitten</a:t>
            </a:r>
          </a:p>
          <a:p>
            <a:pPr eaLnBrk="1" hangingPunct="1">
              <a:buFont typeface="Arial" charset="0"/>
              <a:buChar char="•"/>
            </a:pPr>
            <a:endParaRPr lang="de-DE" dirty="0"/>
          </a:p>
          <a:p>
            <a:pPr marL="0" indent="0" eaLnBrk="1" hangingPunct="1"/>
            <a:r>
              <a:rPr lang="de-DE" dirty="0">
                <a:solidFill>
                  <a:srgbClr val="FF0000"/>
                </a:solidFill>
              </a:rPr>
              <a:t>Dekontamination unterscheidet sich vom „herkömmlichen Putzen“ des Arbeitsplatzes!!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Dekontamination</a:t>
            </a:r>
          </a:p>
        </p:txBody>
      </p:sp>
      <p:sp>
        <p:nvSpPr>
          <p:cNvPr id="3" name="Inhaltsplatzhalter 2"/>
          <p:cNvSpPr>
            <a:spLocks noGrp="1"/>
          </p:cNvSpPr>
          <p:nvPr>
            <p:ph idx="1"/>
          </p:nvPr>
        </p:nvSpPr>
        <p:spPr>
          <a:xfrm>
            <a:off x="827584" y="1556792"/>
            <a:ext cx="7542213" cy="4196680"/>
          </a:xfrm>
        </p:spPr>
        <p:txBody>
          <a:bodyPr/>
          <a:lstStyle/>
          <a:p>
            <a:r>
              <a:rPr lang="de-DE" dirty="0"/>
              <a:t>Erste Hilfe bei Kontamination des Körpers:</a:t>
            </a:r>
          </a:p>
          <a:p>
            <a:endParaRPr lang="de-DE" dirty="0"/>
          </a:p>
          <a:p>
            <a:pPr>
              <a:buFont typeface="Arial" panose="020B0604020202020204" pitchFamily="34" charset="0"/>
              <a:buChar char="•"/>
            </a:pPr>
            <a:r>
              <a:rPr lang="de-DE" dirty="0"/>
              <a:t>Das Ausmaß der äußeren Kontamination durch ausmessen der</a:t>
            </a:r>
          </a:p>
          <a:p>
            <a:r>
              <a:rPr lang="de-DE" dirty="0"/>
              <a:t>     Körperfläche feststellen.</a:t>
            </a:r>
          </a:p>
          <a:p>
            <a:pPr>
              <a:buFont typeface="Arial" panose="020B0604020202020204" pitchFamily="34" charset="0"/>
              <a:buChar char="•"/>
            </a:pPr>
            <a:r>
              <a:rPr lang="de-DE" dirty="0"/>
              <a:t>Kontaminierte Kleidungsstücke ablegen und Kontamination z.B. der</a:t>
            </a:r>
          </a:p>
          <a:p>
            <a:r>
              <a:rPr lang="de-DE" dirty="0"/>
              <a:t>     Arme und Hände beseitigen bzw. reduzieren. </a:t>
            </a:r>
          </a:p>
          <a:p>
            <a:pPr>
              <a:buFont typeface="Arial" panose="020B0604020202020204" pitchFamily="34" charset="0"/>
              <a:buChar char="•"/>
            </a:pPr>
            <a:r>
              <a:rPr lang="de-DE" dirty="0"/>
              <a:t>Ziel der Dekontamination </a:t>
            </a:r>
            <a:r>
              <a:rPr lang="de-DE" dirty="0">
                <a:sym typeface="Wingdings" panose="05000000000000000000" pitchFamily="2" charset="2"/>
              </a:rPr>
              <a:t> völlige Säuberung der Haut mit bis zu</a:t>
            </a:r>
          </a:p>
          <a:p>
            <a:pPr marL="0" indent="0"/>
            <a:r>
              <a:rPr lang="de-DE" dirty="0">
                <a:sym typeface="Wingdings" panose="05000000000000000000" pitchFamily="2" charset="2"/>
              </a:rPr>
              <a:t>     mehrfach zu wiederholenden Waschvorgängen von 2-3 Minuten mit        </a:t>
            </a:r>
          </a:p>
          <a:p>
            <a:pPr marL="0" indent="0"/>
            <a:r>
              <a:rPr lang="de-DE" dirty="0">
                <a:sym typeface="Wingdings" panose="05000000000000000000" pitchFamily="2" charset="2"/>
              </a:rPr>
              <a:t>     lauwarmem Wasser und einer pH- neutralen Seife.</a:t>
            </a:r>
          </a:p>
          <a:p>
            <a:pPr>
              <a:buFont typeface="Arial" panose="020B0604020202020204" pitchFamily="34" charset="0"/>
              <a:buChar char="•"/>
            </a:pPr>
            <a:r>
              <a:rPr lang="de-DE" dirty="0">
                <a:sym typeface="Wingdings" panose="05000000000000000000" pitchFamily="2" charset="2"/>
              </a:rPr>
              <a:t>Nach jedem Waschgang ist eine Kontrollmessung durchzuführen.</a:t>
            </a:r>
          </a:p>
          <a:p>
            <a:pPr>
              <a:buFont typeface="Arial" panose="020B0604020202020204" pitchFamily="34" charset="0"/>
              <a:buChar char="•"/>
            </a:pPr>
            <a:endParaRPr lang="de-DE" dirty="0">
              <a:sym typeface="Wingdings" panose="05000000000000000000" pitchFamily="2" charset="2"/>
            </a:endParaRPr>
          </a:p>
          <a:p>
            <a:r>
              <a:rPr lang="de-DE" dirty="0">
                <a:sym typeface="Wingdings" panose="05000000000000000000" pitchFamily="2" charset="2"/>
              </a:rPr>
              <a:t>Beendigung der Dekontamination:</a:t>
            </a:r>
          </a:p>
          <a:p>
            <a:pPr>
              <a:buFontTx/>
              <a:buChar char="-"/>
            </a:pPr>
            <a:r>
              <a:rPr lang="de-DE" dirty="0"/>
              <a:t>Vorläufig bei ausgeprägter Hautrötung (nicht erst bei Erosionen!!)</a:t>
            </a:r>
          </a:p>
          <a:p>
            <a:pPr>
              <a:buFontTx/>
              <a:buChar char="-"/>
            </a:pPr>
            <a:r>
              <a:rPr lang="de-DE" dirty="0"/>
              <a:t>Wenn Deko-Erfolg &lt; 10% bezogen auf den Ausgangsbefund vor dem letzten Dekontaminationsschritt</a:t>
            </a:r>
          </a:p>
          <a:p>
            <a:pPr>
              <a:buFontTx/>
              <a:buChar char="-"/>
            </a:pPr>
            <a:r>
              <a:rPr lang="de-DE" dirty="0"/>
              <a:t>Wenn </a:t>
            </a:r>
            <a:r>
              <a:rPr lang="de-DE" dirty="0" err="1"/>
              <a:t>Restkont</a:t>
            </a:r>
            <a:r>
              <a:rPr lang="de-DE" dirty="0"/>
              <a:t>. &lt; = 10 </a:t>
            </a:r>
            <a:r>
              <a:rPr lang="de-DE" dirty="0" err="1"/>
              <a:t>Bq</a:t>
            </a:r>
            <a:r>
              <a:rPr lang="de-DE" dirty="0"/>
              <a:t> / cm3</a:t>
            </a:r>
          </a:p>
        </p:txBody>
      </p:sp>
    </p:spTree>
    <p:extLst>
      <p:ext uri="{BB962C8B-B14F-4D97-AF65-F5344CB8AC3E}">
        <p14:creationId xmlns:p14="http://schemas.microsoft.com/office/powerpoint/2010/main" val="313090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fade">
                                      <p:cBhvr>
                                        <p:cTn id="21" dur="500"/>
                                        <p:tgtEl>
                                          <p:spTgt spid="3">
                                            <p:txEl>
                                              <p:pRg st="11" end="1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2" end="12"/>
                                            </p:txEl>
                                          </p:spTgt>
                                        </p:tgtEl>
                                        <p:attrNameLst>
                                          <p:attrName>style.visibility</p:attrName>
                                        </p:attrNameLst>
                                      </p:cBhvr>
                                      <p:to>
                                        <p:strVal val="visible"/>
                                      </p:to>
                                    </p:set>
                                    <p:animEffect transition="in" filter="fade">
                                      <p:cBhvr>
                                        <p:cTn id="24" dur="500"/>
                                        <p:tgtEl>
                                          <p:spTgt spid="3">
                                            <p:txEl>
                                              <p:pRg st="12" end="1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Effect transition="in" filter="fade">
                                      <p:cBhvr>
                                        <p:cTn id="27" dur="500"/>
                                        <p:tgtEl>
                                          <p:spTgt spid="3">
                                            <p:txEl>
                                              <p:pRg st="13" end="1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4" end="14"/>
                                            </p:txEl>
                                          </p:spTgt>
                                        </p:tgtEl>
                                        <p:attrNameLst>
                                          <p:attrName>style.visibility</p:attrName>
                                        </p:attrNameLst>
                                      </p:cBhvr>
                                      <p:to>
                                        <p:strVal val="visible"/>
                                      </p:to>
                                    </p:set>
                                    <p:animEffect transition="in" filter="fade">
                                      <p:cBhvr>
                                        <p:cTn id="3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20688"/>
            <a:ext cx="7772400" cy="432048"/>
          </a:xfrm>
        </p:spPr>
        <p:txBody>
          <a:bodyPr/>
          <a:lstStyle/>
          <a:p>
            <a:r>
              <a:rPr lang="de-DE" dirty="0"/>
              <a:t>Sofortmaßnahmen bei Strahlenunfällen</a:t>
            </a:r>
          </a:p>
        </p:txBody>
      </p:sp>
      <p:sp>
        <p:nvSpPr>
          <p:cNvPr id="3" name="Untertitel 2"/>
          <p:cNvSpPr>
            <a:spLocks noGrp="1"/>
          </p:cNvSpPr>
          <p:nvPr>
            <p:ph type="subTitle" idx="1"/>
          </p:nvPr>
        </p:nvSpPr>
        <p:spPr>
          <a:xfrm>
            <a:off x="685800" y="1556792"/>
            <a:ext cx="6400800" cy="4248472"/>
          </a:xfrm>
        </p:spPr>
        <p:txBody>
          <a:bodyPr/>
          <a:lstStyle/>
          <a:p>
            <a:pPr algn="l"/>
            <a:r>
              <a:rPr lang="de-DE" dirty="0"/>
              <a:t>Die zu ergreifenden Maßnahmen hängen stark von der speziellen Situation ab.</a:t>
            </a:r>
          </a:p>
          <a:p>
            <a:pPr algn="l"/>
            <a:endParaRPr lang="de-DE" dirty="0"/>
          </a:p>
          <a:p>
            <a:pPr marL="285750" indent="-285750" algn="l">
              <a:buFont typeface="Arial" panose="020B0604020202020204" pitchFamily="34" charset="0"/>
              <a:buChar char="•"/>
            </a:pPr>
            <a:r>
              <a:rPr lang="de-DE" dirty="0"/>
              <a:t>Bei hohen Dosisleistungen:</a:t>
            </a:r>
          </a:p>
          <a:p>
            <a:pPr algn="l"/>
            <a:r>
              <a:rPr lang="de-DE" dirty="0"/>
              <a:t>    Strahlungsquelle abstellen</a:t>
            </a:r>
          </a:p>
          <a:p>
            <a:pPr algn="l"/>
            <a:endParaRPr lang="de-DE" dirty="0"/>
          </a:p>
          <a:p>
            <a:pPr marL="285750" indent="-285750" algn="l">
              <a:buFont typeface="Arial" panose="020B0604020202020204" pitchFamily="34" charset="0"/>
              <a:buChar char="•"/>
            </a:pPr>
            <a:r>
              <a:rPr lang="de-DE" dirty="0"/>
              <a:t>Bergung von Verletzten</a:t>
            </a:r>
          </a:p>
          <a:p>
            <a:pPr marL="285750" indent="-285750" algn="l">
              <a:buFont typeface="Arial" panose="020B0604020202020204" pitchFamily="34" charset="0"/>
              <a:buChar char="•"/>
            </a:pPr>
            <a:endParaRPr lang="de-DE" dirty="0"/>
          </a:p>
          <a:p>
            <a:pPr marL="285750" indent="-285750" algn="l">
              <a:buFont typeface="Arial" panose="020B0604020202020204" pitchFamily="34" charset="0"/>
              <a:buChar char="•"/>
            </a:pPr>
            <a:r>
              <a:rPr lang="de-DE" dirty="0"/>
              <a:t>Nötigenfalls Absperrung</a:t>
            </a:r>
          </a:p>
          <a:p>
            <a:pPr marL="285750" indent="-285750" algn="l">
              <a:buFont typeface="Arial" panose="020B0604020202020204" pitchFamily="34" charset="0"/>
              <a:buChar char="•"/>
            </a:pPr>
            <a:endParaRPr lang="de-DE" dirty="0"/>
          </a:p>
          <a:p>
            <a:pPr marL="285750" indent="-285750" algn="l">
              <a:buFont typeface="Arial" panose="020B0604020202020204" pitchFamily="34" charset="0"/>
              <a:buChar char="•"/>
            </a:pPr>
            <a:r>
              <a:rPr lang="de-DE" dirty="0"/>
              <a:t>Bei Kontamination ggf. Eigenschutz vor Inkorporation</a:t>
            </a:r>
          </a:p>
          <a:p>
            <a:pPr marL="285750" indent="-285750" algn="l">
              <a:buFont typeface="Arial" panose="020B0604020202020204" pitchFamily="34" charset="0"/>
              <a:buChar char="•"/>
            </a:pPr>
            <a:endParaRPr lang="de-DE" dirty="0"/>
          </a:p>
          <a:p>
            <a:pPr algn="l"/>
            <a:endParaRPr lang="de-DE" sz="2000" dirty="0">
              <a:solidFill>
                <a:srgbClr val="FF0000"/>
              </a:solidFill>
            </a:endParaRPr>
          </a:p>
          <a:p>
            <a:pPr algn="l"/>
            <a:r>
              <a:rPr lang="de-DE" sz="2000" dirty="0">
                <a:solidFill>
                  <a:srgbClr val="FF0000"/>
                </a:solidFill>
              </a:rPr>
              <a:t>ABER: lebensrettende Maßnahmen sind generell</a:t>
            </a:r>
          </a:p>
          <a:p>
            <a:pPr algn="l"/>
            <a:r>
              <a:rPr lang="de-DE" sz="2000" dirty="0">
                <a:solidFill>
                  <a:srgbClr val="FF0000"/>
                </a:solidFill>
              </a:rPr>
              <a:t>	 (auch bei Kontaminationsgefahr) vorrangig!!</a:t>
            </a:r>
          </a:p>
          <a:p>
            <a:pPr algn="l"/>
            <a:endParaRPr lang="de-DE" dirty="0"/>
          </a:p>
        </p:txBody>
      </p:sp>
    </p:spTree>
    <p:extLst>
      <p:ext uri="{BB962C8B-B14F-4D97-AF65-F5344CB8AC3E}">
        <p14:creationId xmlns:p14="http://schemas.microsoft.com/office/powerpoint/2010/main" val="416747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fade">
                                      <p:cBhvr>
                                        <p:cTn id="7" dur="500"/>
                                        <p:tgtEl>
                                          <p:spTgt spid="3">
                                            <p:txEl>
                                              <p:pRg st="12" end="1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3" end="13"/>
                                            </p:txEl>
                                          </p:spTgt>
                                        </p:tgtEl>
                                        <p:attrNameLst>
                                          <p:attrName>style.visibility</p:attrName>
                                        </p:attrNameLst>
                                      </p:cBhvr>
                                      <p:to>
                                        <p:strVal val="visible"/>
                                      </p:to>
                                    </p:set>
                                    <p:animEffect transition="in" filter="fade">
                                      <p:cBhvr>
                                        <p:cTn id="1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1"/>
          <p:cNvSpPr>
            <a:spLocks noGrp="1" noChangeArrowheads="1"/>
          </p:cNvSpPr>
          <p:nvPr>
            <p:ph type="title" idx="4294967295"/>
          </p:nvPr>
        </p:nvSpPr>
        <p:spPr>
          <a:xfrm>
            <a:off x="809625" y="465138"/>
            <a:ext cx="7800975" cy="825500"/>
          </a:xfrm>
        </p:spPr>
        <p:txBody>
          <a:bodyPr/>
          <a:lstStyle/>
          <a:p>
            <a:pPr eaLnBrk="1"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Arbeiten im Kontrollbereich</a:t>
            </a:r>
          </a:p>
        </p:txBody>
      </p:sp>
      <p:sp>
        <p:nvSpPr>
          <p:cNvPr id="19458" name="Rectangle 2"/>
          <p:cNvSpPr>
            <a:spLocks noGrp="1" noChangeArrowheads="1"/>
          </p:cNvSpPr>
          <p:nvPr>
            <p:ph type="body" idx="4294967295"/>
          </p:nvPr>
        </p:nvSpPr>
        <p:spPr>
          <a:xfrm>
            <a:off x="809625" y="1752600"/>
            <a:ext cx="7543800" cy="3657600"/>
          </a:xfrm>
        </p:spPr>
        <p:txBody>
          <a:bodyPr/>
          <a:lstStyle/>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b="1" dirty="0"/>
              <a:t>Zugang zum Kontrollbereich ist zulässig, wenn:</a:t>
            </a:r>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b="1" dirty="0"/>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b="1" dirty="0"/>
          </a:p>
          <a:p>
            <a:pPr indent="-341313" eaLnBrk="1" hangingPunct="1">
              <a:buFont typeface="Arial"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Der Aufenthalt der betroffenen Person zur Durchführung oder Aufrechterhaltung der Betriebsvorgänge oder Versuche dient und ist an gewissen Auflagen geknüpft.</a:t>
            </a:r>
          </a:p>
          <a:p>
            <a:pPr indent="-341313" eaLnBrk="1" hangingPunct="1">
              <a:buFont typeface="Arial" charset="0"/>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dirty="0"/>
          </a:p>
          <a:p>
            <a:pPr indent="-341313" eaLnBrk="1" hangingPunct="1">
              <a:buFont typeface="Arial"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Die Personen eingewiesen und mindestens 18 Jahre alt sind (Azubis dürfen 16 sein).</a:t>
            </a:r>
          </a:p>
          <a:p>
            <a:pPr indent="-341313" eaLnBrk="1" hangingPunct="1">
              <a:buFont typeface="Arial" charset="0"/>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dirty="0"/>
          </a:p>
          <a:p>
            <a:pPr indent="-341313" eaLnBrk="1" hangingPunct="1">
              <a:buFont typeface="Arial"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Besucher angemeldet sind.</a:t>
            </a:r>
          </a:p>
          <a:p>
            <a:pPr indent="-341313" eaLnBrk="1" hangingPunct="1">
              <a:buFont typeface="Arial" charset="0"/>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Natürliche Strahlenexposition</a:t>
            </a:r>
          </a:p>
        </p:txBody>
      </p:sp>
      <p:sp>
        <p:nvSpPr>
          <p:cNvPr id="3" name="Inhaltsplatzhalter 2"/>
          <p:cNvSpPr>
            <a:spLocks noGrp="1"/>
          </p:cNvSpPr>
          <p:nvPr>
            <p:ph idx="1"/>
          </p:nvPr>
        </p:nvSpPr>
        <p:spPr>
          <a:xfrm>
            <a:off x="809625" y="1340768"/>
            <a:ext cx="7542213" cy="4608512"/>
          </a:xfrm>
        </p:spPr>
        <p:txBody>
          <a:bodyPr/>
          <a:lstStyle/>
          <a:p>
            <a:r>
              <a:rPr lang="de-DE" b="1" dirty="0"/>
              <a:t>Die innere Komponente</a:t>
            </a:r>
            <a:r>
              <a:rPr lang="de-DE" dirty="0"/>
              <a:t> macht den Hauptanteil der natürlichen</a:t>
            </a:r>
          </a:p>
          <a:p>
            <a:r>
              <a:rPr lang="de-DE" dirty="0"/>
              <a:t>Strahlenexposition aus. Über die Atemluft und die Nahrung nimmt der</a:t>
            </a:r>
          </a:p>
          <a:p>
            <a:r>
              <a:rPr lang="de-DE" dirty="0"/>
              <a:t>Mensch seit jeher natürliche radioaktive Stoffe in den Körper auf. Die</a:t>
            </a:r>
          </a:p>
          <a:p>
            <a:r>
              <a:rPr lang="de-DE" dirty="0"/>
              <a:t>Inhalation des </a:t>
            </a:r>
            <a:r>
              <a:rPr lang="de-DE" b="1" dirty="0"/>
              <a:t>radioaktiven Edelgases Radon mit seinen</a:t>
            </a:r>
          </a:p>
          <a:p>
            <a:r>
              <a:rPr lang="de-DE" b="1" dirty="0"/>
              <a:t>Folgeprodukten </a:t>
            </a:r>
            <a:r>
              <a:rPr lang="de-DE" dirty="0"/>
              <a:t>bewirkt im Durchschnitt pro Jahr eine</a:t>
            </a:r>
          </a:p>
          <a:p>
            <a:r>
              <a:rPr lang="de-DE" dirty="0"/>
              <a:t>Strahlenexposition von 1,1 </a:t>
            </a:r>
            <a:r>
              <a:rPr lang="de-DE" dirty="0" err="1"/>
              <a:t>Millisievert</a:t>
            </a:r>
            <a:r>
              <a:rPr lang="de-DE" dirty="0"/>
              <a:t>.</a:t>
            </a:r>
          </a:p>
          <a:p>
            <a:r>
              <a:rPr lang="de-DE" dirty="0"/>
              <a:t>Mit der Nahrung werden natürliche Radionuklide aus den radioaktiven</a:t>
            </a:r>
          </a:p>
          <a:p>
            <a:r>
              <a:rPr lang="de-DE" dirty="0"/>
              <a:t>Zerfallsreihen des Thoriums und Urans sowie das Kalium-40</a:t>
            </a:r>
          </a:p>
          <a:p>
            <a:r>
              <a:rPr lang="de-DE" dirty="0"/>
              <a:t>aufgenommen; dadurch kommen im Mittel jährlich 0,3 </a:t>
            </a:r>
            <a:r>
              <a:rPr lang="de-DE" dirty="0" err="1"/>
              <a:t>Millisievert</a:t>
            </a:r>
            <a:r>
              <a:rPr lang="de-DE" dirty="0"/>
              <a:t> hinzu.</a:t>
            </a:r>
          </a:p>
          <a:p>
            <a:endParaRPr lang="de-DE" dirty="0"/>
          </a:p>
          <a:p>
            <a:r>
              <a:rPr lang="de-DE" b="1" dirty="0"/>
              <a:t>Die äußere Strahlenexposition </a:t>
            </a:r>
            <a:r>
              <a:rPr lang="de-DE" dirty="0"/>
              <a:t>beinhaltet etwa zur Hälfte die</a:t>
            </a:r>
          </a:p>
          <a:p>
            <a:endParaRPr lang="de-DE" dirty="0"/>
          </a:p>
          <a:p>
            <a:r>
              <a:rPr lang="de-DE" dirty="0"/>
              <a:t>- kosmische Strahlung, von der Sonne und aus dem Weltall.</a:t>
            </a:r>
          </a:p>
          <a:p>
            <a:endParaRPr lang="de-DE" dirty="0"/>
          </a:p>
          <a:p>
            <a:r>
              <a:rPr lang="de-DE" dirty="0"/>
              <a:t>- terrestrische Strahlung. Ihre Ursache sind natürliche radioaktive</a:t>
            </a:r>
          </a:p>
          <a:p>
            <a:r>
              <a:rPr lang="de-DE" dirty="0"/>
              <a:t>Stoffe, die in den Böden und Gesteinsschichten der Erdkruste</a:t>
            </a:r>
          </a:p>
          <a:p>
            <a:r>
              <a:rPr lang="de-DE" dirty="0"/>
              <a:t>vorhanden sind - in unterschiedlichen Konzentrationen und auch</a:t>
            </a:r>
          </a:p>
          <a:p>
            <a:r>
              <a:rPr lang="de-DE" dirty="0"/>
              <a:t>regional sehr unterschiedlich.</a:t>
            </a:r>
          </a:p>
        </p:txBody>
      </p:sp>
    </p:spTree>
    <p:extLst>
      <p:ext uri="{BB962C8B-B14F-4D97-AF65-F5344CB8AC3E}">
        <p14:creationId xmlns:p14="http://schemas.microsoft.com/office/powerpoint/2010/main" val="1299657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745B4D-BA2D-4988-9568-DC5EA7801B68}"/>
              </a:ext>
            </a:extLst>
          </p:cNvPr>
          <p:cNvSpPr>
            <a:spLocks noGrp="1"/>
          </p:cNvSpPr>
          <p:nvPr>
            <p:ph type="title"/>
          </p:nvPr>
        </p:nvSpPr>
        <p:spPr/>
        <p:txBody>
          <a:bodyPr/>
          <a:lstStyle/>
          <a:p>
            <a:r>
              <a:rPr lang="de-DE" dirty="0"/>
              <a:t>Anmeldung Kontrollbereich</a:t>
            </a:r>
          </a:p>
        </p:txBody>
      </p:sp>
      <p:pic>
        <p:nvPicPr>
          <p:cNvPr id="4" name="Inhaltsplatzhalter 3">
            <a:extLst>
              <a:ext uri="{FF2B5EF4-FFF2-40B4-BE49-F238E27FC236}">
                <a16:creationId xmlns:a16="http://schemas.microsoft.com/office/drawing/2014/main" id="{3D49BFFA-03D8-4D3B-91C2-3040A240A345}"/>
              </a:ext>
            </a:extLst>
          </p:cNvPr>
          <p:cNvPicPr>
            <a:picLocks noGrp="1" noChangeAspect="1"/>
          </p:cNvPicPr>
          <p:nvPr>
            <p:ph idx="1"/>
          </p:nvPr>
        </p:nvPicPr>
        <p:blipFill>
          <a:blip r:embed="rId2"/>
          <a:stretch>
            <a:fillRect/>
          </a:stretch>
        </p:blipFill>
        <p:spPr>
          <a:xfrm>
            <a:off x="5796136" y="1700808"/>
            <a:ext cx="2568992" cy="4032448"/>
          </a:xfrm>
          <a:prstGeom prst="rect">
            <a:avLst/>
          </a:prstGeom>
        </p:spPr>
      </p:pic>
      <p:sp>
        <p:nvSpPr>
          <p:cNvPr id="6" name="Textfeld 5">
            <a:extLst>
              <a:ext uri="{FF2B5EF4-FFF2-40B4-BE49-F238E27FC236}">
                <a16:creationId xmlns:a16="http://schemas.microsoft.com/office/drawing/2014/main" id="{107F7260-33E6-4037-8F13-E8FCD7CA5C96}"/>
              </a:ext>
            </a:extLst>
          </p:cNvPr>
          <p:cNvSpPr txBox="1"/>
          <p:nvPr/>
        </p:nvSpPr>
        <p:spPr>
          <a:xfrm>
            <a:off x="899592" y="1916832"/>
            <a:ext cx="3888432" cy="1754326"/>
          </a:xfrm>
          <a:prstGeom prst="rect">
            <a:avLst/>
          </a:prstGeom>
          <a:noFill/>
        </p:spPr>
        <p:txBody>
          <a:bodyPr wrap="square" rtlCol="0">
            <a:spAutoFit/>
          </a:bodyPr>
          <a:lstStyle/>
          <a:p>
            <a:r>
              <a:rPr lang="de-DE" sz="1800" dirty="0">
                <a:solidFill>
                  <a:schemeClr val="tx1"/>
                </a:solidFill>
                <a:latin typeface="+mn-lt"/>
              </a:rPr>
              <a:t>Vor Beginn der Arbeiten müssen sich die Personen anmelden. </a:t>
            </a:r>
          </a:p>
          <a:p>
            <a:r>
              <a:rPr lang="de-DE" sz="1800" dirty="0">
                <a:solidFill>
                  <a:schemeClr val="tx1"/>
                </a:solidFill>
                <a:latin typeface="+mn-lt"/>
              </a:rPr>
              <a:t>Personen, die im Kontrollbereich arbeiten, haben sich der Personendosiskontrolle zu unterziehen. </a:t>
            </a:r>
          </a:p>
        </p:txBody>
      </p:sp>
    </p:spTree>
    <p:extLst>
      <p:ext uri="{BB962C8B-B14F-4D97-AF65-F5344CB8AC3E}">
        <p14:creationId xmlns:p14="http://schemas.microsoft.com/office/powerpoint/2010/main" val="2453924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827088" y="549275"/>
            <a:ext cx="7800975" cy="657225"/>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Zugang</a:t>
            </a:r>
          </a:p>
        </p:txBody>
      </p:sp>
      <p:sp>
        <p:nvSpPr>
          <p:cNvPr id="41987" name="Rectangle 2"/>
          <p:cNvSpPr>
            <a:spLocks noGrp="1" noChangeArrowheads="1"/>
          </p:cNvSpPr>
          <p:nvPr>
            <p:ph type="body" idx="4294967295"/>
          </p:nvPr>
        </p:nvSpPr>
        <p:spPr>
          <a:xfrm>
            <a:off x="5940152" y="1466580"/>
            <a:ext cx="3097212" cy="4122660"/>
          </a:xfrm>
        </p:spPr>
        <p:txBody>
          <a:bodyPr/>
          <a:lstStyle/>
          <a:p>
            <a:pPr marL="341313" indent="-341313" eaLnBrk="1" hangingPunct="1">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dirty="0"/>
              <a:t>SI-Port Anlage</a:t>
            </a:r>
          </a:p>
          <a:p>
            <a:pPr marL="341313" indent="-341313" eaLnBrk="1" hangingPunct="1">
              <a:buClrTx/>
              <a:buFontTx/>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dirty="0"/>
          </a:p>
          <a:p>
            <a:pPr marL="341313" indent="-341313" eaLnBrk="1" hangingPunct="1">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dirty="0"/>
              <a:t>Karten freischalten:</a:t>
            </a:r>
          </a:p>
          <a:p>
            <a:pPr marL="341313" indent="-341313" eaLnBrk="1" hangingPunct="1">
              <a:buFont typeface="Arial"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dirty="0"/>
          </a:p>
          <a:p>
            <a:pPr marL="341313" indent="-341313" eaLnBrk="1" hangingPunct="1">
              <a:buClrTx/>
              <a:buFontTx/>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dirty="0"/>
              <a:t>	nur eingewiesene Personen, </a:t>
            </a:r>
          </a:p>
          <a:p>
            <a:pPr marL="341313" indent="-341313" eaLnBrk="1" hangingPunct="1">
              <a:buClrTx/>
              <a:buFontTx/>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dirty="0"/>
              <a:t>	</a:t>
            </a:r>
            <a:r>
              <a:rPr lang="de-DE" dirty="0" err="1"/>
              <a:t>ulub</a:t>
            </a:r>
            <a:r>
              <a:rPr lang="de-DE" dirty="0"/>
              <a:t>-Nr., </a:t>
            </a:r>
          </a:p>
          <a:p>
            <a:pPr marL="341313" indent="-341313" eaLnBrk="1" hangingPunct="1">
              <a:buClrTx/>
              <a:buFontTx/>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dirty="0"/>
              <a:t>	Unterschrift,</a:t>
            </a:r>
          </a:p>
          <a:p>
            <a:pPr marL="341313" indent="-341313" eaLnBrk="1" hangingPunct="1">
              <a:buClrTx/>
              <a:buFontTx/>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dirty="0"/>
              <a:t>     E-Mail Adresse</a:t>
            </a:r>
          </a:p>
          <a:p>
            <a:pPr marL="341313" indent="-341313" eaLnBrk="1" hangingPunct="1">
              <a:buClrTx/>
              <a:buFontTx/>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dirty="0"/>
          </a:p>
          <a:p>
            <a:pPr marL="341313" indent="-341313" eaLnBrk="1" hangingPunct="1">
              <a:buClrTx/>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dirty="0"/>
              <a:t>Jährliche Rückmeldung über die weitergehende Beschäftigung an der Uni, sonst Sperrung der Karte</a:t>
            </a:r>
          </a:p>
          <a:p>
            <a:pPr marL="341313" indent="-341313" eaLnBrk="1" hangingPunct="1">
              <a:buClrTx/>
              <a:buFontTx/>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dirty="0"/>
          </a:p>
        </p:txBody>
      </p:sp>
      <p:pic>
        <p:nvPicPr>
          <p:cNvPr id="4198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953" y="2420888"/>
            <a:ext cx="2393589" cy="19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Grafik 4" descr="P:\Daten\PowerPoint\Bilder für PräsentStrahlensch.belehr\2014\DSC0495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1466580"/>
            <a:ext cx="2592288" cy="3474588"/>
          </a:xfrm>
          <a:prstGeom prst="rect">
            <a:avLst/>
          </a:prstGeom>
          <a:noFill/>
          <a:ln>
            <a:noFill/>
          </a:ln>
        </p:spPr>
      </p:pic>
    </p:spTree>
    <p:extLst>
      <p:ext uri="{BB962C8B-B14F-4D97-AF65-F5344CB8AC3E}">
        <p14:creationId xmlns:p14="http://schemas.microsoft.com/office/powerpoint/2010/main" val="47997225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idx="4294967295"/>
          </p:nvPr>
        </p:nvSpPr>
        <p:spPr>
          <a:xfrm>
            <a:off x="827584" y="502270"/>
            <a:ext cx="7800975" cy="575915"/>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Isotopen-Bestellungen</a:t>
            </a:r>
          </a:p>
        </p:txBody>
      </p:sp>
      <p:sp>
        <p:nvSpPr>
          <p:cNvPr id="45059" name="Rectangle 2"/>
          <p:cNvSpPr>
            <a:spLocks noGrp="1" noChangeArrowheads="1"/>
          </p:cNvSpPr>
          <p:nvPr>
            <p:ph type="body" idx="4294967295"/>
          </p:nvPr>
        </p:nvSpPr>
        <p:spPr>
          <a:xfrm>
            <a:off x="4788024" y="1196752"/>
            <a:ext cx="3887788" cy="3672408"/>
          </a:xfrm>
        </p:spPr>
        <p:txBody>
          <a:bodyPr/>
          <a:lstStyle/>
          <a:p>
            <a:pPr marL="266700" indent="-266700" eaLnBrk="1" hangingPunct="1">
              <a:buFont typeface="Arial" charset="0"/>
              <a:buChar char="•"/>
              <a:tabLst>
                <a:tab pos="4568825" algn="l"/>
                <a:tab pos="5483225" algn="l"/>
                <a:tab pos="6397625" algn="l"/>
                <a:tab pos="7312025" algn="l"/>
                <a:tab pos="8226425" algn="l"/>
                <a:tab pos="9140825" algn="l"/>
                <a:tab pos="10055225" algn="l"/>
              </a:tabLst>
            </a:pPr>
            <a:r>
              <a:rPr lang="de-DE" dirty="0"/>
              <a:t>Bestellformulare liegen in der Isotopenanwendung aus (oder über die Homepage)</a:t>
            </a:r>
          </a:p>
          <a:p>
            <a:pPr marL="341313" indent="-341313" eaLnBrk="1" hangingPunct="1">
              <a:buFont typeface="Arial"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dirty="0"/>
          </a:p>
          <a:p>
            <a:pPr marL="266700" indent="-266700" eaLnBrk="1" hangingPunct="1">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dirty="0"/>
              <a:t>Sammelbestellung Freitag bis 11.00 Uhr!!</a:t>
            </a:r>
          </a:p>
          <a:p>
            <a:pPr marL="266700" indent="-266700" eaLnBrk="1" hangingPunct="1">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dirty="0"/>
              <a:t>(Vorteil: Versand- und Verpackungskosten werden geteilt.)</a:t>
            </a:r>
          </a:p>
          <a:p>
            <a:pPr marL="266700" indent="-266700" eaLnBrk="1" hangingPunct="1">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dirty="0"/>
              <a:t>Abholung und Ausgabe der Aktivität nur an eingewiesen Personen</a:t>
            </a:r>
          </a:p>
        </p:txBody>
      </p:sp>
      <p:pic>
        <p:nvPicPr>
          <p:cNvPr id="72706" name="Picture 2" descr="O:\zuv\Dez5\V-5\Isotopenanwendung\Tabellen\Bestellformul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254" y="1079206"/>
            <a:ext cx="3888356" cy="549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94147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idx="4294967295"/>
          </p:nvPr>
        </p:nvSpPr>
        <p:spPr>
          <a:xfrm>
            <a:off x="810332" y="476250"/>
            <a:ext cx="7800975" cy="703263"/>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Vorgesetzter Messbereich</a:t>
            </a:r>
          </a:p>
        </p:txBody>
      </p:sp>
      <p:sp>
        <p:nvSpPr>
          <p:cNvPr id="43011" name="Rectangle 2"/>
          <p:cNvSpPr>
            <a:spLocks noGrp="1" noChangeArrowheads="1"/>
          </p:cNvSpPr>
          <p:nvPr>
            <p:ph type="body" idx="4294967295"/>
          </p:nvPr>
        </p:nvSpPr>
        <p:spPr>
          <a:xfrm>
            <a:off x="971600" y="4738024"/>
            <a:ext cx="1296144" cy="504056"/>
          </a:xfrm>
        </p:spPr>
        <p:txBody>
          <a:bodyPr/>
          <a:lstStyle/>
          <a:p>
            <a:pPr eaLnBrk="1" hangingPunct="1"/>
            <a:r>
              <a:rPr lang="de-DE" sz="1400" dirty="0"/>
              <a:t>N25</a:t>
            </a:r>
            <a:r>
              <a:rPr lang="de-DE" dirty="0"/>
              <a:t> </a:t>
            </a: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56792"/>
            <a:ext cx="3865563"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Grafik 6" descr="P:\Daten\PowerPoint\Bilder für PräsentStrahlensch.belehr\2014\7.10\DSC0497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1556792"/>
            <a:ext cx="3816424" cy="2901950"/>
          </a:xfrm>
          <a:prstGeom prst="rect">
            <a:avLst/>
          </a:prstGeom>
          <a:noFill/>
          <a:ln>
            <a:noFill/>
          </a:ln>
        </p:spPr>
      </p:pic>
      <p:sp>
        <p:nvSpPr>
          <p:cNvPr id="2" name="Textfeld 1"/>
          <p:cNvSpPr txBox="1"/>
          <p:nvPr/>
        </p:nvSpPr>
        <p:spPr>
          <a:xfrm>
            <a:off x="5004048" y="4725143"/>
            <a:ext cx="2520280" cy="307777"/>
          </a:xfrm>
          <a:prstGeom prst="rect">
            <a:avLst/>
          </a:prstGeom>
          <a:noFill/>
        </p:spPr>
        <p:txBody>
          <a:bodyPr wrap="square" rtlCol="0">
            <a:spAutoFit/>
          </a:bodyPr>
          <a:lstStyle/>
          <a:p>
            <a:r>
              <a:rPr lang="de-DE" sz="1400" dirty="0">
                <a:solidFill>
                  <a:schemeClr val="tx1"/>
                </a:solidFill>
                <a:latin typeface="+mn-lt"/>
              </a:rPr>
              <a:t>N27</a:t>
            </a:r>
          </a:p>
        </p:txBody>
      </p:sp>
      <p:sp>
        <p:nvSpPr>
          <p:cNvPr id="3" name="Textfeld 2"/>
          <p:cNvSpPr txBox="1"/>
          <p:nvPr/>
        </p:nvSpPr>
        <p:spPr>
          <a:xfrm>
            <a:off x="1439652" y="5535721"/>
            <a:ext cx="6696744" cy="338554"/>
          </a:xfrm>
          <a:prstGeom prst="rect">
            <a:avLst/>
          </a:prstGeom>
          <a:noFill/>
        </p:spPr>
        <p:txBody>
          <a:bodyPr wrap="square" rtlCol="0">
            <a:spAutoFit/>
          </a:bodyPr>
          <a:lstStyle/>
          <a:p>
            <a:r>
              <a:rPr lang="de-DE" sz="1600" b="1" dirty="0">
                <a:solidFill>
                  <a:schemeClr val="tx1"/>
                </a:solidFill>
                <a:latin typeface="Adobe Fangsong Std R" pitchFamily="18" charset="-128"/>
                <a:ea typeface="Adobe Fangsong Std R" pitchFamily="18" charset="-128"/>
              </a:rPr>
              <a:t>Auch im Messbereich an die Handschuhe denken!!</a:t>
            </a:r>
          </a:p>
        </p:txBody>
      </p:sp>
    </p:spTree>
    <p:extLst>
      <p:ext uri="{BB962C8B-B14F-4D97-AF65-F5344CB8AC3E}">
        <p14:creationId xmlns:p14="http://schemas.microsoft.com/office/powerpoint/2010/main" val="49090970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idx="4294967295"/>
          </p:nvPr>
        </p:nvSpPr>
        <p:spPr>
          <a:xfrm>
            <a:off x="827088" y="549275"/>
            <a:ext cx="7800975" cy="657225"/>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dirty="0"/>
              <a:t>Radioaktives Arbeiten</a:t>
            </a:r>
          </a:p>
        </p:txBody>
      </p:sp>
      <p:sp>
        <p:nvSpPr>
          <p:cNvPr id="48131" name="Rectangle 2"/>
          <p:cNvSpPr>
            <a:spLocks noGrp="1" noChangeArrowheads="1"/>
          </p:cNvSpPr>
          <p:nvPr>
            <p:ph type="body" idx="4294967295"/>
          </p:nvPr>
        </p:nvSpPr>
        <p:spPr>
          <a:xfrm>
            <a:off x="6011863" y="1752600"/>
            <a:ext cx="2341562" cy="3657600"/>
          </a:xfrm>
        </p:spPr>
        <p:txBody>
          <a:bodyPr/>
          <a:lstStyle/>
          <a:p>
            <a:pPr indent="-341313" eaLnBrk="1" hangingPunct="1">
              <a:lnSpc>
                <a:spcPct val="100000"/>
              </a:lnSpc>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altLang="de-DE" sz="2000" dirty="0"/>
          </a:p>
        </p:txBody>
      </p:sp>
      <p:pic>
        <p:nvPicPr>
          <p:cNvPr id="481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628775"/>
            <a:ext cx="5184775"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93287365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idx="4294967295"/>
          </p:nvPr>
        </p:nvSpPr>
        <p:spPr>
          <a:xfrm>
            <a:off x="827088" y="549275"/>
            <a:ext cx="7800975" cy="657225"/>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a:t>N27</a:t>
            </a:r>
          </a:p>
        </p:txBody>
      </p:sp>
      <p:sp>
        <p:nvSpPr>
          <p:cNvPr id="49155" name="Rectangle 2"/>
          <p:cNvSpPr>
            <a:spLocks noGrp="1" noChangeArrowheads="1"/>
          </p:cNvSpPr>
          <p:nvPr>
            <p:ph type="body" idx="4294967295"/>
          </p:nvPr>
        </p:nvSpPr>
        <p:spPr>
          <a:xfrm>
            <a:off x="5724525" y="1752600"/>
            <a:ext cx="3311525" cy="3657600"/>
          </a:xfrm>
        </p:spPr>
        <p:txBody>
          <a:bodyPr/>
          <a:lstStyle/>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altLang="de-DE"/>
              <a:t>     </a:t>
            </a:r>
            <a:r>
              <a:rPr lang="de-DE" altLang="de-DE" sz="2000"/>
              <a:t>Kontaminierte Materialien bitte in der Schüssel sammeln, wird vom Iso-Personal gereinigt!!!!!!!!!!!</a:t>
            </a:r>
          </a:p>
          <a:p>
            <a:pPr indent="-341313" eaLnBrk="1" hangingPunct="1">
              <a:lnSpc>
                <a:spcPct val="100000"/>
              </a:lnSpc>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altLang="de-DE" sz="2000"/>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altLang="de-DE"/>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altLang="de-DE"/>
          </a:p>
        </p:txBody>
      </p:sp>
      <p:pic>
        <p:nvPicPr>
          <p:cNvPr id="491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00213"/>
            <a:ext cx="4979987"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71723616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Radioaktiver Abfall</a:t>
            </a:r>
          </a:p>
        </p:txBody>
      </p:sp>
      <p:sp>
        <p:nvSpPr>
          <p:cNvPr id="3" name="Inhaltsplatzhalter 2"/>
          <p:cNvSpPr>
            <a:spLocks noGrp="1"/>
          </p:cNvSpPr>
          <p:nvPr>
            <p:ph idx="1"/>
          </p:nvPr>
        </p:nvSpPr>
        <p:spPr>
          <a:xfrm>
            <a:off x="4860032" y="1752600"/>
            <a:ext cx="3888432" cy="3836640"/>
          </a:xfrm>
        </p:spPr>
        <p:txBody>
          <a:bodyPr/>
          <a:lstStyle/>
          <a:p>
            <a:r>
              <a:rPr lang="de-DE" dirty="0"/>
              <a:t>Für den ganzen Bereich gilt:</a:t>
            </a:r>
          </a:p>
          <a:p>
            <a:endParaRPr lang="de-DE" dirty="0"/>
          </a:p>
          <a:p>
            <a:r>
              <a:rPr lang="de-DE" dirty="0"/>
              <a:t>Bitte richtiges</a:t>
            </a:r>
          </a:p>
          <a:p>
            <a:r>
              <a:rPr lang="de-DE" dirty="0"/>
              <a:t>Verpackungsmaterial benutzen!</a:t>
            </a:r>
          </a:p>
          <a:p>
            <a:endParaRPr lang="de-DE" dirty="0"/>
          </a:p>
          <a:p>
            <a:endParaRPr lang="de-DE" dirty="0"/>
          </a:p>
          <a:p>
            <a:r>
              <a:rPr lang="de-DE" dirty="0"/>
              <a:t>Keine radioaktiv Zeichen im Müll!</a:t>
            </a:r>
          </a:p>
          <a:p>
            <a:r>
              <a:rPr lang="de-DE" dirty="0"/>
              <a:t>Beutel ohne Aufdrucke!</a:t>
            </a:r>
          </a:p>
          <a:p>
            <a:r>
              <a:rPr lang="de-DE" dirty="0"/>
              <a:t>Dickes Plastik, dicht für</a:t>
            </a:r>
          </a:p>
          <a:p>
            <a:r>
              <a:rPr lang="de-DE" dirty="0"/>
              <a:t>Flüssigkeiten.</a:t>
            </a:r>
          </a:p>
          <a:p>
            <a:endParaRPr lang="de-DE" dirty="0"/>
          </a:p>
          <a:p>
            <a:endParaRPr lang="de-DE" dirty="0"/>
          </a:p>
          <a:p>
            <a:r>
              <a:rPr lang="de-DE" dirty="0"/>
              <a:t>In der ISO erhältlich!</a:t>
            </a:r>
          </a:p>
          <a:p>
            <a:endParaRPr lang="de-DE" dirty="0"/>
          </a:p>
        </p:txBody>
      </p:sp>
      <p:pic>
        <p:nvPicPr>
          <p:cNvPr id="4" name="Grafik 3"/>
          <p:cNvPicPr>
            <a:picLocks noChangeAspect="1"/>
          </p:cNvPicPr>
          <p:nvPr/>
        </p:nvPicPr>
        <p:blipFill>
          <a:blip r:embed="rId2"/>
          <a:stretch>
            <a:fillRect/>
          </a:stretch>
        </p:blipFill>
        <p:spPr>
          <a:xfrm>
            <a:off x="827088" y="1752600"/>
            <a:ext cx="2736304" cy="4089134"/>
          </a:xfrm>
          <a:prstGeom prst="rect">
            <a:avLst/>
          </a:prstGeom>
        </p:spPr>
      </p:pic>
      <p:cxnSp>
        <p:nvCxnSpPr>
          <p:cNvPr id="7" name="Gerader Verbinder 6"/>
          <p:cNvCxnSpPr/>
          <p:nvPr/>
        </p:nvCxnSpPr>
        <p:spPr bwMode="auto">
          <a:xfrm>
            <a:off x="539056" y="2204864"/>
            <a:ext cx="3240856" cy="2664296"/>
          </a:xfrm>
          <a:prstGeom prst="line">
            <a:avLst/>
          </a:prstGeom>
          <a:solidFill>
            <a:srgbClr val="00B8FF"/>
          </a:solidFill>
          <a:ln w="9525" cap="flat" cmpd="sng" algn="ctr">
            <a:solidFill>
              <a:srgbClr val="FF0000"/>
            </a:solidFill>
            <a:prstDash val="solid"/>
            <a:round/>
            <a:headEnd type="none" w="med" len="med"/>
            <a:tailEnd type="none" w="med" len="med"/>
          </a:ln>
          <a:effectLst>
            <a:glow rad="101600">
              <a:srgbClr val="FF0000">
                <a:alpha val="60000"/>
              </a:srgbClr>
            </a:glow>
          </a:effectLst>
        </p:spPr>
      </p:cxnSp>
      <p:cxnSp>
        <p:nvCxnSpPr>
          <p:cNvPr id="10" name="Gerader Verbinder 9"/>
          <p:cNvCxnSpPr/>
          <p:nvPr/>
        </p:nvCxnSpPr>
        <p:spPr bwMode="auto">
          <a:xfrm flipH="1">
            <a:off x="611560" y="2132856"/>
            <a:ext cx="3096344" cy="2736304"/>
          </a:xfrm>
          <a:prstGeom prst="line">
            <a:avLst/>
          </a:prstGeom>
          <a:solidFill>
            <a:srgbClr val="00B8FF"/>
          </a:solidFill>
          <a:ln w="9525" cap="flat" cmpd="sng" algn="ctr">
            <a:solidFill>
              <a:srgbClr val="FF0000"/>
            </a:solidFill>
            <a:prstDash val="solid"/>
            <a:round/>
            <a:headEnd type="none" w="med" len="med"/>
            <a:tailEnd type="none" w="med" len="med"/>
          </a:ln>
          <a:effectLst>
            <a:glow rad="101600">
              <a:srgbClr val="FF0000">
                <a:alpha val="60000"/>
              </a:srgbClr>
            </a:glow>
          </a:effectLst>
        </p:spPr>
      </p:cxnSp>
    </p:spTree>
    <p:extLst>
      <p:ext uri="{BB962C8B-B14F-4D97-AF65-F5344CB8AC3E}">
        <p14:creationId xmlns:p14="http://schemas.microsoft.com/office/powerpoint/2010/main" val="403439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Effect transition="in" filter="fade">
                                      <p:cBhvr>
                                        <p:cTn id="1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Szintillationsgefäße</a:t>
            </a:r>
          </a:p>
        </p:txBody>
      </p:sp>
      <p:pic>
        <p:nvPicPr>
          <p:cNvPr id="4" name="Inhaltsplatzhalter 3" descr="P:\Daten\PowerPoint\Bilder für PräsentStrahlensch.belehr\2014\7.10\DSC05015.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484784"/>
            <a:ext cx="4874684" cy="3656013"/>
          </a:xfrm>
          <a:prstGeom prst="rect">
            <a:avLst/>
          </a:prstGeom>
          <a:noFill/>
          <a:ln>
            <a:noFill/>
          </a:ln>
        </p:spPr>
      </p:pic>
      <p:sp>
        <p:nvSpPr>
          <p:cNvPr id="5" name="Textfeld 4"/>
          <p:cNvSpPr txBox="1"/>
          <p:nvPr/>
        </p:nvSpPr>
        <p:spPr>
          <a:xfrm>
            <a:off x="971600" y="5456143"/>
            <a:ext cx="3528392" cy="338554"/>
          </a:xfrm>
          <a:prstGeom prst="rect">
            <a:avLst/>
          </a:prstGeom>
          <a:noFill/>
        </p:spPr>
        <p:txBody>
          <a:bodyPr wrap="square" rtlCol="0">
            <a:spAutoFit/>
          </a:bodyPr>
          <a:lstStyle/>
          <a:p>
            <a:r>
              <a:rPr lang="de-DE" sz="1600" dirty="0">
                <a:solidFill>
                  <a:schemeClr val="tx1"/>
                </a:solidFill>
                <a:latin typeface="Arial" panose="020B0604020202020204" pitchFamily="34" charset="0"/>
                <a:cs typeface="Arial" panose="020B0604020202020204" pitchFamily="34" charset="0"/>
              </a:rPr>
              <a:t>Gefäße bitte ordentlich zu drehen!</a:t>
            </a: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484784"/>
            <a:ext cx="3672408"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4788024" y="4581128"/>
            <a:ext cx="3456384" cy="369332"/>
          </a:xfrm>
          <a:prstGeom prst="rect">
            <a:avLst/>
          </a:prstGeom>
          <a:noFill/>
        </p:spPr>
        <p:txBody>
          <a:bodyPr wrap="square" rtlCol="0">
            <a:spAutoFit/>
          </a:bodyPr>
          <a:lstStyle/>
          <a:p>
            <a:r>
              <a:rPr lang="de-DE" sz="1800" dirty="0">
                <a:solidFill>
                  <a:schemeClr val="tx1"/>
                </a:solidFill>
                <a:latin typeface="+mn-lt"/>
              </a:rPr>
              <a:t>Bitte mit Handschuhen!! </a:t>
            </a:r>
          </a:p>
        </p:txBody>
      </p:sp>
    </p:spTree>
    <p:extLst>
      <p:ext uri="{BB962C8B-B14F-4D97-AF65-F5344CB8AC3E}">
        <p14:creationId xmlns:p14="http://schemas.microsoft.com/office/powerpoint/2010/main" val="2384873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CB404F-F46C-4976-ADC9-DF33E75B031A}"/>
              </a:ext>
            </a:extLst>
          </p:cNvPr>
          <p:cNvSpPr>
            <a:spLocks noGrp="1"/>
          </p:cNvSpPr>
          <p:nvPr>
            <p:ph type="title"/>
          </p:nvPr>
        </p:nvSpPr>
        <p:spPr/>
        <p:txBody>
          <a:bodyPr/>
          <a:lstStyle/>
          <a:p>
            <a:r>
              <a:rPr lang="de-DE" dirty="0"/>
              <a:t>Szintillationsgefäße entsorgen</a:t>
            </a:r>
          </a:p>
        </p:txBody>
      </p:sp>
      <p:sp>
        <p:nvSpPr>
          <p:cNvPr id="3" name="Inhaltsplatzhalter 2">
            <a:extLst>
              <a:ext uri="{FF2B5EF4-FFF2-40B4-BE49-F238E27FC236}">
                <a16:creationId xmlns:a16="http://schemas.microsoft.com/office/drawing/2014/main" id="{C1865F30-4403-4B33-A2C8-B5EC9CBCF4E4}"/>
              </a:ext>
            </a:extLst>
          </p:cNvPr>
          <p:cNvSpPr>
            <a:spLocks noGrp="1"/>
          </p:cNvSpPr>
          <p:nvPr>
            <p:ph idx="1"/>
          </p:nvPr>
        </p:nvSpPr>
        <p:spPr>
          <a:xfrm>
            <a:off x="809625" y="1752600"/>
            <a:ext cx="3474343" cy="3656013"/>
          </a:xfrm>
        </p:spPr>
        <p:txBody>
          <a:bodyPr/>
          <a:lstStyle/>
          <a:p>
            <a:r>
              <a:rPr lang="de-DE" dirty="0"/>
              <a:t>Nach Isotop &lt;</a:t>
            </a:r>
          </a:p>
          <a:p>
            <a:endParaRPr lang="de-DE" dirty="0"/>
          </a:p>
          <a:p>
            <a:r>
              <a:rPr lang="de-DE" dirty="0"/>
              <a:t>H3			60.000 </a:t>
            </a:r>
            <a:r>
              <a:rPr lang="de-DE" dirty="0" err="1"/>
              <a:t>cpm</a:t>
            </a:r>
            <a:endParaRPr lang="de-DE" dirty="0"/>
          </a:p>
          <a:p>
            <a:r>
              <a:rPr lang="de-DE" dirty="0"/>
              <a:t>C14		60.000 </a:t>
            </a:r>
            <a:r>
              <a:rPr lang="de-DE" dirty="0" err="1"/>
              <a:t>cpm</a:t>
            </a:r>
            <a:endParaRPr lang="de-DE" dirty="0"/>
          </a:p>
          <a:p>
            <a:r>
              <a:rPr lang="de-DE" dirty="0"/>
              <a:t>S35		     600 </a:t>
            </a:r>
            <a:r>
              <a:rPr lang="de-DE" dirty="0" err="1"/>
              <a:t>cpm</a:t>
            </a:r>
            <a:endParaRPr lang="de-DE" dirty="0"/>
          </a:p>
          <a:p>
            <a:r>
              <a:rPr lang="de-DE" dirty="0"/>
              <a:t>P32	     600.000 </a:t>
            </a:r>
            <a:r>
              <a:rPr lang="de-DE" dirty="0" err="1"/>
              <a:t>cpm</a:t>
            </a:r>
            <a:endParaRPr lang="de-DE" dirty="0"/>
          </a:p>
          <a:p>
            <a:endParaRPr lang="de-DE" dirty="0"/>
          </a:p>
          <a:p>
            <a:endParaRPr lang="de-DE" dirty="0"/>
          </a:p>
          <a:p>
            <a:r>
              <a:rPr lang="de-DE" dirty="0"/>
              <a:t>in Plastikbeutel bei fortlaufender</a:t>
            </a:r>
          </a:p>
          <a:p>
            <a:r>
              <a:rPr lang="de-DE" dirty="0"/>
              <a:t>Nummer, Anzahl der Proben in </a:t>
            </a:r>
          </a:p>
          <a:p>
            <a:r>
              <a:rPr lang="de-DE" dirty="0"/>
              <a:t>die bereitgestellten Listen</a:t>
            </a:r>
          </a:p>
          <a:p>
            <a:r>
              <a:rPr lang="de-DE" dirty="0"/>
              <a:t>eintragen.</a:t>
            </a:r>
          </a:p>
        </p:txBody>
      </p:sp>
      <p:sp>
        <p:nvSpPr>
          <p:cNvPr id="4" name="Textfeld 3">
            <a:extLst>
              <a:ext uri="{FF2B5EF4-FFF2-40B4-BE49-F238E27FC236}">
                <a16:creationId xmlns:a16="http://schemas.microsoft.com/office/drawing/2014/main" id="{C7A447BC-B627-40EF-A4B8-83EA58F9BE96}"/>
              </a:ext>
            </a:extLst>
          </p:cNvPr>
          <p:cNvSpPr txBox="1"/>
          <p:nvPr/>
        </p:nvSpPr>
        <p:spPr>
          <a:xfrm>
            <a:off x="5242099" y="2204864"/>
            <a:ext cx="3290341" cy="1754326"/>
          </a:xfrm>
          <a:prstGeom prst="rect">
            <a:avLst/>
          </a:prstGeom>
          <a:noFill/>
        </p:spPr>
        <p:txBody>
          <a:bodyPr wrap="square" rtlCol="0">
            <a:spAutoFit/>
          </a:bodyPr>
          <a:lstStyle/>
          <a:p>
            <a:r>
              <a:rPr lang="de-DE" sz="1800" dirty="0" err="1">
                <a:solidFill>
                  <a:schemeClr val="tx1"/>
                </a:solidFill>
                <a:latin typeface="+mn-lt"/>
              </a:rPr>
              <a:t>Vials</a:t>
            </a:r>
            <a:r>
              <a:rPr lang="de-DE" sz="1800" dirty="0">
                <a:solidFill>
                  <a:schemeClr val="tx1"/>
                </a:solidFill>
                <a:latin typeface="+mn-lt"/>
              </a:rPr>
              <a:t> über den Grenzwerten </a:t>
            </a:r>
          </a:p>
          <a:p>
            <a:r>
              <a:rPr lang="de-DE" sz="1800" dirty="0">
                <a:solidFill>
                  <a:schemeClr val="tx1"/>
                </a:solidFill>
                <a:latin typeface="+mn-lt"/>
              </a:rPr>
              <a:t>bitte möglichst vermeiden. Anfallende </a:t>
            </a:r>
            <a:r>
              <a:rPr lang="de-DE" sz="1800" dirty="0" err="1">
                <a:solidFill>
                  <a:schemeClr val="tx1"/>
                </a:solidFill>
                <a:latin typeface="+mn-lt"/>
              </a:rPr>
              <a:t>Vials</a:t>
            </a:r>
            <a:r>
              <a:rPr lang="de-DE" sz="1800" dirty="0">
                <a:solidFill>
                  <a:schemeClr val="tx1"/>
                </a:solidFill>
                <a:latin typeface="+mn-lt"/>
              </a:rPr>
              <a:t> werden in bereitgestellter Abfallbox gesammelt und </a:t>
            </a:r>
            <a:r>
              <a:rPr lang="de-DE" sz="1800" dirty="0" err="1">
                <a:solidFill>
                  <a:schemeClr val="tx1"/>
                </a:solidFill>
                <a:latin typeface="+mn-lt"/>
              </a:rPr>
              <a:t>cpm</a:t>
            </a:r>
            <a:r>
              <a:rPr lang="de-DE" sz="1800" dirty="0">
                <a:solidFill>
                  <a:schemeClr val="tx1"/>
                </a:solidFill>
                <a:latin typeface="+mn-lt"/>
              </a:rPr>
              <a:t> eingetragen.</a:t>
            </a:r>
            <a:endParaRPr lang="de-DE" sz="1800" dirty="0"/>
          </a:p>
        </p:txBody>
      </p:sp>
    </p:spTree>
    <p:extLst>
      <p:ext uri="{BB962C8B-B14F-4D97-AF65-F5344CB8AC3E}">
        <p14:creationId xmlns:p14="http://schemas.microsoft.com/office/powerpoint/2010/main" val="3143385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Entsorgung von radioaktiven Abfällen</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499658" y="2108854"/>
            <a:ext cx="4416492" cy="3312368"/>
          </a:xfrm>
        </p:spPr>
      </p:pic>
    </p:spTree>
    <p:extLst>
      <p:ext uri="{BB962C8B-B14F-4D97-AF65-F5344CB8AC3E}">
        <p14:creationId xmlns:p14="http://schemas.microsoft.com/office/powerpoint/2010/main" val="2745795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Verteilung der terrestrischen Strahlenbelastung</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1980" y="1961355"/>
            <a:ext cx="3436243" cy="3894409"/>
          </a:xfrm>
        </p:spPr>
      </p:pic>
      <p:sp>
        <p:nvSpPr>
          <p:cNvPr id="3" name="Textfeld 2"/>
          <p:cNvSpPr txBox="1"/>
          <p:nvPr/>
        </p:nvSpPr>
        <p:spPr>
          <a:xfrm>
            <a:off x="6804248" y="5373216"/>
            <a:ext cx="1822227" cy="184666"/>
          </a:xfrm>
          <a:prstGeom prst="rect">
            <a:avLst/>
          </a:prstGeom>
          <a:noFill/>
        </p:spPr>
        <p:txBody>
          <a:bodyPr wrap="square" rtlCol="0">
            <a:spAutoFit/>
          </a:bodyPr>
          <a:lstStyle/>
          <a:p>
            <a:r>
              <a:rPr lang="de-DE" sz="600" i="1" dirty="0">
                <a:solidFill>
                  <a:schemeClr val="tx1"/>
                </a:solidFill>
              </a:rPr>
              <a:t>https://www.mta-r.de</a:t>
            </a:r>
          </a:p>
        </p:txBody>
      </p:sp>
    </p:spTree>
    <p:extLst>
      <p:ext uri="{BB962C8B-B14F-4D97-AF65-F5344CB8AC3E}">
        <p14:creationId xmlns:p14="http://schemas.microsoft.com/office/powerpoint/2010/main" val="19504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idx="4294967295"/>
          </p:nvPr>
        </p:nvSpPr>
        <p:spPr>
          <a:xfrm>
            <a:off x="800999" y="549275"/>
            <a:ext cx="7800975" cy="657225"/>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Entsorgung von radioaktiven Abfällen</a:t>
            </a:r>
          </a:p>
        </p:txBody>
      </p:sp>
      <p:sp>
        <p:nvSpPr>
          <p:cNvPr id="56323" name="Rectangle 2"/>
          <p:cNvSpPr>
            <a:spLocks noGrp="1" noChangeArrowheads="1"/>
          </p:cNvSpPr>
          <p:nvPr>
            <p:ph type="body" idx="4294967295"/>
          </p:nvPr>
        </p:nvSpPr>
        <p:spPr>
          <a:xfrm>
            <a:off x="800999" y="1752600"/>
            <a:ext cx="7543800" cy="3657600"/>
          </a:xfrm>
        </p:spPr>
        <p:txBody>
          <a:bodyPr/>
          <a:lstStyle/>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1.	Flüssige radioaktive Abfälle sammeln und in vorgesehene Behälter</a:t>
            </a:r>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	(große Volumina vermeiden)</a:t>
            </a:r>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dirty="0"/>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dirty="0"/>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	A. flüssig, anorganisch (nicht brennbar)</a:t>
            </a:r>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		1) &gt; 100 Tage HWZ (Begrenzung Gesamtaktivität H3- 60 </a:t>
            </a:r>
            <a:r>
              <a:rPr lang="de-DE" dirty="0" err="1"/>
              <a:t>MBq</a:t>
            </a:r>
            <a:endParaRPr lang="de-DE" dirty="0"/>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		 					     C14- 1,7 </a:t>
            </a:r>
            <a:r>
              <a:rPr lang="de-DE" dirty="0" err="1"/>
              <a:t>MBq</a:t>
            </a:r>
            <a:r>
              <a:rPr lang="de-DE" dirty="0"/>
              <a:t>)</a:t>
            </a:r>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		2) &lt; 100 Tage HWZ (Cr51, S35)</a:t>
            </a:r>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		3) 32P</a:t>
            </a:r>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dirty="0"/>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dirty="0"/>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	B. flüssig, organisch (brennbar)</a:t>
            </a:r>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		Lösemittel, alle HWZ</a:t>
            </a:r>
          </a:p>
        </p:txBody>
      </p:sp>
    </p:spTree>
    <p:extLst>
      <p:ext uri="{BB962C8B-B14F-4D97-AF65-F5344CB8AC3E}">
        <p14:creationId xmlns:p14="http://schemas.microsoft.com/office/powerpoint/2010/main" val="281862171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ChangeArrowheads="1"/>
          </p:cNvSpPr>
          <p:nvPr>
            <p:ph type="title" idx="4294967295"/>
          </p:nvPr>
        </p:nvSpPr>
        <p:spPr>
          <a:xfrm>
            <a:off x="792573" y="549275"/>
            <a:ext cx="7091795" cy="657225"/>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Entsorgung von radioaktiven Abfällen</a:t>
            </a:r>
          </a:p>
        </p:txBody>
      </p:sp>
      <p:sp>
        <p:nvSpPr>
          <p:cNvPr id="57347" name="Rectangle 2"/>
          <p:cNvSpPr>
            <a:spLocks noGrp="1" noChangeArrowheads="1"/>
          </p:cNvSpPr>
          <p:nvPr>
            <p:ph type="body" idx="4294967295"/>
          </p:nvPr>
        </p:nvSpPr>
        <p:spPr>
          <a:xfrm>
            <a:off x="809625" y="1752600"/>
            <a:ext cx="7543800" cy="4412704"/>
          </a:xfrm>
        </p:spPr>
        <p:txBody>
          <a:bodyPr/>
          <a:lstStyle/>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2.	Feste radioaktive Abfälle</a:t>
            </a:r>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dirty="0"/>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dirty="0"/>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	A. brennbar (z.B. Zellstoff, Handschuhe, </a:t>
            </a:r>
            <a:r>
              <a:rPr lang="de-DE" dirty="0" err="1"/>
              <a:t>Pipettenspitzen</a:t>
            </a:r>
            <a:r>
              <a:rPr lang="de-DE" dirty="0"/>
              <a:t>)</a:t>
            </a:r>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	     1) &gt; 100 Tage HWZ in Plastikbeutel in 120l </a:t>
            </a:r>
            <a:r>
              <a:rPr lang="de-DE" dirty="0" err="1"/>
              <a:t>Faß</a:t>
            </a:r>
            <a:r>
              <a:rPr lang="de-DE" dirty="0"/>
              <a:t> </a:t>
            </a:r>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			(Begrenzung H3- 110 </a:t>
            </a:r>
            <a:r>
              <a:rPr lang="de-DE" dirty="0" err="1"/>
              <a:t>MBq</a:t>
            </a:r>
            <a:endParaRPr lang="de-DE" dirty="0"/>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				      C14- 3,4 </a:t>
            </a:r>
            <a:r>
              <a:rPr lang="de-DE" dirty="0" err="1"/>
              <a:t>MBq</a:t>
            </a:r>
            <a:r>
              <a:rPr lang="de-DE" dirty="0"/>
              <a:t>)</a:t>
            </a:r>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	      2) &lt; 100 Tage HWZ in Plastikbeutel eingeschweißt</a:t>
            </a:r>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dirty="0"/>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dirty="0"/>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	B. unbrennbar (z.B. Glas, Metall, Alufolie)</a:t>
            </a:r>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		alle HWZ </a:t>
            </a:r>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dirty="0"/>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de-DE" dirty="0"/>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Die Aktivitätsmenge, Isotop usw. müssen in die dazugehörigen </a:t>
            </a:r>
          </a:p>
          <a:p>
            <a:pPr indent="-341313" eaLnBrk="1" hangingPunct="1">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Formulare eingetragen werden.</a:t>
            </a:r>
          </a:p>
        </p:txBody>
      </p:sp>
    </p:spTree>
    <p:extLst>
      <p:ext uri="{BB962C8B-B14F-4D97-AF65-F5344CB8AC3E}">
        <p14:creationId xmlns:p14="http://schemas.microsoft.com/office/powerpoint/2010/main" val="177381176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0113" y="719559"/>
            <a:ext cx="37433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915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2725" y="719559"/>
            <a:ext cx="3275013"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9156" name="Line 4"/>
          <p:cNvSpPr>
            <a:spLocks noChangeShapeType="1"/>
          </p:cNvSpPr>
          <p:nvPr/>
        </p:nvSpPr>
        <p:spPr bwMode="auto">
          <a:xfrm flipV="1">
            <a:off x="3635375" y="1376361"/>
            <a:ext cx="3097213" cy="109538"/>
          </a:xfrm>
          <a:prstGeom prst="line">
            <a:avLst/>
          </a:prstGeom>
          <a:noFill/>
          <a:ln w="5724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pic>
        <p:nvPicPr>
          <p:cNvPr id="430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3531" y="3546102"/>
            <a:ext cx="4103687"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7" name="Line 5"/>
          <p:cNvSpPr>
            <a:spLocks noChangeShapeType="1"/>
          </p:cNvSpPr>
          <p:nvPr/>
        </p:nvSpPr>
        <p:spPr bwMode="auto">
          <a:xfrm flipH="1">
            <a:off x="4498180" y="1844824"/>
            <a:ext cx="2378075" cy="2375768"/>
          </a:xfrm>
          <a:prstGeom prst="line">
            <a:avLst/>
          </a:prstGeom>
          <a:noFill/>
          <a:ln w="5724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Tree>
    <p:extLst>
      <p:ext uri="{BB962C8B-B14F-4D97-AF65-F5344CB8AC3E}">
        <p14:creationId xmlns:p14="http://schemas.microsoft.com/office/powerpoint/2010/main" val="14372256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ppt_x</p:attrName>
                                        </p:attrNameLst>
                                      </p:cBhvr>
                                      <p:tavLst>
                                        <p:tav tm="100000">
                                          <p:val>
                                            <p:strVal val="#ppt_x"/>
                                          </p:val>
                                        </p:tav>
                                        <p:tav>
                                          <p:val>
                                            <p:strVal val="#ppt_x"/>
                                          </p:val>
                                        </p:tav>
                                      </p:tavLst>
                                    </p:anim>
                                    <p:anim calcmode="lin" valueType="num">
                                      <p:cBhvr>
                                        <p:cTn id="8" dur="500" fill="hold"/>
                                        <p:tgtEl>
                                          <p:spTgt spid="49154"/>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grpId="0" nodeType="clickEffect">
                                  <p:stCondLst>
                                    <p:cond delay="0"/>
                                  </p:stCondLst>
                                  <p:childTnLst>
                                    <p:set>
                                      <p:cBhvr additive="repl">
                                        <p:cTn id="12" dur="1" fill="hold">
                                          <p:stCondLst>
                                            <p:cond delay="0"/>
                                          </p:stCondLst>
                                        </p:cTn>
                                        <p:tgtEl>
                                          <p:spTgt spid="4915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grpId="0" nodeType="clickEffect">
                                  <p:stCondLst>
                                    <p:cond delay="0"/>
                                  </p:stCondLst>
                                  <p:childTnLst>
                                    <p:set>
                                      <p:cBhvr additive="repl">
                                        <p:cTn id="16" dur="1" fill="hold">
                                          <p:stCondLst>
                                            <p:cond delay="0"/>
                                          </p:stCondLst>
                                        </p:cTn>
                                        <p:tgtEl>
                                          <p:spTgt spid="491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3010"/>
                                        </p:tgtEl>
                                        <p:attrNameLst>
                                          <p:attrName>style.visibility</p:attrName>
                                        </p:attrNameLst>
                                      </p:cBhvr>
                                      <p:to>
                                        <p:strVal val="visible"/>
                                      </p:to>
                                    </p:set>
                                    <p:anim calcmode="lin" valueType="num">
                                      <p:cBhvr additive="base">
                                        <p:cTn id="21" dur="500" fill="hold"/>
                                        <p:tgtEl>
                                          <p:spTgt spid="43010"/>
                                        </p:tgtEl>
                                        <p:attrNameLst>
                                          <p:attrName>ppt_x</p:attrName>
                                        </p:attrNameLst>
                                      </p:cBhvr>
                                      <p:tavLst>
                                        <p:tav tm="0">
                                          <p:val>
                                            <p:strVal val="#ppt_x"/>
                                          </p:val>
                                        </p:tav>
                                        <p:tav tm="100000">
                                          <p:val>
                                            <p:strVal val="#ppt_x"/>
                                          </p:val>
                                        </p:tav>
                                      </p:tavLst>
                                    </p:anim>
                                    <p:anim calcmode="lin" valueType="num">
                                      <p:cBhvr additive="base">
                                        <p:cTn id="22"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P spid="4915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idx="4294967295"/>
          </p:nvPr>
        </p:nvSpPr>
        <p:spPr>
          <a:xfrm>
            <a:off x="3419475" y="476250"/>
            <a:ext cx="2665413" cy="657225"/>
          </a:xfrm>
        </p:spPr>
        <p:txBody>
          <a:bodyPr/>
          <a:lstStyle/>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a:t>HWZ über 100 Tage</a:t>
            </a:r>
          </a:p>
        </p:txBody>
      </p:sp>
      <p:pic>
        <p:nvPicPr>
          <p:cNvPr id="563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268413"/>
            <a:ext cx="4564062"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7799542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idx="4294967295"/>
          </p:nvPr>
        </p:nvSpPr>
        <p:spPr>
          <a:xfrm>
            <a:off x="827088" y="549275"/>
            <a:ext cx="7800975" cy="657225"/>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Verlassen des Kontrollbereichs</a:t>
            </a:r>
          </a:p>
        </p:txBody>
      </p:sp>
      <p:sp>
        <p:nvSpPr>
          <p:cNvPr id="67588" name="Text Box 3"/>
          <p:cNvSpPr txBox="1">
            <a:spLocks noChangeArrowheads="1"/>
          </p:cNvSpPr>
          <p:nvPr/>
        </p:nvSpPr>
        <p:spPr bwMode="auto">
          <a:xfrm>
            <a:off x="5076825" y="1628775"/>
            <a:ext cx="122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buClr>
                <a:srgbClr val="000000"/>
              </a:buClr>
              <a:buSzPct val="100000"/>
              <a:buFont typeface="Times New Roman" pitchFamily="18" charset="0"/>
              <a:buNone/>
            </a:pPr>
            <a:endParaRPr lang="de-DE"/>
          </a:p>
        </p:txBody>
      </p:sp>
      <p:sp>
        <p:nvSpPr>
          <p:cNvPr id="67589" name="Text Box 4"/>
          <p:cNvSpPr txBox="1">
            <a:spLocks noChangeArrowheads="1"/>
          </p:cNvSpPr>
          <p:nvPr/>
        </p:nvSpPr>
        <p:spPr bwMode="auto">
          <a:xfrm>
            <a:off x="3635375" y="5949950"/>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buClr>
                <a:srgbClr val="000000"/>
              </a:buClr>
              <a:buSzPct val="100000"/>
              <a:buFont typeface="Times New Roman" pitchFamily="18" charset="0"/>
              <a:buNone/>
            </a:pPr>
            <a:endParaRPr lang="de-DE"/>
          </a:p>
        </p:txBody>
      </p:sp>
      <p:sp>
        <p:nvSpPr>
          <p:cNvPr id="67590" name="Rectangle 5"/>
          <p:cNvSpPr>
            <a:spLocks noChangeArrowheads="1"/>
          </p:cNvSpPr>
          <p:nvPr/>
        </p:nvSpPr>
        <p:spPr bwMode="auto">
          <a:xfrm>
            <a:off x="5076825" y="1484313"/>
            <a:ext cx="3384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buClr>
                <a:srgbClr val="000000"/>
              </a:buClr>
              <a:buSzPct val="100000"/>
              <a:buFont typeface="Times New Roman" pitchFamily="18" charset="0"/>
              <a:buNone/>
            </a:pPr>
            <a:endParaRPr lang="de-DE"/>
          </a:p>
        </p:txBody>
      </p:sp>
      <p:sp>
        <p:nvSpPr>
          <p:cNvPr id="67591" name="Rectangle 6"/>
          <p:cNvSpPr>
            <a:spLocks noChangeArrowheads="1"/>
          </p:cNvSpPr>
          <p:nvPr/>
        </p:nvSpPr>
        <p:spPr bwMode="auto">
          <a:xfrm>
            <a:off x="3708400" y="1628775"/>
            <a:ext cx="20891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2900" indent="-341313" algn="ctr">
              <a:lnSpc>
                <a:spcPts val="1988"/>
              </a:lnSpc>
              <a:buSzPct val="10000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de-DE" sz="1800">
                <a:solidFill>
                  <a:srgbClr val="000000"/>
                </a:solidFill>
                <a:latin typeface="Arial" charset="0"/>
              </a:rPr>
              <a:t> </a:t>
            </a:r>
          </a:p>
        </p:txBody>
      </p:sp>
      <p:pic>
        <p:nvPicPr>
          <p:cNvPr id="67606" name="Picture 22" descr="O:\zuv\Dez5\Sekretariat\Hay\Fotos_Außendarstellung\Sonstige\iso_kontrollbereich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3928" y="1484313"/>
            <a:ext cx="4608513" cy="3402013"/>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descr="P:\Daten\PowerPoint\Bilder für PräsentStrahlensch.belehr\2014\7.10\DSC0502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70205" y="1941196"/>
            <a:ext cx="3657600" cy="2743835"/>
          </a:xfrm>
          <a:prstGeom prst="rect">
            <a:avLst/>
          </a:prstGeom>
          <a:noFill/>
          <a:ln>
            <a:noFill/>
          </a:ln>
        </p:spPr>
      </p:pic>
      <p:sp>
        <p:nvSpPr>
          <p:cNvPr id="2" name="Textfeld 1"/>
          <p:cNvSpPr txBox="1"/>
          <p:nvPr/>
        </p:nvSpPr>
        <p:spPr>
          <a:xfrm>
            <a:off x="1115616" y="5445224"/>
            <a:ext cx="6840760" cy="646331"/>
          </a:xfrm>
          <a:prstGeom prst="rect">
            <a:avLst/>
          </a:prstGeom>
          <a:noFill/>
        </p:spPr>
        <p:txBody>
          <a:bodyPr wrap="square" rtlCol="0">
            <a:spAutoFit/>
          </a:bodyPr>
          <a:lstStyle/>
          <a:p>
            <a:r>
              <a:rPr lang="de-DE" sz="1800" dirty="0">
                <a:solidFill>
                  <a:schemeClr val="tx1"/>
                </a:solidFill>
                <a:latin typeface="+mn-lt"/>
              </a:rPr>
              <a:t>Beim Verlassen eines Kontrollbereichs mit Kontaminationsgefahr ist eine Messung am Hand-Fußmonitor vorgeschrieben!</a:t>
            </a:r>
          </a:p>
        </p:txBody>
      </p:sp>
    </p:spTree>
    <p:extLst>
      <p:ext uri="{BB962C8B-B14F-4D97-AF65-F5344CB8AC3E}">
        <p14:creationId xmlns:p14="http://schemas.microsoft.com/office/powerpoint/2010/main" val="3210335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606"/>
                                        </p:tgtEl>
                                        <p:attrNameLst>
                                          <p:attrName>style.visibility</p:attrName>
                                        </p:attrNameLst>
                                      </p:cBhvr>
                                      <p:to>
                                        <p:strVal val="visible"/>
                                      </p:to>
                                    </p:set>
                                    <p:animEffect transition="in" filter="fade">
                                      <p:cBhvr>
                                        <p:cTn id="7" dur="500"/>
                                        <p:tgtEl>
                                          <p:spTgt spid="67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ChangeArrowheads="1"/>
          </p:cNvSpPr>
          <p:nvPr>
            <p:ph type="title" idx="4294967295"/>
          </p:nvPr>
        </p:nvSpPr>
        <p:spPr>
          <a:xfrm>
            <a:off x="827088" y="549275"/>
            <a:ext cx="7800975" cy="657225"/>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Verlassen des Kontrollbereichs</a:t>
            </a:r>
          </a:p>
        </p:txBody>
      </p:sp>
      <p:pic>
        <p:nvPicPr>
          <p:cNvPr id="68621" name="Picture 13" descr="O:\zuv\Dez5\Sekretariat\Hay\Fotos_Außendarstellung\Sonstige\iso_kontrollbereich_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7703" y="1412776"/>
            <a:ext cx="4462463" cy="3444875"/>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descr="P:\Daten\PowerPoint\Bilder für PräsentStrahlensch.belehr\2014\7.10\DSC0502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3284984"/>
            <a:ext cx="3657600" cy="2743835"/>
          </a:xfrm>
          <a:prstGeom prst="rect">
            <a:avLst/>
          </a:prstGeom>
          <a:noFill/>
          <a:ln>
            <a:noFill/>
          </a:ln>
        </p:spPr>
      </p:pic>
      <p:sp>
        <p:nvSpPr>
          <p:cNvPr id="3" name="Textfeld 2"/>
          <p:cNvSpPr txBox="1"/>
          <p:nvPr/>
        </p:nvSpPr>
        <p:spPr>
          <a:xfrm>
            <a:off x="5796136" y="2501606"/>
            <a:ext cx="3168352" cy="584775"/>
          </a:xfrm>
          <a:prstGeom prst="rect">
            <a:avLst/>
          </a:prstGeom>
          <a:noFill/>
        </p:spPr>
        <p:txBody>
          <a:bodyPr wrap="square" rtlCol="0">
            <a:spAutoFit/>
          </a:bodyPr>
          <a:lstStyle/>
          <a:p>
            <a:r>
              <a:rPr lang="de-DE" sz="1600" dirty="0">
                <a:solidFill>
                  <a:schemeClr val="tx1"/>
                </a:solidFill>
                <a:latin typeface="Arial" panose="020B0604020202020204" pitchFamily="34" charset="0"/>
                <a:cs typeface="Arial" panose="020B0604020202020204" pitchFamily="34" charset="0"/>
              </a:rPr>
              <a:t>Jeder, der den Bereich verlässt muss sich eintragen!</a:t>
            </a:r>
          </a:p>
        </p:txBody>
      </p:sp>
    </p:spTree>
    <p:extLst>
      <p:ext uri="{BB962C8B-B14F-4D97-AF65-F5344CB8AC3E}">
        <p14:creationId xmlns:p14="http://schemas.microsoft.com/office/powerpoint/2010/main" val="169909958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ChangeArrowheads="1"/>
          </p:cNvSpPr>
          <p:nvPr>
            <p:ph type="title" idx="4294967295"/>
          </p:nvPr>
        </p:nvSpPr>
        <p:spPr>
          <a:xfrm>
            <a:off x="827088" y="549275"/>
            <a:ext cx="7345312" cy="657225"/>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Entwicklerraum mit Dunkelkammer</a:t>
            </a:r>
          </a:p>
        </p:txBody>
      </p:sp>
      <p:pic>
        <p:nvPicPr>
          <p:cNvPr id="7" name="Grafik 6" descr="P:\Daten\PowerPoint\Bilder für PräsentStrahlensch.belehr\2014\7.10\DSC0499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642109"/>
            <a:ext cx="3744416" cy="3297510"/>
          </a:xfrm>
          <a:prstGeom prst="rect">
            <a:avLst/>
          </a:prstGeom>
          <a:noFill/>
          <a:ln>
            <a:noFill/>
          </a:ln>
        </p:spPr>
      </p:pic>
      <p:sp>
        <p:nvSpPr>
          <p:cNvPr id="2" name="Textfeld 1"/>
          <p:cNvSpPr txBox="1"/>
          <p:nvPr/>
        </p:nvSpPr>
        <p:spPr>
          <a:xfrm>
            <a:off x="774837" y="1628800"/>
            <a:ext cx="3312368" cy="338554"/>
          </a:xfrm>
          <a:prstGeom prst="rect">
            <a:avLst/>
          </a:prstGeom>
          <a:noFill/>
        </p:spPr>
        <p:txBody>
          <a:bodyPr wrap="square" rtlCol="0">
            <a:spAutoFit/>
          </a:bodyPr>
          <a:lstStyle/>
          <a:p>
            <a:r>
              <a:rPr lang="de-DE" sz="1600" dirty="0">
                <a:solidFill>
                  <a:schemeClr val="tx1"/>
                </a:solidFill>
                <a:latin typeface="Arial" panose="020B0604020202020204" pitchFamily="34" charset="0"/>
                <a:cs typeface="Arial" panose="020B0604020202020204" pitchFamily="34" charset="0"/>
              </a:rPr>
              <a:t>Schlüssel in N25, R. 1201</a:t>
            </a:r>
          </a:p>
        </p:txBody>
      </p:sp>
      <p:pic>
        <p:nvPicPr>
          <p:cNvPr id="9" name="Grafik 8" descr="P:\Daten\PowerPoint\Bilder für PräsentStrahlensch.belehr\2014\7.10\DSC0502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2132856"/>
            <a:ext cx="3062858" cy="2448272"/>
          </a:xfrm>
          <a:prstGeom prst="rect">
            <a:avLst/>
          </a:prstGeom>
          <a:noFill/>
          <a:ln>
            <a:noFill/>
          </a:ln>
        </p:spPr>
      </p:pic>
      <p:sp>
        <p:nvSpPr>
          <p:cNvPr id="4" name="Textfeld 3"/>
          <p:cNvSpPr txBox="1"/>
          <p:nvPr/>
        </p:nvSpPr>
        <p:spPr>
          <a:xfrm>
            <a:off x="4442183" y="2128271"/>
            <a:ext cx="4176464" cy="338554"/>
          </a:xfrm>
          <a:prstGeom prst="rect">
            <a:avLst/>
          </a:prstGeom>
          <a:noFill/>
        </p:spPr>
        <p:txBody>
          <a:bodyPr wrap="square" rtlCol="0">
            <a:spAutoFit/>
          </a:bodyPr>
          <a:lstStyle/>
          <a:p>
            <a:r>
              <a:rPr lang="de-DE" sz="1600" dirty="0">
                <a:solidFill>
                  <a:schemeClr val="tx1"/>
                </a:solidFill>
                <a:latin typeface="Arial" panose="020B0604020202020204" pitchFamily="34" charset="0"/>
                <a:cs typeface="Arial" panose="020B0604020202020204" pitchFamily="34" charset="0"/>
              </a:rPr>
              <a:t>Entwickler in O26, R. 150</a:t>
            </a:r>
          </a:p>
        </p:txBody>
      </p:sp>
    </p:spTree>
    <p:extLst>
      <p:ext uri="{BB962C8B-B14F-4D97-AF65-F5344CB8AC3E}">
        <p14:creationId xmlns:p14="http://schemas.microsoft.com/office/powerpoint/2010/main" val="405379752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20688"/>
            <a:ext cx="7772400" cy="576063"/>
          </a:xfrm>
        </p:spPr>
        <p:txBody>
          <a:bodyPr/>
          <a:lstStyle/>
          <a:p>
            <a:r>
              <a:rPr lang="de-DE" dirty="0"/>
              <a:t>Strahlendes!</a:t>
            </a:r>
          </a:p>
        </p:txBody>
      </p:sp>
      <p:sp>
        <p:nvSpPr>
          <p:cNvPr id="3" name="Untertitel 2"/>
          <p:cNvSpPr>
            <a:spLocks noGrp="1"/>
          </p:cNvSpPr>
          <p:nvPr>
            <p:ph type="subTitle" idx="1"/>
          </p:nvPr>
        </p:nvSpPr>
        <p:spPr>
          <a:xfrm>
            <a:off x="796652" y="1556792"/>
            <a:ext cx="6400800" cy="2232248"/>
          </a:xfrm>
        </p:spPr>
        <p:txBody>
          <a:bodyPr/>
          <a:lstStyle/>
          <a:p>
            <a:pPr algn="l"/>
            <a:r>
              <a:rPr lang="de-DE" sz="2000" dirty="0">
                <a:latin typeface="Adobe Caslon Pro Bold" panose="0205070206050A020403" pitchFamily="18" charset="0"/>
              </a:rPr>
              <a:t>Sicherheitstipp:</a:t>
            </a:r>
          </a:p>
          <a:p>
            <a:pPr algn="l"/>
            <a:endParaRPr lang="de-DE" sz="2000" dirty="0">
              <a:latin typeface="Adobe Caslon Pro Bold" panose="0205070206050A020403" pitchFamily="18" charset="0"/>
            </a:endParaRPr>
          </a:p>
          <a:p>
            <a:pPr algn="l"/>
            <a:r>
              <a:rPr lang="de-DE" sz="2000" dirty="0">
                <a:latin typeface="Adobe Caslon Pro Bold" panose="0205070206050A020403" pitchFamily="18" charset="0"/>
              </a:rPr>
              <a:t>Bananen sind durch bestimmte Cäsiumisotope leicht radioaktiv.</a:t>
            </a:r>
          </a:p>
          <a:p>
            <a:pPr algn="l"/>
            <a:endParaRPr lang="de-DE" sz="2000" dirty="0">
              <a:latin typeface="Adobe Caslon Pro Bold" panose="0205070206050A020403" pitchFamily="18" charset="0"/>
            </a:endParaRPr>
          </a:p>
          <a:p>
            <a:pPr algn="l"/>
            <a:r>
              <a:rPr lang="de-DE" sz="2000" dirty="0">
                <a:latin typeface="Adobe Caslon Pro Bold" panose="0205070206050A020403" pitchFamily="18" charset="0"/>
              </a:rPr>
              <a:t>Deshalb sollte man nie mehr als 600 Bananen pro Sekunde essen, um eine schädliche Strahlendosis zu erreichen!</a:t>
            </a:r>
          </a:p>
          <a:p>
            <a:endParaRPr lang="de-DE" dirty="0"/>
          </a:p>
          <a:p>
            <a:endParaRPr lang="de-DE" dirty="0"/>
          </a:p>
        </p:txBody>
      </p:sp>
      <p:sp>
        <p:nvSpPr>
          <p:cNvPr id="4" name="Textfeld 3"/>
          <p:cNvSpPr txBox="1"/>
          <p:nvPr/>
        </p:nvSpPr>
        <p:spPr>
          <a:xfrm>
            <a:off x="796652" y="4077072"/>
            <a:ext cx="6622504" cy="1015663"/>
          </a:xfrm>
          <a:prstGeom prst="rect">
            <a:avLst/>
          </a:prstGeom>
          <a:noFill/>
        </p:spPr>
        <p:txBody>
          <a:bodyPr wrap="square" rtlCol="0">
            <a:spAutoFit/>
          </a:bodyPr>
          <a:lstStyle/>
          <a:p>
            <a:r>
              <a:rPr lang="de-DE" sz="2000" dirty="0">
                <a:solidFill>
                  <a:schemeClr val="tx1"/>
                </a:solidFill>
                <a:latin typeface="Adobe Fan Heiti Std B" panose="020B0700000000000000" pitchFamily="34" charset="-128"/>
                <a:ea typeface="Adobe Fan Heiti Std B" panose="020B0700000000000000" pitchFamily="34" charset="-128"/>
              </a:rPr>
              <a:t>Meine Frau sagt, ich soll </a:t>
            </a:r>
            <a:r>
              <a:rPr lang="de-DE" sz="2000" dirty="0" err="1">
                <a:solidFill>
                  <a:schemeClr val="tx1"/>
                </a:solidFill>
                <a:latin typeface="Adobe Fan Heiti Std B" panose="020B0700000000000000" pitchFamily="34" charset="-128"/>
                <a:ea typeface="Adobe Fan Heiti Std B" panose="020B0700000000000000" pitchFamily="34" charset="-128"/>
              </a:rPr>
              <a:t>Ghostbuster</a:t>
            </a:r>
            <a:r>
              <a:rPr lang="de-DE" sz="2000" dirty="0">
                <a:solidFill>
                  <a:schemeClr val="tx1"/>
                </a:solidFill>
                <a:latin typeface="Adobe Fan Heiti Std B" panose="020B0700000000000000" pitchFamily="34" charset="-128"/>
                <a:ea typeface="Adobe Fan Heiti Std B" panose="020B0700000000000000" pitchFamily="34" charset="-128"/>
              </a:rPr>
              <a:t> spielen und hat mir eine Strahlenkanone gegeben. </a:t>
            </a:r>
          </a:p>
          <a:p>
            <a:r>
              <a:rPr lang="de-DE" sz="2000" dirty="0">
                <a:solidFill>
                  <a:schemeClr val="tx1"/>
                </a:solidFill>
                <a:latin typeface="Adobe Fan Heiti Std B" panose="020B0700000000000000" pitchFamily="34" charset="-128"/>
                <a:ea typeface="Adobe Fan Heiti Std B" panose="020B0700000000000000" pitchFamily="34" charset="-128"/>
              </a:rPr>
              <a:t>Das Ding brummt und der Teppich wird davon sauber!</a:t>
            </a:r>
          </a:p>
        </p:txBody>
      </p:sp>
    </p:spTree>
    <p:extLst>
      <p:ext uri="{BB962C8B-B14F-4D97-AF65-F5344CB8AC3E}">
        <p14:creationId xmlns:p14="http://schemas.microsoft.com/office/powerpoint/2010/main" val="331960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Natürliche Strahlenexposition</a:t>
            </a:r>
          </a:p>
        </p:txBody>
      </p:sp>
      <p:sp>
        <p:nvSpPr>
          <p:cNvPr id="4" name="Rectangle 1"/>
          <p:cNvSpPr>
            <a:spLocks noGrp="1" noChangeArrowheads="1"/>
          </p:cNvSpPr>
          <p:nvPr>
            <p:ph idx="1"/>
          </p:nvPr>
        </p:nvSpPr>
        <p:spPr bwMode="auto">
          <a:xfrm>
            <a:off x="827088" y="1628800"/>
            <a:ext cx="806489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a:ln>
                  <a:noFill/>
                </a:ln>
                <a:solidFill>
                  <a:schemeClr val="tx1"/>
                </a:solidFill>
                <a:effectLst/>
                <a:latin typeface="Arial" panose="020B0604020202020204" pitchFamily="34" charset="0"/>
              </a:rPr>
              <a:t>Das </a:t>
            </a:r>
            <a:r>
              <a:rPr kumimoji="0" lang="de-DE" altLang="de-DE" b="0" i="0" u="none" strike="noStrike" cap="none" normalizeH="0" baseline="0" dirty="0" err="1">
                <a:ln>
                  <a:noFill/>
                </a:ln>
                <a:solidFill>
                  <a:schemeClr val="tx1"/>
                </a:solidFill>
                <a:effectLst/>
                <a:latin typeface="Arial" panose="020B0604020202020204" pitchFamily="34" charset="0"/>
              </a:rPr>
              <a:t>Messnetz</a:t>
            </a:r>
            <a:r>
              <a:rPr kumimoji="0" lang="de-DE" altLang="de-DE" b="0" i="0" u="none" strike="noStrike" cap="none" normalizeH="0" baseline="0" dirty="0">
                <a:ln>
                  <a:noFill/>
                </a:ln>
                <a:solidFill>
                  <a:schemeClr val="tx1"/>
                </a:solidFill>
                <a:effectLst/>
                <a:latin typeface="Arial" panose="020B0604020202020204" pitchFamily="34" charset="0"/>
              </a:rPr>
              <a:t> des </a:t>
            </a:r>
            <a:r>
              <a:rPr kumimoji="0" lang="de-DE" altLang="de-DE" b="0" i="0" u="none" strike="noStrike" cap="none" normalizeH="0" baseline="0" dirty="0" err="1">
                <a:ln>
                  <a:noFill/>
                </a:ln>
                <a:solidFill>
                  <a:schemeClr val="tx1"/>
                </a:solidFill>
                <a:effectLst/>
                <a:latin typeface="Arial" panose="020B0604020202020204" pitchFamily="34" charset="0"/>
              </a:rPr>
              <a:t>BfS</a:t>
            </a:r>
            <a:r>
              <a:rPr kumimoji="0" lang="de-DE" altLang="de-DE" b="0" i="0" u="none" strike="noStrike" cap="none" normalizeH="0" baseline="0" dirty="0">
                <a:ln>
                  <a:noFill/>
                </a:ln>
                <a:solidFill>
                  <a:schemeClr val="tx1"/>
                </a:solidFill>
                <a:effectLst/>
                <a:latin typeface="Arial" panose="020B0604020202020204" pitchFamily="34" charset="0"/>
              </a:rPr>
              <a:t> misst routinemäßig die natürliche Strahlenbelastung.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a:ln>
                  <a:noFill/>
                </a:ln>
                <a:solidFill>
                  <a:schemeClr val="tx1"/>
                </a:solidFill>
                <a:effectLst/>
                <a:latin typeface="Arial" panose="020B0604020202020204" pitchFamily="34" charset="0"/>
              </a:rPr>
              <a:t>Die gemessene Ortsdosisleistung (ODL)</a:t>
            </a:r>
            <a:r>
              <a:rPr kumimoji="0" lang="de-DE" altLang="de-DE" b="0" i="0" u="none" strike="noStrike" cap="none" normalizeH="0" dirty="0">
                <a:ln>
                  <a:noFill/>
                </a:ln>
                <a:solidFill>
                  <a:schemeClr val="tx1"/>
                </a:solidFill>
                <a:effectLst/>
                <a:latin typeface="Arial" panose="020B0604020202020204" pitchFamily="34" charset="0"/>
              </a:rPr>
              <a:t> </a:t>
            </a:r>
            <a:r>
              <a:rPr kumimoji="0" lang="de-DE" altLang="de-DE" b="0" i="0" u="none" strike="noStrike" cap="none" normalizeH="0" baseline="0" dirty="0">
                <a:ln>
                  <a:noFill/>
                </a:ln>
                <a:solidFill>
                  <a:schemeClr val="tx1"/>
                </a:solidFill>
                <a:effectLst/>
                <a:latin typeface="Arial" panose="020B0604020202020204" pitchFamily="34" charset="0"/>
              </a:rPr>
              <a:t>wird in der Einheit Mikrosievert pro Stunde (</a:t>
            </a:r>
            <a:r>
              <a:rPr kumimoji="0" lang="de-DE" altLang="de-DE" b="0" i="0" u="none" strike="noStrike" cap="none" normalizeH="0" baseline="0" dirty="0" err="1">
                <a:ln>
                  <a:noFill/>
                </a:ln>
                <a:solidFill>
                  <a:schemeClr val="tx1"/>
                </a:solidFill>
                <a:effectLst/>
                <a:latin typeface="Arial" panose="020B0604020202020204" pitchFamily="34" charset="0"/>
              </a:rPr>
              <a:t>μSv</a:t>
            </a:r>
            <a:r>
              <a:rPr kumimoji="0" lang="de-DE" altLang="de-DE" b="0" i="0" u="none" strike="noStrike" cap="none" normalizeH="0" baseline="0" dirty="0">
                <a:ln>
                  <a:noFill/>
                </a:ln>
                <a:solidFill>
                  <a:schemeClr val="tx1"/>
                </a:solidFill>
                <a:effectLst/>
                <a:latin typeface="Arial" panose="020B0604020202020204" pitchFamily="34" charset="0"/>
              </a:rPr>
              <a:t>/h) angegeben.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a:ln>
                  <a:noFill/>
                </a:ln>
                <a:solidFill>
                  <a:schemeClr val="tx1"/>
                </a:solidFill>
                <a:effectLst/>
                <a:latin typeface="Arial" panose="020B0604020202020204" pitchFamily="34" charset="0"/>
              </a:rPr>
              <a:t>Dies entspricht der Gammastrahlung aus der Umgebung pro Stunde an einem bestimmten Ort.</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a:ln>
                  <a:noFill/>
                </a:ln>
                <a:solidFill>
                  <a:schemeClr val="tx1"/>
                </a:solidFill>
                <a:effectLst/>
                <a:latin typeface="Arial" panose="020B0604020202020204" pitchFamily="34" charset="0"/>
              </a:rPr>
              <a:t>Die natürliche ODL bewegt sich in Deutschland je nach örtlichen Gegebenheiten ungefähr zwischen 0,05 und 0,18 </a:t>
            </a:r>
            <a:r>
              <a:rPr kumimoji="0" lang="de-DE" altLang="de-DE" b="0" i="0" u="none" strike="noStrike" cap="none" normalizeH="0" baseline="0" dirty="0" err="1">
                <a:ln>
                  <a:noFill/>
                </a:ln>
                <a:solidFill>
                  <a:schemeClr val="tx1"/>
                </a:solidFill>
                <a:effectLst/>
                <a:latin typeface="Arial" panose="020B0604020202020204" pitchFamily="34" charset="0"/>
              </a:rPr>
              <a:t>μSv</a:t>
            </a:r>
            <a:r>
              <a:rPr kumimoji="0" lang="de-DE" altLang="de-DE" b="0" i="0" u="none" strike="noStrike" cap="none" normalizeH="0" baseline="0" dirty="0">
                <a:ln>
                  <a:noFill/>
                </a:ln>
                <a:solidFill>
                  <a:schemeClr val="tx1"/>
                </a:solidFill>
                <a:effectLst/>
                <a:latin typeface="Arial" panose="020B0604020202020204" pitchFamily="34" charset="0"/>
              </a:rPr>
              <a:t>/h.</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a:ln>
                  <a:noFill/>
                </a:ln>
                <a:solidFill>
                  <a:schemeClr val="tx1"/>
                </a:solidFill>
                <a:effectLst/>
                <a:latin typeface="Arial" panose="020B0604020202020204" pitchFamily="34" charset="0"/>
              </a:rPr>
              <a:t>Diese äußere Strahlenbelastung ist an einem Ort weitgehend konstant.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a:ln>
                  <a:noFill/>
                </a:ln>
                <a:solidFill>
                  <a:schemeClr val="tx1"/>
                </a:solidFill>
                <a:effectLst/>
                <a:latin typeface="Arial" panose="020B0604020202020204" pitchFamily="34" charset="0"/>
              </a:rPr>
              <a:t>Kleinere, kurzzeitige Erhöhungen treten auf, wenn radioaktive Zerfallsprodukte des natürlich vorkommenden radioaktiven Gases Radon durch Niederschläge</a:t>
            </a:r>
            <a:r>
              <a:rPr kumimoji="0" lang="de-DE" altLang="de-DE" b="0" i="0" u="none" strike="noStrike" cap="none" normalizeH="0" dirty="0">
                <a:ln>
                  <a:noFill/>
                </a:ln>
                <a:solidFill>
                  <a:schemeClr val="tx1"/>
                </a:solidFill>
                <a:effectLst/>
                <a:latin typeface="Arial" panose="020B0604020202020204" pitchFamily="34" charset="0"/>
              </a:rPr>
              <a:t> </a:t>
            </a:r>
            <a:r>
              <a:rPr kumimoji="0" lang="de-DE" altLang="de-DE" b="0" i="0" u="none" strike="noStrike" cap="none" normalizeH="0" baseline="0" dirty="0">
                <a:ln>
                  <a:noFill/>
                </a:ln>
                <a:solidFill>
                  <a:schemeClr val="tx1"/>
                </a:solidFill>
                <a:effectLst/>
                <a:latin typeface="Arial" panose="020B0604020202020204" pitchFamily="34" charset="0"/>
              </a:rPr>
              <a:t>aus der Atmosphäre ausgewaschen und am Boden abgelagert werden.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a:ln>
                  <a:noFill/>
                </a:ln>
                <a:solidFill>
                  <a:schemeClr val="tx1"/>
                </a:solidFill>
                <a:effectLst/>
                <a:latin typeface="Arial" panose="020B0604020202020204" pitchFamily="34" charset="0"/>
              </a:rPr>
              <a:t>Eine Abschwächung der Strahlung ergibt sich zum Beispiel, wenn der Boden von Schnee bedeckt ist.</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200" dirty="0">
              <a:solidFill>
                <a:schemeClr val="tx1"/>
              </a:solidFill>
              <a:latin typeface="Arial" panose="020B0604020202020204" pitchFamily="34" charset="0"/>
            </a:endParaRPr>
          </a:p>
        </p:txBody>
      </p:sp>
    </p:spTree>
    <p:extLst>
      <p:ext uri="{BB962C8B-B14F-4D97-AF65-F5344CB8AC3E}">
        <p14:creationId xmlns:p14="http://schemas.microsoft.com/office/powerpoint/2010/main" val="369903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Natürliche Strahlenbelastung</a:t>
            </a:r>
          </a:p>
        </p:txBody>
      </p:sp>
      <p:pic>
        <p:nvPicPr>
          <p:cNvPr id="4" name="Inhaltsplatzhalter 3"/>
          <p:cNvPicPr>
            <a:picLocks noGrp="1" noChangeAspect="1"/>
          </p:cNvPicPr>
          <p:nvPr>
            <p:ph idx="1"/>
          </p:nvPr>
        </p:nvPicPr>
        <p:blipFill>
          <a:blip r:embed="rId2"/>
          <a:stretch>
            <a:fillRect/>
          </a:stretch>
        </p:blipFill>
        <p:spPr>
          <a:xfrm>
            <a:off x="971600" y="1700808"/>
            <a:ext cx="4155668" cy="3656013"/>
          </a:xfrm>
          <a:prstGeom prst="rect">
            <a:avLst/>
          </a:prstGeom>
        </p:spPr>
      </p:pic>
      <p:sp>
        <p:nvSpPr>
          <p:cNvPr id="5" name="Rectangle 1"/>
          <p:cNvSpPr txBox="1">
            <a:spLocks noChangeArrowheads="1"/>
          </p:cNvSpPr>
          <p:nvPr/>
        </p:nvSpPr>
        <p:spPr bwMode="auto">
          <a:xfrm>
            <a:off x="4211960" y="3789040"/>
            <a:ext cx="43204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42900" indent="-342900" algn="l" defTabSz="449263" rtl="0" eaLnBrk="0" fontAlgn="base" hangingPunct="0">
              <a:lnSpc>
                <a:spcPts val="1988"/>
              </a:lnSpc>
              <a:spcBef>
                <a:spcPct val="0"/>
              </a:spcBef>
              <a:spcAft>
                <a:spcPct val="0"/>
              </a:spcAft>
              <a:buClr>
                <a:srgbClr val="000000"/>
              </a:buClr>
              <a:buSzPct val="100000"/>
              <a:buFont typeface="Times New Roman" pitchFamily="18" charset="0"/>
              <a:defRPr>
                <a:solidFill>
                  <a:srgbClr val="000000"/>
                </a:solidFill>
                <a:latin typeface="+mn-lt"/>
                <a:ea typeface="+mn-ea"/>
                <a:cs typeface="+mn-cs"/>
              </a:defRPr>
            </a:lvl1pPr>
            <a:lvl2pPr marL="742950" indent="-28575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defRPr>
            </a:lvl2pPr>
            <a:lvl3pPr marL="11430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defRPr>
            </a:lvl3pPr>
            <a:lvl4pPr marL="1600200" indent="-228600" algn="l" defTabSz="449263" rtl="0" eaLnBrk="0" fontAlgn="base" hangingPunct="0">
              <a:spcBef>
                <a:spcPts val="350"/>
              </a:spcBef>
              <a:spcAft>
                <a:spcPct val="0"/>
              </a:spcAft>
              <a:buClr>
                <a:srgbClr val="000000"/>
              </a:buClr>
              <a:buSzPct val="100000"/>
              <a:buFont typeface="Times New Roman" pitchFamily="18" charset="0"/>
              <a:defRPr sz="1400">
                <a:solidFill>
                  <a:srgbClr val="000000"/>
                </a:solidFill>
                <a:latin typeface="+mn-lt"/>
              </a:defRPr>
            </a:lvl4pPr>
            <a:lvl5pPr marL="20574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defRPr>
            </a:lvl5pPr>
            <a:lvl6pPr marL="25146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6pPr>
            <a:lvl7pPr marL="29718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7pPr>
            <a:lvl8pPr marL="34290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8pPr>
            <a:lvl9pPr marL="3886200" indent="-228600" algn="l" defTabSz="449263" rtl="0" fontAlgn="base">
              <a:spcBef>
                <a:spcPts val="300"/>
              </a:spcBef>
              <a:spcAft>
                <a:spcPct val="0"/>
              </a:spcAft>
              <a:buClr>
                <a:srgbClr val="000000"/>
              </a:buClr>
              <a:buSzPct val="100000"/>
              <a:buFont typeface="Times New Roman" pitchFamily="16" charset="0"/>
              <a:defRPr sz="1200">
                <a:solidFill>
                  <a:srgbClr val="000000"/>
                </a:solidFill>
                <a:latin typeface="+mn-lt"/>
              </a:defRPr>
            </a:lvl9pPr>
          </a:lstStyle>
          <a:p>
            <a:pPr marL="0" indent="0" defTabSz="914400">
              <a:lnSpc>
                <a:spcPct val="100000"/>
              </a:lnSpc>
              <a:buClrTx/>
              <a:buSzTx/>
              <a:buFontTx/>
              <a:buNone/>
            </a:pPr>
            <a:r>
              <a:rPr lang="de-DE" altLang="de-DE" sz="1800" b="1" kern="0">
                <a:solidFill>
                  <a:schemeClr val="tx1"/>
                </a:solidFill>
                <a:latin typeface="Arial" panose="020B0604020202020204" pitchFamily="34" charset="0"/>
              </a:rPr>
              <a:t>89081 Ulm OT Mähringen (In Betrieb)</a:t>
            </a:r>
          </a:p>
          <a:p>
            <a:pPr marL="0" indent="0" defTabSz="914400">
              <a:lnSpc>
                <a:spcPct val="100000"/>
              </a:lnSpc>
              <a:buClrTx/>
              <a:buSzTx/>
              <a:buFontTx/>
              <a:buNone/>
            </a:pPr>
            <a:r>
              <a:rPr lang="de-DE" altLang="de-DE" sz="1800" kern="0">
                <a:solidFill>
                  <a:schemeClr val="tx1"/>
                </a:solidFill>
                <a:latin typeface="Arial" panose="020B0604020202020204" pitchFamily="34" charset="0"/>
              </a:rPr>
              <a:t>Aktueller Messwert: </a:t>
            </a:r>
            <a:r>
              <a:rPr lang="de-DE" altLang="de-DE" sz="1800" b="1" kern="0">
                <a:solidFill>
                  <a:schemeClr val="tx1"/>
                </a:solidFill>
                <a:latin typeface="Arial" panose="020B0604020202020204" pitchFamily="34" charset="0"/>
              </a:rPr>
              <a:t>0,075 µSv/h</a:t>
            </a:r>
            <a:endParaRPr lang="de-DE" altLang="de-DE" sz="1800" kern="0" dirty="0">
              <a:solidFill>
                <a:schemeClr val="tx1"/>
              </a:solidFill>
              <a:latin typeface="Arial" panose="020B0604020202020204" pitchFamily="34" charset="0"/>
            </a:endParaRPr>
          </a:p>
        </p:txBody>
      </p:sp>
    </p:spTree>
    <p:extLst>
      <p:ext uri="{BB962C8B-B14F-4D97-AF65-F5344CB8AC3E}">
        <p14:creationId xmlns:p14="http://schemas.microsoft.com/office/powerpoint/2010/main" val="2920655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
          <p:cNvSpPr>
            <a:spLocks noGrp="1" noChangeArrowheads="1"/>
          </p:cNvSpPr>
          <p:nvPr>
            <p:ph type="title" idx="4294967295"/>
          </p:nvPr>
        </p:nvSpPr>
        <p:spPr>
          <a:xfrm>
            <a:off x="809625" y="549275"/>
            <a:ext cx="7800975" cy="657225"/>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Verschiedene Strahlungsarten</a:t>
            </a:r>
          </a:p>
        </p:txBody>
      </p:sp>
      <p:sp>
        <p:nvSpPr>
          <p:cNvPr id="33794" name="Rectangle 2"/>
          <p:cNvSpPr>
            <a:spLocks noGrp="1" noChangeArrowheads="1"/>
          </p:cNvSpPr>
          <p:nvPr>
            <p:ph type="body" idx="4294967295"/>
          </p:nvPr>
        </p:nvSpPr>
        <p:spPr>
          <a:xfrm>
            <a:off x="809625" y="1752600"/>
            <a:ext cx="7543800" cy="3980656"/>
          </a:xfrm>
        </p:spPr>
        <p:txBody>
          <a:bodyPr/>
          <a:lstStyle/>
          <a:p>
            <a:pPr marL="341313" indent="-341313" eaLnBrk="1" hangingPunct="1">
              <a:lnSpc>
                <a:spcPct val="100000"/>
              </a:lnSpc>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400" u="sng" dirty="0"/>
              <a:t>Alpha-Strahlung</a:t>
            </a:r>
          </a:p>
          <a:p>
            <a:pPr marL="341313" indent="-341313" eaLnBrk="1" hangingPunct="1">
              <a:lnSpc>
                <a:spcPct val="100000"/>
              </a:lnSpc>
              <a:buFont typeface="Arial"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400" u="sng" dirty="0"/>
          </a:p>
          <a:p>
            <a:pPr marL="341313" indent="-341313" eaLnBrk="1" hangingPunct="1">
              <a:lnSpc>
                <a:spcPct val="100000"/>
              </a:lnSpc>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Reichweite in Luft: wenige Zentimeter</a:t>
            </a:r>
            <a:br>
              <a:rPr lang="de-DE" sz="2000" dirty="0"/>
            </a:br>
            <a:r>
              <a:rPr lang="de-DE" dirty="0"/>
              <a:t>(Reichweite in Luft in cm = Energie in </a:t>
            </a:r>
            <a:r>
              <a:rPr lang="de-DE" dirty="0" err="1"/>
              <a:t>MeV</a:t>
            </a:r>
            <a:r>
              <a:rPr lang="de-DE" dirty="0"/>
              <a:t>)</a:t>
            </a:r>
          </a:p>
          <a:p>
            <a:pPr marL="341313" indent="-341313" eaLnBrk="1" hangingPunct="1">
              <a:buFont typeface="Arial"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dirty="0"/>
          </a:p>
          <a:p>
            <a:pPr marL="341313" indent="-341313" eaLnBrk="1" hangingPunct="1">
              <a:lnSpc>
                <a:spcPct val="100000"/>
              </a:lnSpc>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Reichweite in Gewebe: einige Mikrometer</a:t>
            </a:r>
            <a:br>
              <a:rPr lang="de-DE" sz="2000" dirty="0"/>
            </a:br>
            <a:r>
              <a:rPr lang="de-DE" dirty="0"/>
              <a:t>(ca. 0,05cm)</a:t>
            </a:r>
          </a:p>
          <a:p>
            <a:pPr marL="341313" indent="-341313" eaLnBrk="1" hangingPunct="1">
              <a:lnSpc>
                <a:spcPct val="100000"/>
              </a:lnSpc>
              <a:buFont typeface="Arial"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000" dirty="0"/>
          </a:p>
          <a:p>
            <a:pPr marL="341313" indent="-341313" eaLnBrk="1" hangingPunct="1">
              <a:lnSpc>
                <a:spcPct val="100000"/>
              </a:lnSpc>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z.B. Radon220, Polonium214</a:t>
            </a:r>
          </a:p>
          <a:p>
            <a:pPr marL="341313" indent="-341313" eaLnBrk="1" hangingPunct="1">
              <a:lnSpc>
                <a:spcPct val="100000"/>
              </a:lnSpc>
              <a:buFont typeface="Arial"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000" dirty="0"/>
          </a:p>
          <a:p>
            <a:pPr marL="341313" indent="-341313" eaLnBrk="1" hangingPunct="1">
              <a:lnSpc>
                <a:spcPct val="100000"/>
              </a:lnSpc>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Alpha-Strahlung muss nicht abgeschirmt werden!</a:t>
            </a:r>
          </a:p>
          <a:p>
            <a:pPr marL="341313" indent="-341313" eaLnBrk="1" hangingPunct="1">
              <a:lnSpc>
                <a:spcPct val="100000"/>
              </a:lnSpc>
              <a:buFont typeface="Arial"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000" dirty="0"/>
          </a:p>
          <a:p>
            <a:pPr marL="341313" indent="-341313" eaLnBrk="1" hangingPunct="1">
              <a:lnSpc>
                <a:spcPct val="100000"/>
              </a:lnSpc>
              <a:buClrTx/>
              <a:buFontTx/>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000" dirty="0"/>
          </a:p>
        </p:txBody>
      </p:sp>
    </p:spTree>
    <p:extLst>
      <p:ext uri="{BB962C8B-B14F-4D97-AF65-F5344CB8AC3E}">
        <p14:creationId xmlns:p14="http://schemas.microsoft.com/office/powerpoint/2010/main" val="35233324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1"/>
          <p:cNvSpPr>
            <a:spLocks noGrp="1" noChangeArrowheads="1"/>
          </p:cNvSpPr>
          <p:nvPr>
            <p:ph type="title" idx="4294967295"/>
          </p:nvPr>
        </p:nvSpPr>
        <p:spPr>
          <a:xfrm>
            <a:off x="790154" y="549275"/>
            <a:ext cx="7800975" cy="657225"/>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Verschiedene Strahlungsarten</a:t>
            </a:r>
          </a:p>
        </p:txBody>
      </p:sp>
      <p:sp>
        <p:nvSpPr>
          <p:cNvPr id="34818" name="Rectangle 2"/>
          <p:cNvSpPr>
            <a:spLocks noGrp="1" noChangeArrowheads="1"/>
          </p:cNvSpPr>
          <p:nvPr>
            <p:ph type="body" idx="4294967295"/>
          </p:nvPr>
        </p:nvSpPr>
        <p:spPr>
          <a:xfrm>
            <a:off x="790154" y="1484784"/>
            <a:ext cx="7543800" cy="5256584"/>
          </a:xfrm>
        </p:spPr>
        <p:txBody>
          <a:bodyPr/>
          <a:lstStyle/>
          <a:p>
            <a:pPr marL="341313" indent="-341313" eaLnBrk="1" hangingPunct="1">
              <a:lnSpc>
                <a:spcPct val="100000"/>
              </a:lnSpc>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400" u="sng" dirty="0"/>
              <a:t>Beta-Strahlung</a:t>
            </a:r>
          </a:p>
          <a:p>
            <a:pPr marL="341313" indent="-341313" eaLnBrk="1" hangingPunct="1">
              <a:lnSpc>
                <a:spcPct val="100000"/>
              </a:lnSpc>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400" u="sng" dirty="0"/>
          </a:p>
          <a:p>
            <a:pPr marL="341313" indent="-341313" eaLnBrk="1" hangingPunct="1">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Reichweite in Luft: maximal wenige Meter</a:t>
            </a:r>
          </a:p>
          <a:p>
            <a:pPr marL="341313" indent="-341313" eaLnBrk="1" hangingPunct="1">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Reichweite in Gewebe: wenige Millimeter</a:t>
            </a:r>
          </a:p>
          <a:p>
            <a:pPr marL="341313" indent="-341313" eaLnBrk="1" hangingPunct="1">
              <a:buFont typeface="Arial"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000" dirty="0"/>
          </a:p>
          <a:p>
            <a:pPr marL="341313" indent="-341313" eaLnBrk="1" hangingPunct="1">
              <a:lnSpc>
                <a:spcPct val="100000"/>
              </a:lnSpc>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sehr weiche (3H)</a:t>
            </a:r>
          </a:p>
          <a:p>
            <a:pPr marL="341313" indent="-341313" eaLnBrk="1" hangingPunct="1">
              <a:lnSpc>
                <a:spcPct val="100000"/>
              </a:lnSpc>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weiche (14C, 35S)</a:t>
            </a:r>
          </a:p>
          <a:p>
            <a:pPr marL="341313" indent="-341313" eaLnBrk="1" hangingPunct="1">
              <a:lnSpc>
                <a:spcPct val="100000"/>
              </a:lnSpc>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mittelharte (33P)</a:t>
            </a:r>
          </a:p>
          <a:p>
            <a:pPr marL="341313" indent="-341313" eaLnBrk="1" hangingPunct="1">
              <a:lnSpc>
                <a:spcPct val="100000"/>
              </a:lnSpc>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sehr harte (32P)</a:t>
            </a:r>
          </a:p>
          <a:p>
            <a:pPr marL="341313" indent="-341313" eaLnBrk="1" hangingPunct="1">
              <a:lnSpc>
                <a:spcPct val="100000"/>
              </a:lnSpc>
              <a:buFont typeface="Arial"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000" dirty="0"/>
          </a:p>
          <a:p>
            <a:pPr marL="341313" indent="-341313" eaLnBrk="1" hangingPunct="1">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Wenige cm Plexiglas schirmen vollständig ab!!</a:t>
            </a:r>
          </a:p>
          <a:p>
            <a:pPr marL="341313" indent="-341313" eaLnBrk="1" hangingPunct="1">
              <a:buFont typeface="Arial"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dirty="0"/>
          </a:p>
          <a:p>
            <a:pPr marL="341313" indent="-341313" eaLnBrk="1" hangingPunct="1">
              <a:buClrTx/>
              <a:buFontTx/>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b="1" u="sng" dirty="0"/>
              <a:t>Vorsicht Bremsstrahlung!!</a:t>
            </a:r>
          </a:p>
          <a:p>
            <a:pPr marL="341313" indent="-341313" eaLnBrk="1" hangingPunct="1">
              <a:buClrTx/>
              <a:buFontTx/>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u="sng" dirty="0"/>
          </a:p>
          <a:p>
            <a:pPr marL="341313" indent="-341313" eaLnBrk="1" hangingPunct="1">
              <a:buClrTx/>
              <a:buFontTx/>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dirty="0"/>
              <a:t>Wenn harte Beta-Strahlung auf Materie hoher Ordnungszahl trifft</a:t>
            </a:r>
          </a:p>
          <a:p>
            <a:pPr marL="341313" indent="-341313" eaLnBrk="1" hangingPunct="1">
              <a:buClrTx/>
              <a:buFontTx/>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dirty="0"/>
              <a:t>entsteht Gammastrahlung, sogenannte Bremsstrahlung. </a:t>
            </a:r>
          </a:p>
          <a:p>
            <a:pPr marL="341313" indent="-341313" eaLnBrk="1" hangingPunct="1">
              <a:buClrTx/>
              <a:buFontTx/>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dirty="0">
                <a:latin typeface="Wingdings" pitchFamily="2" charset="2"/>
              </a:rPr>
              <a:t></a:t>
            </a:r>
            <a:r>
              <a:rPr lang="de-DE" dirty="0"/>
              <a:t>	Reihenfolge der Abschirmung beachten (von der Strahlenquelle aus, erst Plexiglas dann Blei)</a:t>
            </a:r>
          </a:p>
          <a:p>
            <a:pPr marL="341313" indent="-341313" eaLnBrk="1" hangingPunct="1">
              <a:buFont typeface="Arial"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dirty="0"/>
          </a:p>
        </p:txBody>
      </p:sp>
    </p:spTree>
    <p:extLst>
      <p:ext uri="{BB962C8B-B14F-4D97-AF65-F5344CB8AC3E}">
        <p14:creationId xmlns:p14="http://schemas.microsoft.com/office/powerpoint/2010/main" val="21265714"/>
      </p:ext>
    </p:extLst>
  </p:cSld>
  <p:clrMapOvr>
    <a:masterClrMapping/>
  </p:clrMapOvr>
  <p:transition/>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4103</Words>
  <Application>Microsoft Office PowerPoint</Application>
  <PresentationFormat>Bildschirmpräsentation (4:3)</PresentationFormat>
  <Paragraphs>651</Paragraphs>
  <Slides>57</Slides>
  <Notes>33</Notes>
  <HiddenSlides>0</HiddenSlides>
  <MMClips>0</MMClips>
  <ScaleCrop>false</ScaleCrop>
  <HeadingPairs>
    <vt:vector size="8" baseType="variant">
      <vt:variant>
        <vt:lpstr>Verwendete Schriftarten</vt:lpstr>
      </vt:variant>
      <vt:variant>
        <vt:i4>7</vt:i4>
      </vt:variant>
      <vt:variant>
        <vt:lpstr>Design</vt:lpstr>
      </vt:variant>
      <vt:variant>
        <vt:i4>6</vt:i4>
      </vt:variant>
      <vt:variant>
        <vt:lpstr>Eingebettete OLE-Server</vt:lpstr>
      </vt:variant>
      <vt:variant>
        <vt:i4>1</vt:i4>
      </vt:variant>
      <vt:variant>
        <vt:lpstr>Folientitel</vt:lpstr>
      </vt:variant>
      <vt:variant>
        <vt:i4>57</vt:i4>
      </vt:variant>
    </vt:vector>
  </HeadingPairs>
  <TitlesOfParts>
    <vt:vector size="71" baseType="lpstr">
      <vt:lpstr>Adobe Fan Heiti Std B</vt:lpstr>
      <vt:lpstr>Adobe Fangsong Std R</vt:lpstr>
      <vt:lpstr>Adobe Caslon Pro Bold</vt:lpstr>
      <vt:lpstr>Arial</vt:lpstr>
      <vt:lpstr>Symbol</vt:lpstr>
      <vt:lpstr>Times New Roman</vt:lpstr>
      <vt:lpstr>Wingdings</vt:lpstr>
      <vt:lpstr>Standarddesign</vt:lpstr>
      <vt:lpstr>1_Standarddesign</vt:lpstr>
      <vt:lpstr>2_Standarddesign</vt:lpstr>
      <vt:lpstr>3_Standarddesign</vt:lpstr>
      <vt:lpstr>4_Standarddesign</vt:lpstr>
      <vt:lpstr>5_Standarddesign</vt:lpstr>
      <vt:lpstr>Image</vt:lpstr>
      <vt:lpstr>PowerPoint-Präsentation</vt:lpstr>
      <vt:lpstr>Natürliche Strahlenexposition in Deutschland</vt:lpstr>
      <vt:lpstr>Natürliche Strahlenexposition</vt:lpstr>
      <vt:lpstr>Natürliche Strahlenexposition</vt:lpstr>
      <vt:lpstr>Verteilung der terrestrischen Strahlenbelastung</vt:lpstr>
      <vt:lpstr>Natürliche Strahlenexposition</vt:lpstr>
      <vt:lpstr>Natürliche Strahlenbelastung</vt:lpstr>
      <vt:lpstr>Verschiedene Strahlungsarten</vt:lpstr>
      <vt:lpstr>Verschiedene Strahlungsarten</vt:lpstr>
      <vt:lpstr>Verschiedene Strahlungsarten</vt:lpstr>
      <vt:lpstr>Wie wirken Strahlen auf den Körper?</vt:lpstr>
      <vt:lpstr>Strahlung und Schäden</vt:lpstr>
      <vt:lpstr>Strahlung und Schäden</vt:lpstr>
      <vt:lpstr>Begriffsbestimmungen</vt:lpstr>
      <vt:lpstr>Strahlenschutz</vt:lpstr>
      <vt:lpstr>Begriffsbestimmungen</vt:lpstr>
      <vt:lpstr>Strahlenschutzbereiche</vt:lpstr>
      <vt:lpstr>Dosisgrenzwerte für den Kontrollbereich</vt:lpstr>
      <vt:lpstr> Dosisgrenzwerte </vt:lpstr>
      <vt:lpstr>Dosisgrenzwerte</vt:lpstr>
      <vt:lpstr>Strahlenschutzgrundsatz</vt:lpstr>
      <vt:lpstr>Strahlenschutzgrundsatz</vt:lpstr>
      <vt:lpstr>Strahlenschutzgrundsatz</vt:lpstr>
      <vt:lpstr>Inkorporation  Expositionspfade</vt:lpstr>
      <vt:lpstr>Schutz vor Inkorporation</vt:lpstr>
      <vt:lpstr>Innere Strahlenexposition</vt:lpstr>
      <vt:lpstr>Dosisgrenzwerte</vt:lpstr>
      <vt:lpstr>Freigrenzen</vt:lpstr>
      <vt:lpstr>Radioaktives Arbeiten</vt:lpstr>
      <vt:lpstr>Die Dosis erhöht sich linear mit der Aufenthaltsdauer</vt:lpstr>
      <vt:lpstr>Abstandsquadratgesetz</vt:lpstr>
      <vt:lpstr>Abschirmung</vt:lpstr>
      <vt:lpstr>Kontamination</vt:lpstr>
      <vt:lpstr>Kontamination</vt:lpstr>
      <vt:lpstr>Kontamination  Dekontamination</vt:lpstr>
      <vt:lpstr>Kontamination  Dekontamination</vt:lpstr>
      <vt:lpstr>Dekontamination</vt:lpstr>
      <vt:lpstr>Sofortmaßnahmen bei Strahlenunfällen</vt:lpstr>
      <vt:lpstr>Arbeiten im Kontrollbereich</vt:lpstr>
      <vt:lpstr>Anmeldung Kontrollbereich</vt:lpstr>
      <vt:lpstr>Zugang</vt:lpstr>
      <vt:lpstr>Isotopen-Bestellungen</vt:lpstr>
      <vt:lpstr>Vorgesetzter Messbereich</vt:lpstr>
      <vt:lpstr>Radioaktives Arbeiten</vt:lpstr>
      <vt:lpstr>N27</vt:lpstr>
      <vt:lpstr>Radioaktiver Abfall</vt:lpstr>
      <vt:lpstr>Szintillationsgefäße</vt:lpstr>
      <vt:lpstr>Szintillationsgefäße entsorgen</vt:lpstr>
      <vt:lpstr>Entsorgung von radioaktiven Abfällen</vt:lpstr>
      <vt:lpstr>Entsorgung von radioaktiven Abfällen</vt:lpstr>
      <vt:lpstr>Entsorgung von radioaktiven Abfällen</vt:lpstr>
      <vt:lpstr>PowerPoint-Präsentation</vt:lpstr>
      <vt:lpstr>HWZ über 100 Tage</vt:lpstr>
      <vt:lpstr>Verlassen des Kontrollbereichs</vt:lpstr>
      <vt:lpstr>Verlassen des Kontrollbereichs</vt:lpstr>
      <vt:lpstr>Entwicklerraum mit Dunkelkammer</vt:lpstr>
      <vt:lpstr>Strahlendes!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Titelmaster</dc:title>
  <dc:creator>Elke Bauer</dc:creator>
  <cp:lastModifiedBy>Elke Bauer</cp:lastModifiedBy>
  <cp:revision>530</cp:revision>
  <cp:lastPrinted>2019-04-01T05:56:36Z</cp:lastPrinted>
  <dcterms:created xsi:type="dcterms:W3CDTF">1601-01-01T00:00:00Z</dcterms:created>
  <dcterms:modified xsi:type="dcterms:W3CDTF">2023-10-25T08:32:10Z</dcterms:modified>
</cp:coreProperties>
</file>