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3" r:id="rId3"/>
    <p:sldId id="324" r:id="rId4"/>
    <p:sldId id="295" r:id="rId5"/>
    <p:sldId id="325" r:id="rId6"/>
    <p:sldId id="318" r:id="rId7"/>
    <p:sldId id="319" r:id="rId8"/>
    <p:sldId id="320" r:id="rId9"/>
    <p:sldId id="321" r:id="rId10"/>
    <p:sldId id="299" r:id="rId11"/>
    <p:sldId id="298" r:id="rId12"/>
    <p:sldId id="315" r:id="rId13"/>
    <p:sldId id="316" r:id="rId14"/>
    <p:sldId id="326" r:id="rId15"/>
    <p:sldId id="317" r:id="rId16"/>
    <p:sldId id="331" r:id="rId17"/>
    <p:sldId id="300" r:id="rId18"/>
    <p:sldId id="304" r:id="rId19"/>
    <p:sldId id="303" r:id="rId20"/>
    <p:sldId id="307" r:id="rId21"/>
    <p:sldId id="327" r:id="rId22"/>
    <p:sldId id="328" r:id="rId23"/>
    <p:sldId id="329" r:id="rId24"/>
    <p:sldId id="330" r:id="rId25"/>
    <p:sldId id="312" r:id="rId26"/>
    <p:sldId id="259" r:id="rId27"/>
    <p:sldId id="332" r:id="rId28"/>
    <p:sldId id="333" r:id="rId29"/>
    <p:sldId id="265" r:id="rId30"/>
    <p:sldId id="275" r:id="rId31"/>
    <p:sldId id="313" r:id="rId32"/>
    <p:sldId id="314" r:id="rId33"/>
    <p:sldId id="288" r:id="rId34"/>
    <p:sldId id="289" r:id="rId35"/>
    <p:sldId id="290" r:id="rId36"/>
    <p:sldId id="310" r:id="rId37"/>
    <p:sldId id="311" r:id="rId38"/>
    <p:sldId id="308" r:id="rId39"/>
    <p:sldId id="296" r:id="rId40"/>
    <p:sldId id="264" r:id="rId41"/>
    <p:sldId id="297" r:id="rId42"/>
    <p:sldId id="257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E69E-56C3-4F8D-B980-7EEC1EFD1175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5583-F524-4439-8DB2-C72FDB4CD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6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69761-0AB0-4EF1-9F0E-FC25A0A8B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304FE5-375E-4E3F-AEC5-B95C6DC46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C0180A-8F5F-4BD7-A6D3-2D8EFA25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125C83-7C0D-4DF7-AA24-73D3F556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0CFEF-118B-4E10-BE5E-F8148C90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995A61-EB16-42EA-AC56-8FE4D2F4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7550C3-CC56-4035-AAF0-B8935F34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130E73-86DC-4FF4-86CD-77C07B0A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70A4F-1849-4E8F-BEBA-43E07CA7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D0E568-89B3-4862-BE24-22E7037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5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7B7F6C7-7BB8-426F-850B-1A8C2065B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94891D-AA65-4FF6-8CF8-11F808323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9113A7-5A48-410A-BC4D-0685CCA5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D16E1-A682-4808-B881-E4140CAA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FDB4B8-B1DF-45D3-B4E4-04CCDDEF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59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AFD65-A47D-48A2-A205-5DAC6ED7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8A65D1-04A9-436B-A313-A575DEE03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8826DD-D9BC-4ED1-8653-F2578B92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F2B019-4D0C-4356-88F1-5C6AF28E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F7D1BE-CB2A-4BBB-97FD-ACD0F54B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2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0C958-5CC5-4BC7-A1E9-5321A41B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757441-50DC-4F45-A6C3-CAF5A1AF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0D79E7-7B17-41DD-A13B-5EB4C001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DE9CBF-3524-4E24-A85D-746CBC28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0EF462-F97C-4B62-8C2A-5CBA920D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4FD135-9CF1-46FC-97E9-23F863BA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03274E-7CDB-42E6-9BC8-09C5627E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4858C3-F845-485E-9381-09AA3B62A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BDDC6-A3B2-45B3-86AD-0A396AE2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85109E-FEAD-49F6-8B72-AA09052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1F72F6-188A-40A2-8B77-768C2FF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5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293D2-8F15-41E3-8F36-3D43E8A8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F5C9AB-B8D7-40C3-A31B-290A4A4C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4E9EBA-9905-4A6E-A056-0E6427E13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6C8B11-BB3C-4C1A-9AB3-D8786A3C9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D4E999-DC6F-4759-85B1-61388533D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B4F5F5-8AB5-4635-87D4-BD0DE753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072774-7E22-46F7-887C-3144691F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FB1737-A1D9-4A8F-98CB-77BB4CE3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1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2C8E8-1E02-4B1C-A9E2-24295072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882835-296D-48DC-A0AC-73E2542E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ECF978-F675-4397-B616-9DC3E4CA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CA6788-1707-4D0B-A701-FAEF3E43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2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39E327F-77CC-4317-A801-4C4FCB07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A54A95-3061-4A40-87C4-E368410D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F96A17-4A61-4D1D-9849-5D635529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05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464BC8-2836-4968-BFDB-0BF115E8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9E28D7-B135-4C92-A0EB-4A3CBE82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6ECAD0-E821-4D15-97F0-9B0522EE6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753B91-B8A8-406E-B4FA-AE22CECD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CA1807-E593-436D-A419-25C2FEA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5AF947-9C54-40FC-86FA-973521EE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01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78A24-18A2-4930-B54D-402864CA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3A07B6-F162-4934-AD86-D0938F2A6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53DFD4-5C5C-474D-9960-8C27350BD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2E4D97-27C7-49C2-A3F0-B18F8DBE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7B0B28-CC71-4AB1-BD2F-8DA0DAB2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783916-61EF-4538-B29F-7C087AC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1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63B6C1-E667-4E85-9FF5-7AE48A6F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050C7B-97DD-4C8C-96F3-F721D74D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646F07-F4C3-44AD-9265-E7D2F8A0D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B0B1-0B99-4590-A797-8BCFBF876E8D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CBD8C-C10B-4323-BB68-2FD452DBB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0CE1DD-996C-4060-8D6F-63B9D0CA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EC9B-1DF3-4C8D-BBE6-0C49BDFAB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3.png"/><Relationship Id="rId7" Type="http://schemas.openxmlformats.org/officeDocument/2006/relationships/image" Target="../media/image1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4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80.png"/><Relationship Id="rId3" Type="http://schemas.openxmlformats.org/officeDocument/2006/relationships/image" Target="../media/image21.png"/><Relationship Id="rId7" Type="http://schemas.openxmlformats.org/officeDocument/2006/relationships/image" Target="../media/image122.png"/><Relationship Id="rId12" Type="http://schemas.openxmlformats.org/officeDocument/2006/relationships/image" Target="../media/image1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60.png"/><Relationship Id="rId5" Type="http://schemas.openxmlformats.org/officeDocument/2006/relationships/image" Target="../media/image101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1.png"/><Relationship Id="rId9" Type="http://schemas.openxmlformats.org/officeDocument/2006/relationships/image" Target="../media/image142.png"/><Relationship Id="rId1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60.png"/><Relationship Id="rId3" Type="http://schemas.openxmlformats.org/officeDocument/2006/relationships/image" Target="../media/image102.png"/><Relationship Id="rId7" Type="http://schemas.openxmlformats.org/officeDocument/2006/relationships/image" Target="../media/image141.png"/><Relationship Id="rId12" Type="http://schemas.openxmlformats.org/officeDocument/2006/relationships/image" Target="../media/image29.png"/><Relationship Id="rId2" Type="http://schemas.openxmlformats.org/officeDocument/2006/relationships/image" Target="../media/image92.pn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8.png"/><Relationship Id="rId5" Type="http://schemas.openxmlformats.org/officeDocument/2006/relationships/image" Target="../media/image121.png"/><Relationship Id="rId15" Type="http://schemas.openxmlformats.org/officeDocument/2006/relationships/image" Target="../media/image280.png"/><Relationship Id="rId10" Type="http://schemas.openxmlformats.org/officeDocument/2006/relationships/image" Target="../media/image27.png"/><Relationship Id="rId4" Type="http://schemas.openxmlformats.org/officeDocument/2006/relationships/image" Target="../media/image171.png"/><Relationship Id="rId9" Type="http://schemas.openxmlformats.org/officeDocument/2006/relationships/image" Target="../media/image231.png"/><Relationship Id="rId1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959C8-2393-4CDC-93F5-C839CBED5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/>
              <a:t>Fourier analysis of</a:t>
            </a:r>
            <a:br>
              <a:rPr kumimoji="1" lang="en-US" altLang="ja-JP" sz="5400" dirty="0"/>
            </a:br>
            <a:r>
              <a:rPr lang="en-US" altLang="ja-JP" sz="5400" dirty="0"/>
              <a:t>spatial/</a:t>
            </a:r>
            <a:r>
              <a:rPr lang="en-US" altLang="ja-JP" sz="5400" dirty="0" err="1"/>
              <a:t>spatio</a:t>
            </a:r>
            <a:r>
              <a:rPr lang="en-US" altLang="ja-JP" sz="5400" dirty="0"/>
              <a:t>-temporal data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1BDEFC-56AE-4D1C-9954-6B016EE01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Yasumasa Matsuda</a:t>
            </a:r>
          </a:p>
          <a:p>
            <a:r>
              <a:rPr lang="en-US" altLang="ja-JP" dirty="0"/>
              <a:t>Tohoku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FB936-1042-402A-9FC7-2649690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Fourier analysis of stationary time series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420F970-1A53-4392-9C9B-AF1AEA980D93}"/>
              </a:ext>
            </a:extLst>
          </p:cNvPr>
          <p:cNvCxnSpPr>
            <a:cxnSpLocks/>
          </p:cNvCxnSpPr>
          <p:nvPr/>
        </p:nvCxnSpPr>
        <p:spPr>
          <a:xfrm>
            <a:off x="5869969" y="1737137"/>
            <a:ext cx="0" cy="3854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3AE9F74-5B1F-4136-81D9-28E7AB91E7CC}"/>
                  </a:ext>
                </a:extLst>
              </p:cNvPr>
              <p:cNvSpPr txBox="1"/>
              <p:nvPr/>
            </p:nvSpPr>
            <p:spPr>
              <a:xfrm>
                <a:off x="6705589" y="2031830"/>
                <a:ext cx="4531894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3AE9F74-5B1F-4136-81D9-28E7AB91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89" y="2031830"/>
                <a:ext cx="4531894" cy="84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EAD057-578B-4DB4-B44A-BED3A9185855}"/>
                  </a:ext>
                </a:extLst>
              </p:cNvPr>
              <p:cNvSpPr txBox="1"/>
              <p:nvPr/>
            </p:nvSpPr>
            <p:spPr>
              <a:xfrm>
                <a:off x="834172" y="2507619"/>
                <a:ext cx="44151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=0,1,⋯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EAD057-578B-4DB4-B44A-BED3A918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2" y="2507619"/>
                <a:ext cx="4415129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71584-E157-48D6-86EA-B1DF16D577B8}"/>
                  </a:ext>
                </a:extLst>
              </p:cNvPr>
              <p:cNvSpPr txBox="1"/>
              <p:nvPr/>
            </p:nvSpPr>
            <p:spPr>
              <a:xfrm>
                <a:off x="6792221" y="318676"/>
                <a:ext cx="38808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/>
                  <a:t>Discrete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71584-E157-48D6-86EA-B1DF16D5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21" y="318676"/>
                <a:ext cx="3880881" cy="369332"/>
              </a:xfrm>
              <a:prstGeom prst="rect">
                <a:avLst/>
              </a:prstGeom>
              <a:blipFill>
                <a:blip r:embed="rId4"/>
                <a:stretch>
                  <a:fillRect l="-1256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0B2F8B-DB88-4E8A-A67C-7340A66D6E13}"/>
                  </a:ext>
                </a:extLst>
              </p:cNvPr>
              <p:cNvSpPr txBox="1"/>
              <p:nvPr/>
            </p:nvSpPr>
            <p:spPr>
              <a:xfrm>
                <a:off x="6792221" y="3158677"/>
                <a:ext cx="4724393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0B2F8B-DB88-4E8A-A67C-7340A66D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21" y="3158677"/>
                <a:ext cx="4724393" cy="871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5125D9-EFFF-4AC3-AA41-7A126C58C04B}"/>
                  </a:ext>
                </a:extLst>
              </p:cNvPr>
              <p:cNvSpPr txBox="1"/>
              <p:nvPr/>
            </p:nvSpPr>
            <p:spPr>
              <a:xfrm>
                <a:off x="834172" y="4477073"/>
                <a:ext cx="39864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l-GR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kumimoji="1" lang="el-GR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5125D9-EFFF-4AC3-AA41-7A126C58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2" y="4477073"/>
                <a:ext cx="398646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C537083-F91D-4B1D-910D-39662AEC7D95}"/>
                  </a:ext>
                </a:extLst>
              </p:cNvPr>
              <p:cNvSpPr txBox="1"/>
              <p:nvPr/>
            </p:nvSpPr>
            <p:spPr>
              <a:xfrm>
                <a:off x="6540213" y="4398622"/>
                <a:ext cx="4531895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ja-JP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C537083-F91D-4B1D-910D-39662AEC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13" y="4398622"/>
                <a:ext cx="4531895" cy="895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6AC63C-7F72-44E1-91D1-18DEEC4CBE29}"/>
              </a:ext>
            </a:extLst>
          </p:cNvPr>
          <p:cNvSpPr txBox="1"/>
          <p:nvPr/>
        </p:nvSpPr>
        <p:spPr>
          <a:xfrm>
            <a:off x="2329466" y="1737137"/>
            <a:ext cx="201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Time domain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A8045E-C94A-4C92-907C-A2325BC1EE5A}"/>
              </a:ext>
            </a:extLst>
          </p:cNvPr>
          <p:cNvSpPr txBox="1"/>
          <p:nvPr/>
        </p:nvSpPr>
        <p:spPr>
          <a:xfrm>
            <a:off x="7446592" y="1686911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Frequency domain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8BD86C-B3FA-C2B6-FFA6-B358B120E4B0}"/>
              </a:ext>
            </a:extLst>
          </p:cNvPr>
          <p:cNvSpPr txBox="1"/>
          <p:nvPr/>
        </p:nvSpPr>
        <p:spPr>
          <a:xfrm>
            <a:off x="6058871" y="2876951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Discrete Fourier Transform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8371BB-4A83-28DA-C847-771C7D693AD5}"/>
              </a:ext>
            </a:extLst>
          </p:cNvPr>
          <p:cNvSpPr txBox="1"/>
          <p:nvPr/>
        </p:nvSpPr>
        <p:spPr>
          <a:xfrm>
            <a:off x="1074348" y="396116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Gaussian likelihood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0BEADF-2621-555A-D164-2D986C2C0BAE}"/>
                  </a:ext>
                </a:extLst>
              </p:cNvPr>
              <p:cNvSpPr txBox="1"/>
              <p:nvPr/>
            </p:nvSpPr>
            <p:spPr>
              <a:xfrm>
                <a:off x="243341" y="3309677"/>
                <a:ext cx="5596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Parametric models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/>
                  <a:t> such as by ARMA models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0BEADF-2621-555A-D164-2D986C2C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1" y="3309677"/>
                <a:ext cx="5596789" cy="369332"/>
              </a:xfrm>
              <a:prstGeom prst="rect">
                <a:avLst/>
              </a:prstGeom>
              <a:blipFill>
                <a:blip r:embed="rId8"/>
                <a:stretch>
                  <a:fillRect l="-980" t="-8197" r="-109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965EF4-9EAC-5981-B8FD-0921670464D9}"/>
              </a:ext>
            </a:extLst>
          </p:cNvPr>
          <p:cNvSpPr txBox="1"/>
          <p:nvPr/>
        </p:nvSpPr>
        <p:spPr>
          <a:xfrm>
            <a:off x="6149093" y="4025666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Whittle likelihood (1961)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689487F-AC2F-081B-5899-01B613E40B7F}"/>
                  </a:ext>
                </a:extLst>
              </p:cNvPr>
              <p:cNvSpPr txBox="1"/>
              <p:nvPr/>
            </p:nvSpPr>
            <p:spPr>
              <a:xfrm>
                <a:off x="3440544" y="5497867"/>
                <a:ext cx="5792728" cy="13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ja-JP" altLang="en-US" sz="16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kumimoji="1" lang="ja-JP" altLang="en-US" sz="1600" dirty="0"/>
                  <a:t> </a:t>
                </a:r>
                <a:r>
                  <a:rPr kumimoji="1" lang="en-US" altLang="ja-JP" sz="1600" dirty="0"/>
                  <a:t>converges in dist.</a:t>
                </a:r>
                <a:r>
                  <a:rPr kumimoji="1" lang="ja-JP" altLang="en-US" sz="1600" dirty="0"/>
                  <a:t> </a:t>
                </a:r>
                <a:r>
                  <a:rPr lang="en-US" altLang="ja-JP" sz="1600" dirty="0"/>
                  <a:t>t</a:t>
                </a:r>
                <a:r>
                  <a:rPr kumimoji="1" lang="en-US" altLang="ja-JP" sz="1600" dirty="0"/>
                  <a:t>o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l-GR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l-G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kumimoji="1" lang="ja-JP" altLang="en-US" sz="1600" b="0" i="1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1600" dirty="0"/>
                  <a:t>by Hannan(1973)</a:t>
                </a:r>
                <a:endParaRPr kumimoji="1" lang="en-US" altLang="ja-JP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func>
                                    <m:func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ja-JP" alt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ja-JP" alt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func>
                                        <m:func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16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ja-JP" alt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altLang="ja-JP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ja-JP" alt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ja-JP" alt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kumimoji="1" lang="en-US" altLang="ja-JP" sz="1600" dirty="0"/>
              </a:p>
              <a:p>
                <a:r>
                  <a:rPr lang="en-US" altLang="ja-JP" sz="1600" dirty="0"/>
                  <a:t>f</a:t>
                </a:r>
                <a:r>
                  <a:rPr kumimoji="1" lang="en-US" altLang="ja-JP" sz="1600" dirty="0"/>
                  <a:t>or short memory </a:t>
                </a:r>
                <a:r>
                  <a:rPr lang="en-US" altLang="ja-JP" sz="1600" dirty="0"/>
                  <a:t>time series</a:t>
                </a:r>
                <a:r>
                  <a:rPr kumimoji="1" lang="en-US" altLang="ja-JP" sz="1600" dirty="0"/>
                  <a:t>.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689487F-AC2F-081B-5899-01B613E4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44" y="5497867"/>
                <a:ext cx="5792728" cy="1315425"/>
              </a:xfrm>
              <a:prstGeom prst="rect">
                <a:avLst/>
              </a:prstGeom>
              <a:blipFill>
                <a:blip r:embed="rId9"/>
                <a:stretch>
                  <a:fillRect l="-526" t="-463" b="-4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65B9E26-F224-C177-8546-BD94E86D3C14}"/>
                  </a:ext>
                </a:extLst>
              </p:cNvPr>
              <p:cNvSpPr txBox="1"/>
              <p:nvPr/>
            </p:nvSpPr>
            <p:spPr>
              <a:xfrm>
                <a:off x="9378643" y="3841392"/>
                <a:ext cx="2137971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asympt</m:t>
                      </m:r>
                      <m: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ind</m:t>
                      </m:r>
                      <m: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>
                              <a:latin typeface="Cambria Math" panose="02040503050406030204" pitchFamily="18" charset="0"/>
                            </a:rPr>
                            <m:t>0, 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65B9E26-F224-C177-8546-BD94E86D3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643" y="3841392"/>
                <a:ext cx="2137971" cy="335476"/>
              </a:xfrm>
              <a:prstGeom prst="rect">
                <a:avLst/>
              </a:prstGeom>
              <a:blipFill>
                <a:blip r:embed="rId10"/>
                <a:stretch>
                  <a:fillRect t="-1818" r="-13105"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697DDF5-2AD5-6175-B499-992B73E9042A}"/>
              </a:ext>
            </a:extLst>
          </p:cNvPr>
          <p:cNvSpPr/>
          <p:nvPr/>
        </p:nvSpPr>
        <p:spPr>
          <a:xfrm>
            <a:off x="3192379" y="5497867"/>
            <a:ext cx="5792728" cy="13154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3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75755-A575-4DE3-A789-CB4BDC59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37421" cy="45302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Example: sunspot numbers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6D810CE-9964-4A75-9DF4-7FD8C21D7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86" y="1695450"/>
            <a:ext cx="4395814" cy="26421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8707BB-82EA-43E6-A873-093B615BB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07" y="1695450"/>
            <a:ext cx="7044707" cy="4199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F57811-E625-42F0-9971-B2A96C6A3EA5}"/>
                  </a:ext>
                </a:extLst>
              </p:cNvPr>
              <p:cNvSpPr txBox="1"/>
              <p:nvPr/>
            </p:nvSpPr>
            <p:spPr>
              <a:xfrm>
                <a:off x="1304818" y="1284270"/>
                <a:ext cx="477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F57811-E625-42F0-9971-B2A96C6A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8" y="1284270"/>
                <a:ext cx="4771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633A044-F8EF-4D53-80AE-09CF1D1156ED}"/>
                  </a:ext>
                </a:extLst>
              </p:cNvPr>
              <p:cNvSpPr txBox="1"/>
              <p:nvPr/>
            </p:nvSpPr>
            <p:spPr>
              <a:xfrm>
                <a:off x="5394163" y="814125"/>
                <a:ext cx="6344494" cy="90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633A044-F8EF-4D53-80AE-09CF1D11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163" y="814125"/>
                <a:ext cx="6344494" cy="900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441C81-3E0A-446A-A99F-175567C375D7}"/>
                  </a:ext>
                </a:extLst>
              </p:cNvPr>
              <p:cNvSpPr txBox="1"/>
              <p:nvPr/>
            </p:nvSpPr>
            <p:spPr>
              <a:xfrm>
                <a:off x="5121682" y="4260181"/>
                <a:ext cx="2697662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441C81-3E0A-446A-A99F-175567C3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682" y="4260181"/>
                <a:ext cx="2697662" cy="883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FCB383-46D6-F428-BE91-C9747706D45B}"/>
                  </a:ext>
                </a:extLst>
              </p:cNvPr>
              <p:cNvSpPr txBox="1"/>
              <p:nvPr/>
            </p:nvSpPr>
            <p:spPr>
              <a:xfrm>
                <a:off x="7956993" y="2534254"/>
                <a:ext cx="42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FCB383-46D6-F428-BE91-C9747706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993" y="2534254"/>
                <a:ext cx="4221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A8042D-1BF6-4274-4BE3-70E8618993B6}"/>
                  </a:ext>
                </a:extLst>
              </p:cNvPr>
              <p:cNvSpPr txBox="1"/>
              <p:nvPr/>
            </p:nvSpPr>
            <p:spPr>
              <a:xfrm>
                <a:off x="11447361" y="2618008"/>
                <a:ext cx="42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A8042D-1BF6-4274-4BE3-70E861899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61" y="2618008"/>
                <a:ext cx="4221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E5631F4-C333-3D1B-34B7-B05C6F581BF5}"/>
                  </a:ext>
                </a:extLst>
              </p:cNvPr>
              <p:cNvSpPr txBox="1"/>
              <p:nvPr/>
            </p:nvSpPr>
            <p:spPr>
              <a:xfrm>
                <a:off x="10859192" y="5261559"/>
                <a:ext cx="42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E5631F4-C333-3D1B-34B7-B05C6F58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192" y="5261559"/>
                <a:ext cx="4221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714E24-2E84-1D62-32FC-8066CBBD5C02}"/>
                  </a:ext>
                </a:extLst>
              </p:cNvPr>
              <p:cNvSpPr txBox="1"/>
              <p:nvPr/>
            </p:nvSpPr>
            <p:spPr>
              <a:xfrm>
                <a:off x="7427762" y="2831867"/>
                <a:ext cx="391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714E24-2E84-1D62-32FC-8066CBBD5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62" y="2831867"/>
                <a:ext cx="39158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8C95E56-99BD-B5D4-902C-0437AD72E5D7}"/>
                  </a:ext>
                </a:extLst>
              </p:cNvPr>
              <p:cNvSpPr txBox="1"/>
              <p:nvPr/>
            </p:nvSpPr>
            <p:spPr>
              <a:xfrm>
                <a:off x="5295226" y="2823977"/>
                <a:ext cx="564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8C95E56-99BD-B5D4-902C-0437AD72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26" y="2823977"/>
                <a:ext cx="5647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65E03FA-8BAC-6301-1903-7A2D8468CDBB}"/>
                  </a:ext>
                </a:extLst>
              </p:cNvPr>
              <p:cNvSpPr txBox="1"/>
              <p:nvPr/>
            </p:nvSpPr>
            <p:spPr>
              <a:xfrm>
                <a:off x="8786293" y="2987340"/>
                <a:ext cx="564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65E03FA-8BAC-6301-1903-7A2D8468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293" y="2987340"/>
                <a:ext cx="5647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3AD217-0C4A-EE87-FBD3-B20B06CE8F2B}"/>
                  </a:ext>
                </a:extLst>
              </p:cNvPr>
              <p:cNvSpPr txBox="1"/>
              <p:nvPr/>
            </p:nvSpPr>
            <p:spPr>
              <a:xfrm>
                <a:off x="10970526" y="2922489"/>
                <a:ext cx="391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3AD217-0C4A-EE87-FBD3-B20B06CE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526" y="2922489"/>
                <a:ext cx="39158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01D1EDA-B87E-6492-21B1-EE3B12B42BFD}"/>
                  </a:ext>
                </a:extLst>
              </p:cNvPr>
              <p:cNvSpPr txBox="1"/>
              <p:nvPr/>
            </p:nvSpPr>
            <p:spPr>
              <a:xfrm>
                <a:off x="10382357" y="5558022"/>
                <a:ext cx="391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01D1EDA-B87E-6492-21B1-EE3B12B4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57" y="5558022"/>
                <a:ext cx="39158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473F69-F3C2-C505-BCB4-33BCD8D38CEF}"/>
                  </a:ext>
                </a:extLst>
              </p:cNvPr>
              <p:cNvSpPr txBox="1"/>
              <p:nvPr/>
            </p:nvSpPr>
            <p:spPr>
              <a:xfrm>
                <a:off x="5969076" y="5558022"/>
                <a:ext cx="564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473F69-F3C2-C505-BCB4-33BCD8D3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76" y="5558022"/>
                <a:ext cx="5647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7DCD38-0DDB-4D70-AEC1-EF79D206BF75}"/>
              </a:ext>
            </a:extLst>
          </p:cNvPr>
          <p:cNvSpPr txBox="1"/>
          <p:nvPr/>
        </p:nvSpPr>
        <p:spPr>
          <a:xfrm>
            <a:off x="1062446" y="4763589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AR(2) fitting by Yule (1927)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77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E3A82-9FD5-A8A0-8030-C343A330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 from time series to spatial data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BE20919-638C-C9BE-A16D-0D9EC8415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1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sz="2400" dirty="0"/>
                  <a:t>Stationary time series</a:t>
                </a:r>
                <a:r>
                  <a:rPr kumimoji="1" lang="en-US" altLang="ja-JP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1800" dirty="0"/>
                  <a:t>ARMA models (Box and Jenkins, 1970)</a:t>
                </a:r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r>
                  <a:rPr lang="en-US" altLang="ja-JP" sz="1800" dirty="0" err="1"/>
                  <a:t>u</a:t>
                </a:r>
                <a:r>
                  <a:rPr kumimoji="1" lang="en-US" altLang="ja-JP" sz="1800" dirty="0" err="1"/>
                  <a:t>ni</a:t>
                </a:r>
                <a:r>
                  <a:rPr kumimoji="1" lang="en-US" altLang="ja-JP" sz="1800" dirty="0"/>
                  <a:t>-variate short memory cases</a:t>
                </a:r>
              </a:p>
              <a:p>
                <a:pPr marL="0" indent="0">
                  <a:buNone/>
                </a:pPr>
                <a:r>
                  <a:rPr lang="en-US" altLang="ja-JP" sz="1800" dirty="0"/>
                  <a:t>    Hannan (1973)</a:t>
                </a:r>
              </a:p>
              <a:p>
                <a:r>
                  <a:rPr kumimoji="1" lang="en-US" altLang="ja-JP" sz="1800" dirty="0"/>
                  <a:t>muti-variate short memory cases</a:t>
                </a:r>
              </a:p>
              <a:p>
                <a:pPr marL="0" indent="0">
                  <a:buNone/>
                </a:pPr>
                <a:r>
                  <a:rPr kumimoji="1" lang="en-US" altLang="ja-JP" sz="1800" dirty="0"/>
                  <a:t>    Dunsmuir (1979)</a:t>
                </a:r>
              </a:p>
              <a:p>
                <a:r>
                  <a:rPr lang="en-US" altLang="ja-JP" sz="1800" dirty="0"/>
                  <a:t>Long memory cases</a:t>
                </a:r>
                <a:r>
                  <a:rPr kumimoji="1" lang="en-US" altLang="ja-JP" sz="1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sz="1800" dirty="0"/>
                  <a:t>     </a:t>
                </a:r>
                <a:r>
                  <a:rPr lang="en-US" altLang="ja-JP" sz="1800" dirty="0" err="1"/>
                  <a:t>Yajima</a:t>
                </a:r>
                <a:r>
                  <a:rPr lang="en-US" altLang="ja-JP" sz="1800" dirty="0"/>
                  <a:t>(1985), Fox and </a:t>
                </a:r>
                <a:r>
                  <a:rPr lang="en-US" altLang="ja-JP" sz="1800" dirty="0" err="1"/>
                  <a:t>Taqqu</a:t>
                </a:r>
                <a:r>
                  <a:rPr lang="en-US" altLang="ja-JP" sz="1800" dirty="0"/>
                  <a:t>(1986)</a:t>
                </a:r>
              </a:p>
              <a:p>
                <a:r>
                  <a:rPr lang="en-US" altLang="ja-JP" sz="1800" dirty="0"/>
                  <a:t>Local stationary cases</a:t>
                </a:r>
              </a:p>
              <a:p>
                <a:pPr marL="0" indent="0">
                  <a:buNone/>
                </a:pPr>
                <a:r>
                  <a:rPr lang="ja-JP" altLang="en-US" sz="1800" dirty="0"/>
                  <a:t>　</a:t>
                </a:r>
                <a:r>
                  <a:rPr lang="en-US" altLang="ja-JP" sz="1800" dirty="0"/>
                  <a:t>Dahlhaus(1995)</a:t>
                </a:r>
              </a:p>
              <a:p>
                <a:pPr marL="0" indent="0">
                  <a:buNone/>
                </a:pPr>
                <a:endParaRPr kumimoji="1" lang="ja-JP" altLang="en-US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BE20919-638C-C9BE-A16D-0D9EC8415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1363"/>
              </a:xfrm>
              <a:blipFill>
                <a:blip r:embed="rId2"/>
                <a:stretch>
                  <a:fillRect l="-928" t="-2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32DDD23-CC18-3716-CC63-7BD99039AE5D}"/>
              </a:ext>
            </a:extLst>
          </p:cNvPr>
          <p:cNvCxnSpPr>
            <a:cxnSpLocks/>
          </p:cNvCxnSpPr>
          <p:nvPr/>
        </p:nvCxnSpPr>
        <p:spPr>
          <a:xfrm>
            <a:off x="6024282" y="2017059"/>
            <a:ext cx="0" cy="447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94DE345-38E0-C049-CCAF-A445C5A1D241}"/>
                  </a:ext>
                </a:extLst>
              </p:cNvPr>
              <p:cNvSpPr txBox="1"/>
              <p:nvPr/>
            </p:nvSpPr>
            <p:spPr>
              <a:xfrm>
                <a:off x="6615953" y="1825625"/>
                <a:ext cx="4277068" cy="780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Stationary spatial data</a:t>
                </a:r>
                <a:r>
                  <a:rPr lang="en-US" altLang="ja-JP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irregulary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spaced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94DE345-38E0-C049-CCAF-A445C5A1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3" y="1825625"/>
                <a:ext cx="4277068" cy="780727"/>
              </a:xfrm>
              <a:prstGeom prst="rect">
                <a:avLst/>
              </a:prstGeom>
              <a:blipFill>
                <a:blip r:embed="rId3"/>
                <a:stretch>
                  <a:fillRect l="-2137" t="-6202" b="-3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11BBED-28F2-D707-627E-47E0C3441D88}"/>
                  </a:ext>
                </a:extLst>
              </p:cNvPr>
              <p:cNvSpPr txBox="1"/>
              <p:nvPr/>
            </p:nvSpPr>
            <p:spPr>
              <a:xfrm>
                <a:off x="6286636" y="2539355"/>
                <a:ext cx="5384807" cy="4308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/>
              </a:p>
              <a:p>
                <a:r>
                  <a:rPr lang="en-US" altLang="ja-JP" sz="1600" dirty="0"/>
                  <a:t>Spatial CARMA models (Brockwell and Matsuda, 2014)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err="1"/>
                  <a:t>u</a:t>
                </a:r>
                <a:r>
                  <a:rPr kumimoji="1" lang="en-US" altLang="ja-JP" dirty="0" err="1"/>
                  <a:t>ni</a:t>
                </a:r>
                <a:r>
                  <a:rPr kumimoji="1" lang="en-US" altLang="ja-JP" dirty="0"/>
                  <a:t>-variate-short memory cases</a:t>
                </a:r>
              </a:p>
              <a:p>
                <a:r>
                  <a:rPr lang="en-US" altLang="ja-JP" dirty="0"/>
                  <a:t>     Matsuda and </a:t>
                </a:r>
                <a:r>
                  <a:rPr lang="en-US" altLang="ja-JP" dirty="0" err="1"/>
                  <a:t>Yajima</a:t>
                </a:r>
                <a:r>
                  <a:rPr lang="en-US" altLang="ja-JP" dirty="0"/>
                  <a:t> (2009)</a:t>
                </a:r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Local stationary cases</a:t>
                </a:r>
              </a:p>
              <a:p>
                <a:r>
                  <a:rPr lang="en-US" altLang="ja-JP" dirty="0"/>
                  <a:t>      Matsuda and </a:t>
                </a:r>
                <a:r>
                  <a:rPr lang="en-US" altLang="ja-JP" dirty="0" err="1"/>
                  <a:t>Yajima</a:t>
                </a:r>
                <a:r>
                  <a:rPr lang="en-US" altLang="ja-JP" dirty="0"/>
                  <a:t> (2018)</a:t>
                </a:r>
              </a:p>
              <a:p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multi-variate short memory cases</a:t>
                </a:r>
              </a:p>
              <a:p>
                <a:r>
                  <a:rPr lang="en-US" altLang="ja-JP" dirty="0"/>
                  <a:t>     Matsuda and Yuan (2020) </a:t>
                </a:r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11BBED-28F2-D707-627E-47E0C344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36" y="2539355"/>
                <a:ext cx="5384807" cy="4308872"/>
              </a:xfrm>
              <a:prstGeom prst="rect">
                <a:avLst/>
              </a:prstGeom>
              <a:blipFill>
                <a:blip r:embed="rId4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77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E3A82-9FD5-A8A0-8030-C343A330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patial </a:t>
            </a:r>
            <a:r>
              <a:rPr lang="en-US" altLang="ja-JP" dirty="0"/>
              <a:t>CARMA models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E20919-638C-C9BE-A16D-0D9EC841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5" y="17812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Stationary </a:t>
            </a:r>
            <a:r>
              <a:rPr kumimoji="1" lang="en-US" altLang="ja-JP" sz="2400" dirty="0">
                <a:solidFill>
                  <a:srgbClr val="FF0000"/>
                </a:solidFill>
              </a:rPr>
              <a:t>discrete</a:t>
            </a:r>
            <a:r>
              <a:rPr kumimoji="1" lang="en-US" altLang="ja-JP" sz="2400" dirty="0"/>
              <a:t> time series</a:t>
            </a:r>
          </a:p>
          <a:p>
            <a:pPr marL="0" indent="0">
              <a:buNone/>
            </a:pPr>
            <a:r>
              <a:rPr lang="en-US" altLang="ja-JP" sz="1800" dirty="0"/>
              <a:t>Discrete ARMA models (Box and Jenkins, 1970)</a:t>
            </a:r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32DDD23-CC18-3716-CC63-7BD99039AE5D}"/>
              </a:ext>
            </a:extLst>
          </p:cNvPr>
          <p:cNvCxnSpPr>
            <a:cxnSpLocks/>
          </p:cNvCxnSpPr>
          <p:nvPr/>
        </p:nvCxnSpPr>
        <p:spPr>
          <a:xfrm>
            <a:off x="5691998" y="1505527"/>
            <a:ext cx="47248" cy="48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94DE345-38E0-C049-CCAF-A445C5A1D241}"/>
                  </a:ext>
                </a:extLst>
              </p:cNvPr>
              <p:cNvSpPr txBox="1"/>
              <p:nvPr/>
            </p:nvSpPr>
            <p:spPr>
              <a:xfrm>
                <a:off x="5941411" y="1800792"/>
                <a:ext cx="510909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ja-JP" sz="2400" dirty="0"/>
              </a:p>
              <a:p>
                <a:r>
                  <a:rPr lang="en-US" altLang="ja-JP" sz="2400" dirty="0"/>
                  <a:t>Stationary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continuous</a:t>
                </a:r>
                <a:r>
                  <a:rPr lang="en-US" altLang="ja-JP" sz="2400" dirty="0"/>
                  <a:t> spatial data</a:t>
                </a:r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94DE345-38E0-C049-CCAF-A445C5A1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11" y="1800792"/>
                <a:ext cx="5109091" cy="1107996"/>
              </a:xfrm>
              <a:prstGeom prst="rect">
                <a:avLst/>
              </a:prstGeom>
              <a:blipFill>
                <a:blip r:embed="rId2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11BBED-28F2-D707-627E-47E0C3441D88}"/>
              </a:ext>
            </a:extLst>
          </p:cNvPr>
          <p:cNvSpPr txBox="1"/>
          <p:nvPr/>
        </p:nvSpPr>
        <p:spPr>
          <a:xfrm>
            <a:off x="6043387" y="2673843"/>
            <a:ext cx="538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Spatial CARMA models (Brockwell and Matsuda,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1AE8DA1-26C5-921F-A425-E9FEE8096034}"/>
                  </a:ext>
                </a:extLst>
              </p:cNvPr>
              <p:cNvSpPr txBox="1"/>
              <p:nvPr/>
            </p:nvSpPr>
            <p:spPr>
              <a:xfrm>
                <a:off x="922810" y="3387233"/>
                <a:ext cx="3944670" cy="2575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dirty="0">
                    <a:latin typeface="Cambria Math" panose="02040503050406030204" pitchFamily="18" charset="0"/>
                  </a:rPr>
                  <a:t>MA expression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kumimoji="1" lang="en-US" altLang="ja-JP" b="0" dirty="0"/>
                  <a:t>Spectral density: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1AE8DA1-26C5-921F-A425-E9FEE809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10" y="3387233"/>
                <a:ext cx="3944670" cy="2575385"/>
              </a:xfrm>
              <a:prstGeom prst="rect">
                <a:avLst/>
              </a:prstGeom>
              <a:blipFill>
                <a:blip r:embed="rId3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353FD9-BA06-D3BD-65BE-70D475AA500C}"/>
                  </a:ext>
                </a:extLst>
              </p:cNvPr>
              <p:cNvSpPr txBox="1"/>
              <p:nvPr/>
            </p:nvSpPr>
            <p:spPr>
              <a:xfrm>
                <a:off x="5941411" y="3536131"/>
                <a:ext cx="5853474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b="0" dirty="0">
                    <a:latin typeface="Cambria Math" panose="02040503050406030204" pitchFamily="18" charset="0"/>
                  </a:rPr>
                  <a:t>MA expression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b="0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353FD9-BA06-D3BD-65BE-70D475AA5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11" y="3536131"/>
                <a:ext cx="5853474" cy="1790298"/>
              </a:xfrm>
              <a:prstGeom prst="rect">
                <a:avLst/>
              </a:prstGeom>
              <a:blipFill>
                <a:blip r:embed="rId4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7489D3-2301-DD20-92B9-5CC7AFD286F4}"/>
              </a:ext>
            </a:extLst>
          </p:cNvPr>
          <p:cNvSpPr txBox="1"/>
          <p:nvPr/>
        </p:nvSpPr>
        <p:spPr>
          <a:xfrm>
            <a:off x="9649916" y="472990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Levy process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E94301-13A6-4A43-CF10-4CDEC6D58283}"/>
              </a:ext>
            </a:extLst>
          </p:cNvPr>
          <p:cNvSpPr txBox="1"/>
          <p:nvPr/>
        </p:nvSpPr>
        <p:spPr>
          <a:xfrm>
            <a:off x="3657599" y="313647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iid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2F69E4-74A7-3117-2452-B3326A4D0D5E}"/>
              </a:ext>
            </a:extLst>
          </p:cNvPr>
          <p:cNvSpPr txBox="1"/>
          <p:nvPr/>
        </p:nvSpPr>
        <p:spPr>
          <a:xfrm>
            <a:off x="5691998" y="2831090"/>
            <a:ext cx="6492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600" dirty="0"/>
          </a:p>
          <a:p>
            <a:r>
              <a:rPr kumimoji="1" lang="en-US" altLang="ja-JP" sz="1600" dirty="0"/>
              <a:t>Spatial extension of CARMA mode</a:t>
            </a:r>
            <a:r>
              <a:rPr lang="en-US" altLang="ja-JP" sz="1600" dirty="0"/>
              <a:t>ls (Brockwell and Lindner, 2014)</a:t>
            </a:r>
            <a:endParaRPr kumimoji="1" lang="ja-JP" altLang="en-US" sz="1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59E633-1B07-8072-F759-B8617F513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452" y="26666"/>
            <a:ext cx="2910866" cy="20660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6D168C-138F-F5EF-C97E-D4A9691DEB0D}"/>
              </a:ext>
            </a:extLst>
          </p:cNvPr>
          <p:cNvSpPr txBox="1"/>
          <p:nvPr/>
        </p:nvSpPr>
        <p:spPr>
          <a:xfrm>
            <a:off x="8670789" y="4113281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CARMA(</a:t>
            </a:r>
            <a:r>
              <a:rPr kumimoji="1" lang="en-US" altLang="ja-JP" sz="1400" dirty="0" err="1"/>
              <a:t>p,q</a:t>
            </a:r>
            <a:r>
              <a:rPr kumimoji="1" lang="en-US" altLang="ja-JP" sz="1400" dirty="0"/>
              <a:t>) kernel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3285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FC7E3-22AF-5A0F-835C-583FA8C9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 of time series ARMA to CARMA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29BE4A2-53DF-3E04-134A-9677FFE86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22" y="1878720"/>
            <a:ext cx="4506742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472B06-9F11-6300-FC99-E6EFEA9D4F83}"/>
                  </a:ext>
                </a:extLst>
              </p:cNvPr>
              <p:cNvSpPr txBox="1"/>
              <p:nvPr/>
            </p:nvSpPr>
            <p:spPr>
              <a:xfrm>
                <a:off x="6501425" y="1768743"/>
                <a:ext cx="5034083" cy="4922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rgbClr val="000000"/>
                    </a:solidFill>
                  </a:rPr>
                  <a:t>Def. CARMA(2,1) model </a:t>
                </a:r>
              </a:p>
              <a:p>
                <a:r>
                  <a:rPr lang="en-US" altLang="ja-JP" sz="2000" dirty="0">
                    <a:solidFill>
                      <a:srgbClr val="000000"/>
                    </a:solidFill>
                  </a:rPr>
                  <a:t>by Brockwell and Lindner(2009):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𝐷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𝐷𝐿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𝐷𝑌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ja-JP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altLang="ja-JP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ja-JP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ja-JP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ja-JP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𝐷𝑌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2000" dirty="0"/>
                  <a:t>,</a:t>
                </a:r>
              </a:p>
              <a:p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ja-JP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nary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0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20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where 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ja-JP" sz="20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𝑧𝑡</m:t>
                              </m:r>
                            </m:sup>
                          </m:sSup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b>
                                <m:sSubPr>
                                  <m:ctrlP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472B06-9F11-6300-FC99-E6EFEA9D4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25" y="1768743"/>
                <a:ext cx="5034083" cy="4922823"/>
              </a:xfrm>
              <a:prstGeom prst="rect">
                <a:avLst/>
              </a:prstGeom>
              <a:blipFill>
                <a:blip r:embed="rId3"/>
                <a:stretch>
                  <a:fillRect l="-1333" t="-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C0354-676D-939D-B81C-62C0AF8D0861}"/>
              </a:ext>
            </a:extLst>
          </p:cNvPr>
          <p:cNvSpPr txBox="1"/>
          <p:nvPr/>
        </p:nvSpPr>
        <p:spPr>
          <a:xfrm>
            <a:off x="3268393" y="57818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402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F5A28-348A-B091-8B9C-CC834251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CARMA(</a:t>
            </a:r>
            <a:r>
              <a:rPr kumimoji="1" lang="en-US" altLang="ja-JP" dirty="0" err="1"/>
              <a:t>p,q</a:t>
            </a:r>
            <a:r>
              <a:rPr kumimoji="1" lang="en-US" altLang="ja-JP" dirty="0"/>
              <a:t>) kerne</a:t>
            </a:r>
            <a:r>
              <a:rPr lang="en-US" altLang="ja-JP" dirty="0"/>
              <a:t>ls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CEC6AEF-2167-DAD8-9125-B10AE8919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sz="1800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8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80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kumimoji="1" lang="en-US" altLang="ja-JP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sz="18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80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ja-JP" sz="1800" dirty="0"/>
              </a:p>
              <a:p>
                <a:pPr marL="0" indent="0">
                  <a:buNone/>
                </a:pPr>
                <a:r>
                  <a:rPr kumimoji="1" lang="en-US" altLang="ja-JP" sz="1800" dirty="0"/>
                  <a:t>Then CARMA kernel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1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sSup>
                        <m:s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ja-JP" altLang="en-US" sz="1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sz="1800" dirty="0"/>
                  <a:t>CARMA spectral density: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Cambria Math" panose="02040503050406030204" pitchFamily="18" charset="0"/>
                  </a:rPr>
                  <a:t>where</a:t>
                </a:r>
                <a:endParaRPr kumimoji="1" lang="en-US" altLang="ja-JP" sz="18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kumimoji="1" lang="ja-JP" alt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18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sz="180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ja-JP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CAR(1) kernel: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CARMA(2,1) kernel: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‖"/>
                            <m:endChr m:val="‖"/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ja-JP" alt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‖"/>
                            <m:endChr m:val="‖"/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CEC6AEF-2167-DAD8-9125-B10AE8919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A07208B-F703-84B7-2C95-D011EF1825F9}"/>
                  </a:ext>
                </a:extLst>
              </p:cNvPr>
              <p:cNvSpPr txBox="1"/>
              <p:nvPr/>
            </p:nvSpPr>
            <p:spPr>
              <a:xfrm>
                <a:off x="5728446" y="475090"/>
                <a:ext cx="4374777" cy="95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A07208B-F703-84B7-2C95-D011EF18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46" y="475090"/>
                <a:ext cx="4374777" cy="9593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7C6C93-0224-3CBF-581C-B05E3A339256}"/>
                  </a:ext>
                </a:extLst>
              </p:cNvPr>
              <p:cNvSpPr txBox="1"/>
              <p:nvPr/>
            </p:nvSpPr>
            <p:spPr>
              <a:xfrm>
                <a:off x="7915834" y="3913606"/>
                <a:ext cx="39864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CAR(1)  = </a:t>
                </a:r>
                <a:r>
                  <a:rPr kumimoji="1" lang="en-US" altLang="ja-JP" sz="1800" dirty="0" err="1"/>
                  <a:t>Matern</a:t>
                </a:r>
                <a:r>
                  <a:rPr kumimoji="1" lang="en-US" altLang="ja-JP" sz="1800" dirty="0"/>
                  <a:t> class with </a:t>
                </a:r>
                <a14:m>
                  <m:oMath xmlns:m="http://schemas.openxmlformats.org/officeDocument/2006/math">
                    <m:r>
                      <a:rPr kumimoji="1" lang="ja-JP" altLang="en-US" sz="18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7C6C93-0224-3CBF-581C-B05E3A339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34" y="3913606"/>
                <a:ext cx="3986463" cy="369332"/>
              </a:xfrm>
              <a:prstGeom prst="rect">
                <a:avLst/>
              </a:prstGeom>
              <a:blipFill>
                <a:blip r:embed="rId4"/>
                <a:stretch>
                  <a:fillRect l="-1378" t="-819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5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4CD2A-A74A-0F0E-BA80-77B9ACB3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Levy sheet on </a:t>
            </a:r>
            <a:endParaRPr kumimoji="1" lang="ja-JP" alt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85EC4C0-FB7B-D34A-597B-FD71DB482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035532"/>
              </p:ext>
            </p:extLst>
          </p:nvPr>
        </p:nvGraphicFramePr>
        <p:xfrm>
          <a:off x="4540804" y="681037"/>
          <a:ext cx="592982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5640" imgH="190440" progId="Equation.3">
                  <p:embed/>
                </p:oleObj>
              </mc:Choice>
              <mc:Fallback>
                <p:oleObj name="数式" r:id="rId2" imgW="215640" imgH="190440" progId="Equation.3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0804" y="681037"/>
                        <a:ext cx="592982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オブジェクト 4">
            <a:extLst>
              <a:ext uri="{FF2B5EF4-FFF2-40B4-BE49-F238E27FC236}">
                <a16:creationId xmlns:a16="http://schemas.microsoft.com/office/drawing/2014/main" id="{7319A7CD-4CA3-EE68-135A-641C669832E3}"/>
              </a:ext>
            </a:extLst>
          </p:cNvPr>
          <p:cNvSpPr txBox="1"/>
          <p:nvPr/>
        </p:nvSpPr>
        <p:spPr>
          <a:xfrm>
            <a:off x="1480918" y="3612808"/>
            <a:ext cx="8401050" cy="11731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オブジェクト 8">
                <a:extLst>
                  <a:ext uri="{FF2B5EF4-FFF2-40B4-BE49-F238E27FC236}">
                    <a16:creationId xmlns:a16="http://schemas.microsoft.com/office/drawing/2014/main" id="{71E0CA6F-0895-89EC-A3E0-A5B447419EC8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167212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said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Levy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sheet</m:t>
                    </m:r>
                  </m:oMath>
                </a14:m>
                <a:r>
                  <a:rPr lang="en-US" altLang="ja-JP" dirty="0"/>
                  <a:t> for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random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variable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depends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ja-JP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ja-JP" alt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dirty="0"/>
              </a:p>
              <a:p>
                <a:pPr marL="514350" indent="-514350">
                  <a:buAutoNum type="arabicPeriod"/>
                </a:pPr>
                <a:endParaRPr lang="ja-JP" altLang="en-US" dirty="0"/>
              </a:p>
              <a:p>
                <a:pPr marL="0" indent="0">
                  <a:buNone/>
                </a:pPr>
                <a:r>
                  <a:rPr lang="en-US" altLang="ja-JP" dirty="0"/>
                  <a:t>Brownian sheet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Compound Poisson sheet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7" name="オブジェクト 8">
                <a:extLst>
                  <a:ext uri="{FF2B5EF4-FFF2-40B4-BE49-F238E27FC236}">
                    <a16:creationId xmlns:a16="http://schemas.microsoft.com/office/drawing/2014/main" id="{71E0CA6F-0895-89EC-A3E0-A5B447419EC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167212"/>
              </a:xfrm>
              <a:prstGeom prst="rect">
                <a:avLst/>
              </a:prstGeom>
              <a:blipFill>
                <a:blip r:embed="rId4"/>
                <a:stretch>
                  <a:fillRect l="-1043" t="-21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68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FB936-1042-402A-9FC7-2649690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Fourier analysis of </a:t>
            </a:r>
            <a:r>
              <a:rPr kumimoji="1" lang="en-US" altLang="ja-JP" dirty="0"/>
              <a:t> spatial data</a:t>
            </a:r>
            <a:endParaRPr kumimoji="1" lang="ja-JP" altLang="en-US" sz="32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420F970-1A53-4392-9C9B-AF1AEA980D93}"/>
              </a:ext>
            </a:extLst>
          </p:cNvPr>
          <p:cNvCxnSpPr>
            <a:cxnSpLocks/>
          </p:cNvCxnSpPr>
          <p:nvPr/>
        </p:nvCxnSpPr>
        <p:spPr>
          <a:xfrm>
            <a:off x="6096000" y="1825625"/>
            <a:ext cx="0" cy="435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3AE9F74-5B1F-4136-81D9-28E7AB91E7CC}"/>
                  </a:ext>
                </a:extLst>
              </p:cNvPr>
              <p:cNvSpPr txBox="1"/>
              <p:nvPr/>
            </p:nvSpPr>
            <p:spPr>
              <a:xfrm>
                <a:off x="6416840" y="2181743"/>
                <a:ext cx="4780547" cy="95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3AE9F74-5B1F-4136-81D9-28E7AB91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40" y="2181743"/>
                <a:ext cx="4780547" cy="959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EAD057-578B-4DB4-B44A-BED3A9185855}"/>
                  </a:ext>
                </a:extLst>
              </p:cNvPr>
              <p:cNvSpPr txBox="1"/>
              <p:nvPr/>
            </p:nvSpPr>
            <p:spPr>
              <a:xfrm>
                <a:off x="-56147" y="2406075"/>
                <a:ext cx="6096000" cy="41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EAD057-578B-4DB4-B44A-BED3A918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147" y="2406075"/>
                <a:ext cx="6096000" cy="415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71584-E157-48D6-86EA-B1DF16D577B8}"/>
                  </a:ext>
                </a:extLst>
              </p:cNvPr>
              <p:cNvSpPr txBox="1"/>
              <p:nvPr/>
            </p:nvSpPr>
            <p:spPr>
              <a:xfrm>
                <a:off x="7120689" y="271838"/>
                <a:ext cx="18308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71584-E157-48D6-86EA-B1DF16D5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89" y="271838"/>
                <a:ext cx="1830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5125D9-EFFF-4AC3-AA41-7A126C58C04B}"/>
                  </a:ext>
                </a:extLst>
              </p:cNvPr>
              <p:cNvSpPr txBox="1"/>
              <p:nvPr/>
            </p:nvSpPr>
            <p:spPr>
              <a:xfrm>
                <a:off x="1513980" y="5252362"/>
                <a:ext cx="39864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l-GR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kumimoji="1" lang="el-GR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5125D9-EFFF-4AC3-AA41-7A126C58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80" y="5252362"/>
                <a:ext cx="398646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7179BF-0374-4C54-AACA-8AAB79C3A1AF}"/>
                  </a:ext>
                </a:extLst>
              </p:cNvPr>
              <p:cNvSpPr txBox="1"/>
              <p:nvPr/>
            </p:nvSpPr>
            <p:spPr>
              <a:xfrm>
                <a:off x="7120689" y="4001294"/>
                <a:ext cx="3372850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7179BF-0374-4C54-AACA-8AAB79C3A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89" y="4001294"/>
                <a:ext cx="3372850" cy="902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CB7CA7A-E1B5-4997-8AA8-8EE2452F1DD0}"/>
                  </a:ext>
                </a:extLst>
              </p:cNvPr>
              <p:cNvSpPr txBox="1"/>
              <p:nvPr/>
            </p:nvSpPr>
            <p:spPr>
              <a:xfrm>
                <a:off x="2522740" y="4218387"/>
                <a:ext cx="2277976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CB7CA7A-E1B5-4997-8AA8-8EE2452F1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40" y="4218387"/>
                <a:ext cx="2277976" cy="411395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391B99-0525-4E9B-BFE6-D0F74BBCF89F}"/>
                  </a:ext>
                </a:extLst>
              </p:cNvPr>
              <p:cNvSpPr txBox="1"/>
              <p:nvPr/>
            </p:nvSpPr>
            <p:spPr>
              <a:xfrm>
                <a:off x="7261055" y="3321016"/>
                <a:ext cx="2963780" cy="73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391B99-0525-4E9B-BFE6-D0F74BBC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055" y="3321016"/>
                <a:ext cx="2963780" cy="737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D855D38-CE99-4235-90B4-ADF0BADEE5B8}"/>
                  </a:ext>
                </a:extLst>
              </p:cNvPr>
              <p:cNvSpPr txBox="1"/>
              <p:nvPr/>
            </p:nvSpPr>
            <p:spPr>
              <a:xfrm>
                <a:off x="5903495" y="4958560"/>
                <a:ext cx="6096000" cy="94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kumimoji="1" lang="ja-JP" alt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kumimoji="1" lang="en-US" altLang="ja-JP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1" lang="en-US" altLang="ja-JP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1" lang="en-US" altLang="ja-JP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ja-JP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ja-JP" alt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1" lang="ja-JP" alt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D855D38-CE99-4235-90B4-ADF0BADE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95" y="4958560"/>
                <a:ext cx="6096000" cy="945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6410C091-F3B5-4E95-A017-79A333F3C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69" y="4045505"/>
            <a:ext cx="1588421" cy="8955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0A2EBB-D53A-4F9B-94E1-12F90C097AD1}"/>
              </a:ext>
            </a:extLst>
          </p:cNvPr>
          <p:cNvSpPr txBox="1"/>
          <p:nvPr/>
        </p:nvSpPr>
        <p:spPr>
          <a:xfrm>
            <a:off x="1513979" y="195713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Spatial domain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4EEE19-A513-43BA-BCF5-78996029EC30}"/>
              </a:ext>
            </a:extLst>
          </p:cNvPr>
          <p:cNvSpPr txBox="1"/>
          <p:nvPr/>
        </p:nvSpPr>
        <p:spPr>
          <a:xfrm>
            <a:off x="7283116" y="1812411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Frequency domain</a:t>
            </a:r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EB2CDD0-AA55-4514-870F-F0BB4B85E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1495" y="51097"/>
            <a:ext cx="2281732" cy="158603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35B6577-751A-4D83-97B9-071291D4A6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5105" y="4131819"/>
            <a:ext cx="1063122" cy="576916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8D91E8C-69E4-4932-929A-1BD9A4CF715B}"/>
              </a:ext>
            </a:extLst>
          </p:cNvPr>
          <p:cNvCxnSpPr>
            <a:cxnSpLocks/>
          </p:cNvCxnSpPr>
          <p:nvPr/>
        </p:nvCxnSpPr>
        <p:spPr>
          <a:xfrm>
            <a:off x="4387065" y="4424085"/>
            <a:ext cx="28960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A424E7-CA8B-71CD-8928-DD2B1508DCBF}"/>
              </a:ext>
            </a:extLst>
          </p:cNvPr>
          <p:cNvSpPr txBox="1"/>
          <p:nvPr/>
        </p:nvSpPr>
        <p:spPr>
          <a:xfrm>
            <a:off x="2560697" y="3778539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rregularly spaced data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2BB6C-848C-6B64-D32D-E26F020D2561}"/>
              </a:ext>
            </a:extLst>
          </p:cNvPr>
          <p:cNvSpPr txBox="1"/>
          <p:nvPr/>
        </p:nvSpPr>
        <p:spPr>
          <a:xfrm>
            <a:off x="8315112" y="6069261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Matsuda and </a:t>
            </a:r>
            <a:r>
              <a:rPr kumimoji="1" lang="en-US" altLang="ja-JP" dirty="0" err="1"/>
              <a:t>Yajima</a:t>
            </a:r>
            <a:r>
              <a:rPr kumimoji="1" lang="en-US" altLang="ja-JP" dirty="0"/>
              <a:t> (2009)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D2D11B-900A-C20D-D86E-EF540BE5F422}"/>
              </a:ext>
            </a:extLst>
          </p:cNvPr>
          <p:cNvSpPr/>
          <p:nvPr/>
        </p:nvSpPr>
        <p:spPr>
          <a:xfrm>
            <a:off x="673773" y="4001294"/>
            <a:ext cx="1690561" cy="9572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2D6442D-FEAD-FE0D-458A-B2010673023F}"/>
                  </a:ext>
                </a:extLst>
              </p:cNvPr>
              <p:cNvSpPr txBox="1"/>
              <p:nvPr/>
            </p:nvSpPr>
            <p:spPr>
              <a:xfrm>
                <a:off x="192505" y="4370626"/>
                <a:ext cx="49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2D6442D-FEAD-FE0D-458A-B2010673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" y="4370626"/>
                <a:ext cx="49827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71400A-1539-EC54-A3C4-58F01A5F9101}"/>
                  </a:ext>
                </a:extLst>
              </p:cNvPr>
              <p:cNvSpPr txBox="1"/>
              <p:nvPr/>
            </p:nvSpPr>
            <p:spPr>
              <a:xfrm>
                <a:off x="1292955" y="3702765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71400A-1539-EC54-A3C4-58F01A5F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5" y="3702765"/>
                <a:ext cx="503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2984A57-A0B0-82B4-D7E3-19CEAEB3175D}"/>
                  </a:ext>
                </a:extLst>
              </p:cNvPr>
              <p:cNvSpPr txBox="1"/>
              <p:nvPr/>
            </p:nvSpPr>
            <p:spPr>
              <a:xfrm>
                <a:off x="1544754" y="4372592"/>
                <a:ext cx="417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2984A57-A0B0-82B4-D7E3-19CEAEB31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54" y="4372592"/>
                <a:ext cx="4174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EFCBB0-917F-97AD-64AC-80895BCFDA6F}"/>
                  </a:ext>
                </a:extLst>
              </p:cNvPr>
              <p:cNvSpPr txBox="1"/>
              <p:nvPr/>
            </p:nvSpPr>
            <p:spPr>
              <a:xfrm>
                <a:off x="9949970" y="3593647"/>
                <a:ext cx="1684435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EFCBB0-917F-97AD-64AC-80895BCFD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970" y="3593647"/>
                <a:ext cx="1684435" cy="5763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7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94C771-14AF-DEAF-C9A2-F04CF8B1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Remark: bias issues of periodogram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27ED71F-C0B2-BAC9-6ECF-7D3127B4D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𝑏𝑖𝑎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fName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kumimoji="1" lang="en-US" altLang="ja-JP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1" lang="en-US" altLang="ja-JP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1" lang="en-US" altLang="ja-JP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ja-JP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ja-JP" alt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1" lang="ja-JP" alt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𝑏𝑖𝑎𝑠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𝐸𝑋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27ED71F-C0B2-BAC9-6ECF-7D3127B4D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462FA0-B648-F6EC-BCA6-9BD892DA9BF8}"/>
              </a:ext>
            </a:extLst>
          </p:cNvPr>
          <p:cNvSpPr txBox="1"/>
          <p:nvPr/>
        </p:nvSpPr>
        <p:spPr>
          <a:xfrm>
            <a:off x="8403772" y="6019512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bias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FE75E7E-B762-E674-DD08-075DF5DA5D72}"/>
                  </a:ext>
                </a:extLst>
              </p:cNvPr>
              <p:cNvSpPr txBox="1"/>
              <p:nvPr/>
            </p:nvSpPr>
            <p:spPr>
              <a:xfrm>
                <a:off x="5477692" y="6200487"/>
                <a:ext cx="1385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FE75E7E-B762-E674-DD08-075DF5DA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92" y="6200487"/>
                <a:ext cx="138550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B96E94D-32C9-A00E-41EC-13617F6C652A}"/>
              </a:ext>
            </a:extLst>
          </p:cNvPr>
          <p:cNvCxnSpPr>
            <a:cxnSpLocks/>
          </p:cNvCxnSpPr>
          <p:nvPr/>
        </p:nvCxnSpPr>
        <p:spPr>
          <a:xfrm>
            <a:off x="5573486" y="5993900"/>
            <a:ext cx="0" cy="498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B43052B-6909-6B8A-75B3-AEF4055CBF38}"/>
              </a:ext>
            </a:extLst>
          </p:cNvPr>
          <p:cNvSpPr/>
          <p:nvPr/>
        </p:nvSpPr>
        <p:spPr>
          <a:xfrm>
            <a:off x="2560320" y="4824549"/>
            <a:ext cx="4815840" cy="11949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68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2AE0B-DA0A-AE3B-FB74-C12ABB9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Asymptotic</a:t>
            </a:r>
            <a:r>
              <a:rPr kumimoji="1" lang="en-US" altLang="ja-JP" dirty="0"/>
              <a:t> justifications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5E20818-E00D-934C-DA55-7D8A37922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44367" cy="188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A12431-EAFC-6341-6CB3-B2CA9A02E6D0}"/>
                  </a:ext>
                </a:extLst>
              </p:cNvPr>
              <p:cNvSpPr txBox="1"/>
              <p:nvPr/>
            </p:nvSpPr>
            <p:spPr>
              <a:xfrm>
                <a:off x="5128290" y="1941464"/>
                <a:ext cx="4721742" cy="1787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→∞,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iid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A12431-EAFC-6341-6CB3-B2CA9A02E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90" y="1941464"/>
                <a:ext cx="4721742" cy="1787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98EE28-D1AA-6F41-E9BC-76D1F693A7BB}"/>
              </a:ext>
            </a:extLst>
          </p:cNvPr>
          <p:cNvSpPr txBox="1"/>
          <p:nvPr/>
        </p:nvSpPr>
        <p:spPr>
          <a:xfrm>
            <a:off x="4668300" y="163141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Mixed </a:t>
            </a:r>
            <a:r>
              <a:rPr kumimoji="1" lang="en-US" altLang="ja-JP" u="sng" dirty="0" err="1"/>
              <a:t>asymptotics</a:t>
            </a:r>
            <a:endParaRPr kumimoji="1" lang="ja-JP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BC255A-735F-B0FF-B99C-53D52077C554}"/>
                  </a:ext>
                </a:extLst>
              </p:cNvPr>
              <p:cNvSpPr txBox="1"/>
              <p:nvPr/>
            </p:nvSpPr>
            <p:spPr>
              <a:xfrm>
                <a:off x="4700360" y="2684659"/>
                <a:ext cx="5313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u="sng" dirty="0"/>
                  <a:t>Describe irregularity by pdf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ja-JP" dirty="0"/>
                  <a:t> on unit square</a:t>
                </a:r>
                <a:r>
                  <a:rPr lang="en-US" altLang="ja-JP" u="sng" dirty="0"/>
                  <a:t> </a:t>
                </a:r>
                <a:r>
                  <a:rPr kumimoji="1" lang="en-US" altLang="ja-JP" u="sng" dirty="0"/>
                  <a:t> </a:t>
                </a:r>
                <a:endParaRPr kumimoji="1" lang="ja-JP" altLang="en-US" u="sng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BC255A-735F-B0FF-B99C-53D52077C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60" y="2684659"/>
                <a:ext cx="5313216" cy="369332"/>
              </a:xfrm>
              <a:prstGeom prst="rect">
                <a:avLst/>
              </a:prstGeom>
              <a:blipFill>
                <a:blip r:embed="rId4"/>
                <a:stretch>
                  <a:fillRect l="-917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B809BE3-4741-E23A-D06F-0D6992FC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981" y="3979524"/>
            <a:ext cx="7289842" cy="287727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753C89-C2FD-3618-93E6-4F6312D362E8}"/>
              </a:ext>
            </a:extLst>
          </p:cNvPr>
          <p:cNvSpPr txBox="1"/>
          <p:nvPr/>
        </p:nvSpPr>
        <p:spPr>
          <a:xfrm>
            <a:off x="277906" y="3980722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Matsuda and </a:t>
            </a:r>
            <a:r>
              <a:rPr kumimoji="1" lang="en-US" altLang="ja-JP" dirty="0" err="1"/>
              <a:t>Yajima</a:t>
            </a:r>
            <a:r>
              <a:rPr kumimoji="1" lang="en-US" altLang="ja-JP" dirty="0"/>
              <a:t> (2009)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9B1DB6-D4D4-1CD2-5B27-FAF445E607EC}"/>
              </a:ext>
            </a:extLst>
          </p:cNvPr>
          <p:cNvSpPr txBox="1"/>
          <p:nvPr/>
        </p:nvSpPr>
        <p:spPr>
          <a:xfrm>
            <a:off x="277906" y="4897438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Essential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Finite moments of all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Smooth c</a:t>
            </a:r>
            <a:r>
              <a:rPr kumimoji="1" lang="en-US" altLang="ja-JP" dirty="0"/>
              <a:t>umulant spectrum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53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1E59A-93A3-6896-EFCA-09A7BBCD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From time series to spatial data, surface time series</a:t>
            </a:r>
            <a:endParaRPr kumimoji="1" lang="ja-JP" altLang="en-US" sz="36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FB97438-440C-7920-5082-A18554FD4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94" y="1690688"/>
            <a:ext cx="2847079" cy="17131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BB54FA-4C36-83A2-ACAF-1B723E51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66" y="1446121"/>
            <a:ext cx="3176335" cy="22022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4E81DF-F339-E0D6-252A-84695A413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4441768"/>
            <a:ext cx="9791700" cy="194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4D50D8-44C4-6240-0B40-CD7726473BBE}"/>
                  </a:ext>
                </a:extLst>
              </p:cNvPr>
              <p:cNvSpPr txBox="1"/>
              <p:nvPr/>
            </p:nvSpPr>
            <p:spPr>
              <a:xfrm>
                <a:off x="1657350" y="4012534"/>
                <a:ext cx="5269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Surface time series,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4D50D8-44C4-6240-0B40-CD772647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012534"/>
                <a:ext cx="5269007" cy="369332"/>
              </a:xfrm>
              <a:prstGeom prst="rect">
                <a:avLst/>
              </a:prstGeom>
              <a:blipFill>
                <a:blip r:embed="rId5"/>
                <a:stretch>
                  <a:fillRect l="-1042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AAE3002-D0F2-8B19-3EA1-EDBCCC9B9068}"/>
                  </a:ext>
                </a:extLst>
              </p:cNvPr>
              <p:cNvSpPr txBox="1"/>
              <p:nvPr/>
            </p:nvSpPr>
            <p:spPr>
              <a:xfrm>
                <a:off x="2218824" y="1351307"/>
                <a:ext cx="2462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Sunspot,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AAE3002-D0F2-8B19-3EA1-EDBCCC9B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24" y="1351307"/>
                <a:ext cx="2462469" cy="369332"/>
              </a:xfrm>
              <a:prstGeom prst="rect">
                <a:avLst/>
              </a:prstGeom>
              <a:blipFill>
                <a:blip r:embed="rId6"/>
                <a:stretch>
                  <a:fillRect l="-2228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DB92581-40EB-1F61-086E-F2136CFC5D5D}"/>
                  </a:ext>
                </a:extLst>
              </p:cNvPr>
              <p:cNvSpPr txBox="1"/>
              <p:nvPr/>
            </p:nvSpPr>
            <p:spPr>
              <a:xfrm>
                <a:off x="5790468" y="1381258"/>
                <a:ext cx="2777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Rainfall,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DB92581-40EB-1F61-086E-F2136CF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468" y="1381258"/>
                <a:ext cx="2777235" cy="369332"/>
              </a:xfrm>
              <a:prstGeom prst="rect">
                <a:avLst/>
              </a:prstGeom>
              <a:blipFill>
                <a:blip r:embed="rId7"/>
                <a:stretch>
                  <a:fillRect l="-1978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180FCF-70D9-3803-96E1-379C58876A4C}"/>
              </a:ext>
            </a:extLst>
          </p:cNvPr>
          <p:cNvSpPr txBox="1"/>
          <p:nvPr/>
        </p:nvSpPr>
        <p:spPr>
          <a:xfrm>
            <a:off x="9095874" y="1860884"/>
            <a:ext cx="208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 definite order</a:t>
            </a:r>
          </a:p>
          <a:p>
            <a:r>
              <a:rPr kumimoji="1" lang="en-US" altLang="ja-JP" dirty="0"/>
              <a:t>Irregularly spaced</a:t>
            </a:r>
          </a:p>
          <a:p>
            <a:r>
              <a:rPr lang="en-US" altLang="ja-JP" dirty="0"/>
              <a:t>Irregular domain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40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4561883-E87D-A487-E0EC-DBEB93F7B4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4561883-E87D-A487-E0EC-DBEB93F7B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3F212F-58D5-B16A-0FBC-B655C11D6C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𝑑𝑢𝑑𝑣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3F212F-58D5-B16A-0FBC-B655C11D6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9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BC472-EDC6-BD81-9953-C9142431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for Part 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0D9372-D76B-D1D0-28FF-502864D6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391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Extension of </a:t>
            </a:r>
            <a:r>
              <a:rPr kumimoji="1" lang="en-US" altLang="ja-JP" dirty="0"/>
              <a:t>Whittle likelihood for stationary spatial data</a:t>
            </a:r>
          </a:p>
          <a:p>
            <a:r>
              <a:rPr lang="en-US" altLang="ja-JP" dirty="0"/>
              <a:t>Efficient computations</a:t>
            </a:r>
          </a:p>
          <a:p>
            <a:r>
              <a:rPr lang="en-US" altLang="ja-JP" dirty="0"/>
              <a:t>Asymptotic analysis under the mixed </a:t>
            </a:r>
            <a:r>
              <a:rPr lang="en-US" altLang="ja-JP" dirty="0" err="1"/>
              <a:t>asymptotics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Criticism:</a:t>
            </a:r>
          </a:p>
          <a:p>
            <a:r>
              <a:rPr lang="en-US" altLang="ja-JP" dirty="0"/>
              <a:t>Huge sample sizes are necessary.</a:t>
            </a:r>
          </a:p>
          <a:p>
            <a:r>
              <a:rPr kumimoji="1" lang="en-US" altLang="ja-JP" dirty="0"/>
              <a:t>High frequency components are ignored.</a:t>
            </a:r>
          </a:p>
          <a:p>
            <a:r>
              <a:rPr lang="en-US" altLang="ja-JP" dirty="0"/>
              <a:t>Poor estimation for the smoothness parameter of </a:t>
            </a:r>
            <a:r>
              <a:rPr lang="en-US" altLang="ja-JP" dirty="0" err="1"/>
              <a:t>Matern</a:t>
            </a:r>
            <a:r>
              <a:rPr lang="en-US" altLang="ja-JP" dirty="0"/>
              <a:t> Class.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Spatial or frequency domain approach should be selected according to  data features.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2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56D1E-F125-65E9-DF02-CE76CF95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/>
              <a:t>Motivations: analysis of</a:t>
            </a:r>
            <a:r>
              <a:rPr kumimoji="1" lang="en-US" altLang="ja-JP" sz="3600" b="1" dirty="0"/>
              <a:t> three </a:t>
            </a:r>
            <a:r>
              <a:rPr lang="en-US" altLang="ja-JP" sz="3600" b="1" dirty="0"/>
              <a:t>s</a:t>
            </a:r>
            <a:r>
              <a:rPr kumimoji="1" lang="en-US" altLang="ja-JP" sz="3600" b="1" dirty="0"/>
              <a:t>urface time series</a:t>
            </a:r>
            <a:endParaRPr kumimoji="1" lang="ja-JP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1. covid: city level weekly new cases per 10,000 residents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2. mobility: weekly aggregated population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altLang="ja-JP" dirty="0"/>
                  <a:t>m meshes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3. rainfall: weekly aggregated observations at 936 stations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639BDB0E-D817-9755-D628-28E32DBE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41" y="3429000"/>
            <a:ext cx="3058341" cy="33061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274CB-B184-DDB4-988D-C14BD83632A5}"/>
              </a:ext>
            </a:extLst>
          </p:cNvPr>
          <p:cNvSpPr txBox="1"/>
          <p:nvPr/>
        </p:nvSpPr>
        <p:spPr>
          <a:xfrm>
            <a:off x="838200" y="42950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Covid cases </a:t>
            </a:r>
            <a:r>
              <a:rPr kumimoji="1" lang="en-US" altLang="ja-JP" dirty="0"/>
              <a:t>in 1,800cities 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9A818D-25A9-8B69-6C81-24C3185F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35" y="3949011"/>
            <a:ext cx="3340898" cy="27861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CA4F76-35E9-AAA4-A1AC-399125B7E75C}"/>
              </a:ext>
            </a:extLst>
          </p:cNvPr>
          <p:cNvSpPr txBox="1"/>
          <p:nvPr/>
        </p:nvSpPr>
        <p:spPr>
          <a:xfrm>
            <a:off x="5000586" y="357967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mobility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on</a:t>
            </a:r>
            <a:r>
              <a:rPr kumimoji="1" lang="en-US" altLang="ja-JP" dirty="0"/>
              <a:t> 500m meshes 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91CBE4-16BE-6A50-5A6D-3B3495468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428" y="3764345"/>
            <a:ext cx="2421150" cy="2925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865917-CE17-3B74-F12C-576E88D95530}"/>
              </a:ext>
            </a:extLst>
          </p:cNvPr>
          <p:cNvSpPr txBox="1"/>
          <p:nvPr/>
        </p:nvSpPr>
        <p:spPr>
          <a:xfrm>
            <a:off x="9305428" y="3478300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936 </a:t>
            </a:r>
            <a:r>
              <a:rPr kumimoji="1" lang="en-US" altLang="ja-JP" dirty="0">
                <a:solidFill>
                  <a:srgbClr val="FF0000"/>
                </a:solidFill>
              </a:rPr>
              <a:t>rainfall</a:t>
            </a:r>
            <a:r>
              <a:rPr kumimoji="1" lang="en-US" altLang="ja-JP" dirty="0"/>
              <a:t>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94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B94A1-6B31-49C9-97FB-EABEE17C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CE9D4-5D76-4FCB-9F3E-821CCFE2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2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0.  Preliminary: from time series to spatial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Review: Fourier analysis of time series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Extension to spatial data </a:t>
            </a:r>
            <a:r>
              <a:rPr kumimoji="1" lang="en-US" altLang="ja-JP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Extension to surface time series</a:t>
            </a:r>
          </a:p>
          <a:p>
            <a:pPr lvl="1"/>
            <a:r>
              <a:rPr lang="en-US" altLang="ja-JP" dirty="0"/>
              <a:t>Introduction of VAR models </a:t>
            </a:r>
          </a:p>
          <a:p>
            <a:pPr lvl="1"/>
            <a:r>
              <a:rPr lang="en-US" altLang="ja-JP" dirty="0"/>
              <a:t>VAR models for surface time series</a:t>
            </a:r>
            <a:endParaRPr kumimoji="1" lang="en-US" altLang="ja-JP" dirty="0"/>
          </a:p>
          <a:p>
            <a:pPr lvl="1"/>
            <a:r>
              <a:rPr lang="en-US" altLang="ja-JP" dirty="0"/>
              <a:t>Estimation on the frequency domain</a:t>
            </a:r>
          </a:p>
          <a:p>
            <a:pPr lvl="1"/>
            <a:r>
              <a:rPr kumimoji="1" lang="en-US" altLang="ja-JP" dirty="0"/>
              <a:t>Asymptotic properties</a:t>
            </a:r>
          </a:p>
          <a:p>
            <a:pPr lvl="1"/>
            <a:r>
              <a:rPr lang="en-US" altLang="ja-JP" dirty="0"/>
              <a:t>Applications to NTT Docomo human mobility survey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096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35944-8ACD-79E7-E3A2-D64807A4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Bi-variate VAR models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67E15E6-E464-8A49-36DA-F5BCD274D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Univariate AR(1) model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Bivariate VAR(1) model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Impulse response function (IRF): initializing by </a:t>
                </a: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evaluated by the recursion is defined as IRF.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67E15E6-E464-8A49-36DA-F5BCD274D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95FC656E-E6EF-0FAD-39D7-019F19B4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64" y="681037"/>
            <a:ext cx="4010585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1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2399F-35C4-57AD-793E-C74CC8E5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Applications to</a:t>
            </a:r>
            <a:r>
              <a:rPr kumimoji="1" lang="en-US" altLang="ja-JP" dirty="0"/>
              <a:t> </a:t>
            </a:r>
            <a:r>
              <a:rPr lang="en-US" altLang="ja-JP" dirty="0"/>
              <a:t>s</a:t>
            </a:r>
            <a:r>
              <a:rPr kumimoji="1" lang="en-US" altLang="ja-JP" dirty="0"/>
              <a:t>urface time series analysis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B33546-FB1E-A359-0DB8-6C7E5DD39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B33546-FB1E-A359-0DB8-6C7E5DD39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399CD7-0A6B-7137-AB9A-9B3AA4FD6C60}"/>
              </a:ext>
            </a:extLst>
          </p:cNvPr>
          <p:cNvSpPr txBox="1"/>
          <p:nvPr/>
        </p:nvSpPr>
        <p:spPr>
          <a:xfrm>
            <a:off x="1217202" y="540154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baseline="30000" dirty="0"/>
              <a:t>st</a:t>
            </a:r>
            <a:r>
              <a:rPr lang="en-US" altLang="ja-JP" dirty="0"/>
              <a:t> week in</a:t>
            </a:r>
            <a:r>
              <a:rPr kumimoji="1" lang="en-US" altLang="ja-JP" dirty="0"/>
              <a:t> Jan. 202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7B91E6-11D4-9E42-27A4-2AF3A83B11FE}"/>
              </a:ext>
            </a:extLst>
          </p:cNvPr>
          <p:cNvSpPr txBox="1"/>
          <p:nvPr/>
        </p:nvSpPr>
        <p:spPr>
          <a:xfrm>
            <a:off x="4817078" y="5401546"/>
            <a:ext cx="1278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</a:t>
            </a:r>
            <a:r>
              <a:rPr lang="en-US" altLang="ja-JP" baseline="30000" dirty="0"/>
              <a:t>nd</a:t>
            </a:r>
            <a:r>
              <a:rPr lang="en-US" altLang="ja-JP" dirty="0"/>
              <a:t> week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7AC49C-BCE8-555D-F3ED-7CE9C58CEB66}"/>
              </a:ext>
            </a:extLst>
          </p:cNvPr>
          <p:cNvSpPr txBox="1"/>
          <p:nvPr/>
        </p:nvSpPr>
        <p:spPr>
          <a:xfrm>
            <a:off x="7154757" y="5368940"/>
            <a:ext cx="1562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3</a:t>
            </a:r>
            <a:r>
              <a:rPr lang="en-US" altLang="ja-JP" baseline="30000" dirty="0"/>
              <a:t>rd</a:t>
            </a:r>
            <a:r>
              <a:rPr lang="en-US" altLang="ja-JP" dirty="0"/>
              <a:t> week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458CE4-262A-DFC3-FD2E-DE75D76C2188}"/>
              </a:ext>
            </a:extLst>
          </p:cNvPr>
          <p:cNvSpPr txBox="1"/>
          <p:nvPr/>
        </p:nvSpPr>
        <p:spPr>
          <a:xfrm>
            <a:off x="9701020" y="5304918"/>
            <a:ext cx="1198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baseline="30000" dirty="0"/>
              <a:t>th</a:t>
            </a:r>
            <a:r>
              <a:rPr lang="en-US" altLang="ja-JP" dirty="0"/>
              <a:t> week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15823D-8BB9-044A-4EF8-0F5DAC3C3209}"/>
              </a:ext>
            </a:extLst>
          </p:cNvPr>
          <p:cNvSpPr txBox="1"/>
          <p:nvPr/>
        </p:nvSpPr>
        <p:spPr>
          <a:xfrm>
            <a:off x="972671" y="2444538"/>
            <a:ext cx="73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Ex. # of </a:t>
            </a:r>
            <a:r>
              <a:rPr lang="en-US" altLang="ja-JP" u="sng" dirty="0"/>
              <a:t>Covid cases</a:t>
            </a:r>
            <a:r>
              <a:rPr lang="en-US" altLang="ja-JP" dirty="0"/>
              <a:t>, </a:t>
            </a:r>
            <a:r>
              <a:rPr lang="en-US" altLang="ja-JP" u="sng" dirty="0"/>
              <a:t>human mobility </a:t>
            </a:r>
            <a:r>
              <a:rPr lang="en-US" altLang="ja-JP" dirty="0"/>
              <a:t>and </a:t>
            </a:r>
            <a:r>
              <a:rPr lang="en-US" altLang="ja-JP" u="sng" dirty="0"/>
              <a:t>rain fall</a:t>
            </a:r>
            <a:r>
              <a:rPr lang="en-US" altLang="ja-JP" dirty="0"/>
              <a:t>, collected weekly 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E265B4C-6EA4-2E1C-E9C9-79443824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66" y="3007126"/>
            <a:ext cx="1837926" cy="19883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69C1404-149A-49EE-7190-2E33E5D5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425" y="3007126"/>
            <a:ext cx="1837926" cy="19883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2AB4C8F-E1AE-D1F1-2B0A-43493792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25" y="3007126"/>
            <a:ext cx="1837926" cy="19883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672C64-A0E9-8F22-302D-7E415733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03" y="2813870"/>
            <a:ext cx="1837926" cy="19883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34417A-8E1C-BD02-13B5-32151F177C62}"/>
              </a:ext>
            </a:extLst>
          </p:cNvPr>
          <p:cNvSpPr txBox="1"/>
          <p:nvPr/>
        </p:nvSpPr>
        <p:spPr>
          <a:xfrm>
            <a:off x="1217202" y="6176963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Lots of NAs, data points are not necessarily the same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17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楕円 12">
            <a:extLst>
              <a:ext uri="{FF2B5EF4-FFF2-40B4-BE49-F238E27FC236}">
                <a16:creationId xmlns:a16="http://schemas.microsoft.com/office/drawing/2014/main" id="{8CB79B7F-D05D-17C9-760F-7F5065BBBFCF}"/>
              </a:ext>
            </a:extLst>
          </p:cNvPr>
          <p:cNvSpPr/>
          <p:nvPr/>
        </p:nvSpPr>
        <p:spPr>
          <a:xfrm>
            <a:off x="5049815" y="3236181"/>
            <a:ext cx="516835" cy="5232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19A428D-DA28-154D-1851-1A405031AC00}"/>
              </a:ext>
            </a:extLst>
          </p:cNvPr>
          <p:cNvSpPr/>
          <p:nvPr/>
        </p:nvSpPr>
        <p:spPr>
          <a:xfrm>
            <a:off x="3005593" y="3236181"/>
            <a:ext cx="516835" cy="5232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BFAC1E-7D4B-25BB-7B5C-D53DD020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(V)AR </a:t>
            </a:r>
            <a:r>
              <a:rPr kumimoji="1" lang="en-US" altLang="ja-JP" dirty="0"/>
              <a:t>models for surface time series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75BF371-91F8-E12E-E8B0-607B55C62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5178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Let</a:t>
                </a:r>
                <a:endParaRPr kumimoji="1"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=1,2,…</m:t>
                      </m:r>
                    </m:oMath>
                  </m:oMathPara>
                </a14:m>
                <a:endParaRPr kumimoji="1"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with CARMA kernels:</a:t>
                </a: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endParaRPr kumimoji="1" lang="en-US" altLang="ja-JP" b="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75BF371-91F8-E12E-E8B0-607B55C62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178" y="1690688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69B47F-C3F5-86BE-E092-139659460353}"/>
              </a:ext>
            </a:extLst>
          </p:cNvPr>
          <p:cNvSpPr txBox="1"/>
          <p:nvPr/>
        </p:nvSpPr>
        <p:spPr>
          <a:xfrm>
            <a:off x="9638068" y="2563673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C00000"/>
                </a:solidFill>
              </a:rPr>
              <a:t> </a:t>
            </a:r>
          </a:p>
          <a:p>
            <a:r>
              <a:rPr lang="en-US" altLang="ja-JP" sz="1400" dirty="0">
                <a:solidFill>
                  <a:srgbClr val="C00000"/>
                </a:solidFill>
              </a:rPr>
              <a:t>s</a:t>
            </a:r>
            <a:r>
              <a:rPr kumimoji="1" lang="en-US" altLang="ja-JP" sz="1400" dirty="0">
                <a:solidFill>
                  <a:srgbClr val="C00000"/>
                </a:solidFill>
              </a:rPr>
              <a:t>patial CARMA errors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E410A-C313-EE98-3C37-419DD7A8237E}"/>
              </a:ext>
            </a:extLst>
          </p:cNvPr>
          <p:cNvSpPr txBox="1"/>
          <p:nvPr/>
        </p:nvSpPr>
        <p:spPr>
          <a:xfrm>
            <a:off x="2383436" y="2933005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Non-spatial effect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681D3C-7B2D-8C4E-3F63-68DAB683D1D7}"/>
              </a:ext>
            </a:extLst>
          </p:cNvPr>
          <p:cNvSpPr txBox="1"/>
          <p:nvPr/>
        </p:nvSpPr>
        <p:spPr>
          <a:xfrm>
            <a:off x="4694883" y="2646919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spatial effect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AB91270-80F7-2036-5401-DD2B7733FDBE}"/>
                  </a:ext>
                </a:extLst>
              </p:cNvPr>
              <p:cNvSpPr txBox="1"/>
              <p:nvPr/>
            </p:nvSpPr>
            <p:spPr>
              <a:xfrm>
                <a:off x="6199367" y="5451041"/>
                <a:ext cx="2910797" cy="1095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Notice that </a:t>
                </a:r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AB91270-80F7-2036-5401-DD2B7733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67" y="5451041"/>
                <a:ext cx="2910797" cy="1095877"/>
              </a:xfrm>
              <a:prstGeom prst="rect">
                <a:avLst/>
              </a:prstGeom>
              <a:blipFill>
                <a:blip r:embed="rId3"/>
                <a:stretch>
                  <a:fillRect l="-1887" t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0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883327-B537-BA38-4E8A-19E76259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Temporal stationary conditions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51BBB5-E472-4A4E-14EC-2C2A85561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temporally stationary, 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1−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has zeros outside the unit circle. In our case,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e>
                          </m:nary>
                        </m:e>
                        <m:sub/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51BBB5-E472-4A4E-14EC-2C2A85561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38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9AF70-0498-C3A8-8A28-675AAC9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Station</a:t>
            </a:r>
            <a:r>
              <a:rPr lang="en-US" altLang="ja-JP" dirty="0"/>
              <a:t>ary in space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AA8A29-74FD-DFBB-175D-6FB20A4B7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dirty="0"/>
                  <a:t> are stationary in space,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dirty="0"/>
                  <a:t> are stationary in space, for any bounded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AA8A29-74FD-DFBB-175D-6FB20A4B7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54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E7FDE-C253-4C6E-844E-25F57293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Fourier transform of  </a:t>
            </a:r>
            <a:r>
              <a:rPr lang="en-US" altLang="ja-JP" sz="3200" dirty="0"/>
              <a:t>convolution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697207-4D1B-44C7-A9F1-BFE7DCBD90EF}"/>
                  </a:ext>
                </a:extLst>
              </p:cNvPr>
              <p:cNvSpPr txBox="1"/>
              <p:nvPr/>
            </p:nvSpPr>
            <p:spPr>
              <a:xfrm>
                <a:off x="693505" y="1617054"/>
                <a:ext cx="10128219" cy="3533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Applying Fourier transform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in space</a:t>
                </a:r>
                <a:r>
                  <a:rPr kumimoji="1" lang="en-US" altLang="ja-JP" sz="2800" dirty="0"/>
                  <a:t>,</a:t>
                </a:r>
                <a:endParaRPr kumimoji="1" lang="ja-JP" alt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kumimoji="1"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/>
                  <a:t>we have</a:t>
                </a:r>
                <a:endParaRPr kumimoji="1" lang="en-US" altLang="ja-JP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697207-4D1B-44C7-A9F1-BFE7DCBD9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1617054"/>
                <a:ext cx="10128219" cy="3533660"/>
              </a:xfrm>
              <a:prstGeom prst="rect">
                <a:avLst/>
              </a:prstGeom>
              <a:blipFill>
                <a:blip r:embed="rId2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2741EB-0F1F-4B23-B214-F417D80D0EE4}"/>
                  </a:ext>
                </a:extLst>
              </p:cNvPr>
              <p:cNvSpPr txBox="1"/>
              <p:nvPr/>
            </p:nvSpPr>
            <p:spPr>
              <a:xfrm>
                <a:off x="693505" y="5305557"/>
                <a:ext cx="4862885" cy="932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</a:rPr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−3/2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2741EB-0F1F-4B23-B214-F417D80D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5305557"/>
                <a:ext cx="4862885" cy="932499"/>
              </a:xfrm>
              <a:prstGeom prst="rect">
                <a:avLst/>
              </a:prstGeom>
              <a:blipFill>
                <a:blip r:embed="rId3"/>
                <a:stretch>
                  <a:fillRect l="-1129" t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7CDFA3A-19E5-F795-32FC-3F0338FA8B5E}"/>
                  </a:ext>
                </a:extLst>
              </p:cNvPr>
              <p:cNvSpPr txBox="1"/>
              <p:nvPr/>
            </p:nvSpPr>
            <p:spPr>
              <a:xfrm>
                <a:off x="4892041" y="5628209"/>
                <a:ext cx="2963848" cy="60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for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7CDFA3A-19E5-F795-32FC-3F0338FA8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1" y="5628209"/>
                <a:ext cx="2963848" cy="609847"/>
              </a:xfrm>
              <a:prstGeom prst="rect">
                <a:avLst/>
              </a:prstGeom>
              <a:blipFill>
                <a:blip r:embed="rId4"/>
                <a:stretch>
                  <a:fillRect l="-185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56D1E-F125-65E9-DF02-CE76CF95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/>
              <a:t>Motivations: analysis of</a:t>
            </a:r>
            <a:r>
              <a:rPr kumimoji="1" lang="en-US" altLang="ja-JP" sz="3600" b="1" dirty="0"/>
              <a:t> three </a:t>
            </a:r>
            <a:r>
              <a:rPr lang="en-US" altLang="ja-JP" sz="3600" b="1" dirty="0"/>
              <a:t>s</a:t>
            </a:r>
            <a:r>
              <a:rPr kumimoji="1" lang="en-US" altLang="ja-JP" sz="3600" b="1" dirty="0"/>
              <a:t>urface time series</a:t>
            </a:r>
            <a:endParaRPr kumimoji="1" lang="ja-JP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1. covid: city level weekly new cases per 10,000 residents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2. mobility: weekly aggregated population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altLang="ja-JP" dirty="0"/>
                  <a:t>m meshes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3. rainfall: weekly aggregated observations at 936 stations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639BDB0E-D817-9755-D628-28E32DBE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41" y="3429000"/>
            <a:ext cx="3058341" cy="33061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274CB-B184-DDB4-988D-C14BD83632A5}"/>
              </a:ext>
            </a:extLst>
          </p:cNvPr>
          <p:cNvSpPr txBox="1"/>
          <p:nvPr/>
        </p:nvSpPr>
        <p:spPr>
          <a:xfrm>
            <a:off x="838200" y="42950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Covid cases </a:t>
            </a:r>
            <a:r>
              <a:rPr kumimoji="1" lang="en-US" altLang="ja-JP" dirty="0"/>
              <a:t>in 1,800cities 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9A818D-25A9-8B69-6C81-24C3185F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35" y="3949011"/>
            <a:ext cx="3340898" cy="27861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CA4F76-35E9-AAA4-A1AC-399125B7E75C}"/>
              </a:ext>
            </a:extLst>
          </p:cNvPr>
          <p:cNvSpPr txBox="1"/>
          <p:nvPr/>
        </p:nvSpPr>
        <p:spPr>
          <a:xfrm>
            <a:off x="5000586" y="357967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mobility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on</a:t>
            </a:r>
            <a:r>
              <a:rPr kumimoji="1" lang="en-US" altLang="ja-JP" dirty="0"/>
              <a:t> 500m meshes 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91CBE4-16BE-6A50-5A6D-3B3495468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428" y="3764345"/>
            <a:ext cx="2421150" cy="2925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865917-CE17-3B74-F12C-576E88D95530}"/>
              </a:ext>
            </a:extLst>
          </p:cNvPr>
          <p:cNvSpPr txBox="1"/>
          <p:nvPr/>
        </p:nvSpPr>
        <p:spPr>
          <a:xfrm>
            <a:off x="9305428" y="3478300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936 </a:t>
            </a:r>
            <a:r>
              <a:rPr kumimoji="1" lang="en-US" altLang="ja-JP" dirty="0">
                <a:solidFill>
                  <a:srgbClr val="FF0000"/>
                </a:solidFill>
              </a:rPr>
              <a:t>rainfall</a:t>
            </a:r>
            <a:r>
              <a:rPr kumimoji="1" lang="en-US" altLang="ja-JP" dirty="0"/>
              <a:t>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36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8959C-8204-48A1-B3B5-468EA971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5" y="33325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Least Square Estimation </a:t>
            </a:r>
            <a:r>
              <a:rPr kumimoji="1" lang="en-US" altLang="ja-JP" sz="2400" dirty="0"/>
              <a:t>on the frequency domain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FC14259-A988-49E6-865D-2B02F73EB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b="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/2,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let</a:t>
                </a:r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600" b="0" i="1" smtClean="0">
                                      <a:latin typeface="Cambria Math" panose="02040503050406030204" pitchFamily="18" charset="0"/>
                                    </a:rPr>
                                    <m:t>𝑡𝑗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latin typeface="Cambria Math" panose="02040503050406030204" pitchFamily="18" charset="0"/>
                                </a:rPr>
                                <m:t>𝑡𝑗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kumimoji="1" lang="en-US" altLang="ja-JP" b="0" dirty="0">
                    <a:latin typeface="Cambria Math" panose="02040503050406030204" pitchFamily="18" charset="0"/>
                  </a:rPr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̃"/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FC14259-A988-49E6-865D-2B02F73EB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格子点">
            <a:extLst>
              <a:ext uri="{FF2B5EF4-FFF2-40B4-BE49-F238E27FC236}">
                <a16:creationId xmlns:a16="http://schemas.microsoft.com/office/drawing/2014/main" id="{95F12B4E-6DF7-433C-9D9B-2C106781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95" y="1690688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B75F783-9B43-4B28-B178-AA5DFEC56565}"/>
              </a:ext>
            </a:extLst>
          </p:cNvPr>
          <p:cNvCxnSpPr>
            <a:cxnSpLocks/>
          </p:cNvCxnSpPr>
          <p:nvPr/>
        </p:nvCxnSpPr>
        <p:spPr>
          <a:xfrm>
            <a:off x="8527551" y="2928135"/>
            <a:ext cx="31952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A15516-4125-41AA-A54C-003420A2A635}"/>
              </a:ext>
            </a:extLst>
          </p:cNvPr>
          <p:cNvCxnSpPr>
            <a:cxnSpLocks/>
          </p:cNvCxnSpPr>
          <p:nvPr/>
        </p:nvCxnSpPr>
        <p:spPr>
          <a:xfrm>
            <a:off x="9904288" y="1562783"/>
            <a:ext cx="0" cy="26187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9B7F42-ABC9-4F17-A253-0C9CB0FD8915}"/>
                  </a:ext>
                </a:extLst>
              </p:cNvPr>
              <p:cNvSpPr txBox="1"/>
              <p:nvPr/>
            </p:nvSpPr>
            <p:spPr>
              <a:xfrm>
                <a:off x="8219326" y="571101"/>
                <a:ext cx="369478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=1.⋯,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9B7F42-ABC9-4F17-A253-0C9CB0FD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326" y="571101"/>
                <a:ext cx="369478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C3E955D-C384-4148-8605-24B6FE7573CA}"/>
              </a:ext>
            </a:extLst>
          </p:cNvPr>
          <p:cNvSpPr/>
          <p:nvPr/>
        </p:nvSpPr>
        <p:spPr>
          <a:xfrm>
            <a:off x="9008294" y="1693560"/>
            <a:ext cx="2209799" cy="12345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DF2BD37-C9CB-4D0C-B150-C15209EFA30F}"/>
              </a:ext>
            </a:extLst>
          </p:cNvPr>
          <p:cNvCxnSpPr/>
          <p:nvPr/>
        </p:nvCxnSpPr>
        <p:spPr>
          <a:xfrm flipH="1">
            <a:off x="9092629" y="1731539"/>
            <a:ext cx="564132" cy="3671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BD0D6E4-CA38-4B86-A369-6A2B81934213}"/>
              </a:ext>
            </a:extLst>
          </p:cNvPr>
          <p:cNvCxnSpPr>
            <a:cxnSpLocks/>
          </p:cNvCxnSpPr>
          <p:nvPr/>
        </p:nvCxnSpPr>
        <p:spPr>
          <a:xfrm flipH="1">
            <a:off x="9060951" y="1825625"/>
            <a:ext cx="1295400" cy="7610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FA6A707-6882-4ADF-AE27-540A2BB03280}"/>
              </a:ext>
            </a:extLst>
          </p:cNvPr>
          <p:cNvCxnSpPr>
            <a:cxnSpLocks/>
          </p:cNvCxnSpPr>
          <p:nvPr/>
        </p:nvCxnSpPr>
        <p:spPr>
          <a:xfrm flipH="1">
            <a:off x="9293489" y="1784774"/>
            <a:ext cx="1760196" cy="11086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A9C3383-5EC8-44D8-A886-6C362B08B39D}"/>
              </a:ext>
            </a:extLst>
          </p:cNvPr>
          <p:cNvCxnSpPr>
            <a:cxnSpLocks/>
          </p:cNvCxnSpPr>
          <p:nvPr/>
        </p:nvCxnSpPr>
        <p:spPr>
          <a:xfrm flipH="1">
            <a:off x="9861917" y="2184065"/>
            <a:ext cx="1295400" cy="7610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A833-830D-4AF7-A41C-0AF3D49CBE81}"/>
              </a:ext>
            </a:extLst>
          </p:cNvPr>
          <p:cNvSpPr txBox="1"/>
          <p:nvPr/>
        </p:nvSpPr>
        <p:spPr>
          <a:xfrm>
            <a:off x="9946660" y="3912672"/>
            <a:ext cx="284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frequency domain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A8F95C4-2603-492D-87BA-531EB2F475C2}"/>
              </a:ext>
            </a:extLst>
          </p:cNvPr>
          <p:cNvSpPr/>
          <p:nvPr/>
        </p:nvSpPr>
        <p:spPr>
          <a:xfrm>
            <a:off x="838199" y="4181582"/>
            <a:ext cx="9955285" cy="1882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67E7A9-CF63-4EAF-BA60-C7A1EE9A4D2B}"/>
              </a:ext>
            </a:extLst>
          </p:cNvPr>
          <p:cNvSpPr txBox="1"/>
          <p:nvPr/>
        </p:nvSpPr>
        <p:spPr>
          <a:xfrm>
            <a:off x="795829" y="3861979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LSE on frequency domain: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2D0F71-54C8-8412-BF1C-755CFCADCB62}"/>
              </a:ext>
            </a:extLst>
          </p:cNvPr>
          <p:cNvSpPr txBox="1"/>
          <p:nvPr/>
        </p:nvSpPr>
        <p:spPr>
          <a:xfrm>
            <a:off x="1034683" y="2575809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Discrete Fourier Transform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377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9BBE4-B481-39DB-9DF6-53D6C4B1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Asymptotic scheme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617462F-F98C-4E48-96A3-D9508B98224D}"/>
                  </a:ext>
                </a:extLst>
              </p:cNvPr>
              <p:cNvSpPr txBox="1"/>
              <p:nvPr/>
            </p:nvSpPr>
            <p:spPr>
              <a:xfrm>
                <a:off x="662577" y="1690688"/>
                <a:ext cx="609437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en-US" altLang="ja-JP" sz="1800" dirty="0"/>
              </a:p>
              <a:p>
                <a:r>
                  <a:rPr lang="en-US" altLang="ja-JP" sz="1800" dirty="0"/>
                  <a:t>                                           </a:t>
                </a:r>
                <a:r>
                  <a:rPr lang="en-US" altLang="ja-JP" dirty="0"/>
                  <a:t>diverge</a:t>
                </a:r>
                <a:r>
                  <a:rPr lang="en-US" altLang="ja-JP" sz="1800" dirty="0"/>
                  <a:t>,          </a:t>
                </a:r>
                <a:r>
                  <a:rPr lang="en-US" altLang="ja-JP" dirty="0"/>
                  <a:t>f</a:t>
                </a:r>
                <a:r>
                  <a:rPr lang="en-US" altLang="ja-JP" sz="1800" dirty="0"/>
                  <a:t>inite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617462F-F98C-4E48-96A3-D9508B98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7" y="1690688"/>
                <a:ext cx="6094378" cy="783869"/>
              </a:xfrm>
              <a:prstGeom prst="rect">
                <a:avLst/>
              </a:prstGeom>
              <a:blipFill>
                <a:blip r:embed="rId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A901C7-6551-BFBE-DE72-98B4E301E726}"/>
                  </a:ext>
                </a:extLst>
              </p:cNvPr>
              <p:cNvSpPr txBox="1"/>
              <p:nvPr/>
            </p:nvSpPr>
            <p:spPr>
              <a:xfrm>
                <a:off x="2393576" y="3908611"/>
                <a:ext cx="509755" cy="42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A901C7-6551-BFBE-DE72-98B4E301E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6" y="3908611"/>
                <a:ext cx="509755" cy="42434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8426DC2D-7186-6F2D-B582-1C332824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15" name="コンテンツ プレースホルダー 4">
            <a:extLst>
              <a:ext uri="{FF2B5EF4-FFF2-40B4-BE49-F238E27FC236}">
                <a16:creationId xmlns:a16="http://schemas.microsoft.com/office/drawing/2014/main" id="{A7A2488B-60E9-29BD-AAA5-BBAE5BA9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070" y="2978577"/>
            <a:ext cx="3244367" cy="188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934301-D5D3-40F6-E624-F38525F71CAD}"/>
                  </a:ext>
                </a:extLst>
              </p:cNvPr>
              <p:cNvSpPr txBox="1"/>
              <p:nvPr/>
            </p:nvSpPr>
            <p:spPr>
              <a:xfrm>
                <a:off x="5415160" y="3229353"/>
                <a:ext cx="4956613" cy="1835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→∞,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en-US" altLang="ja-JP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iid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934301-D5D3-40F6-E624-F38525F7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60" y="3229353"/>
                <a:ext cx="4956613" cy="1835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AA8667-851D-3454-5F31-C0A5C971D352}"/>
              </a:ext>
            </a:extLst>
          </p:cNvPr>
          <p:cNvSpPr txBox="1"/>
          <p:nvPr/>
        </p:nvSpPr>
        <p:spPr>
          <a:xfrm>
            <a:off x="4955170" y="2919299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Mixed </a:t>
            </a:r>
            <a:r>
              <a:rPr kumimoji="1" lang="en-US" altLang="ja-JP" u="sng" dirty="0" err="1"/>
              <a:t>asymptotics</a:t>
            </a:r>
            <a:endParaRPr kumimoji="1" lang="ja-JP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C508A15-FAD7-868E-EDF4-C853ACB79C38}"/>
                  </a:ext>
                </a:extLst>
              </p:cNvPr>
              <p:cNvSpPr txBox="1"/>
              <p:nvPr/>
            </p:nvSpPr>
            <p:spPr>
              <a:xfrm>
                <a:off x="4987230" y="3972548"/>
                <a:ext cx="5313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u="sng" dirty="0"/>
                  <a:t>Describe irregularity by pdf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ja-JP" dirty="0"/>
                  <a:t> on unit square</a:t>
                </a:r>
                <a:r>
                  <a:rPr lang="en-US" altLang="ja-JP" u="sng" dirty="0"/>
                  <a:t> </a:t>
                </a:r>
                <a:r>
                  <a:rPr kumimoji="1" lang="en-US" altLang="ja-JP" u="sng" dirty="0"/>
                  <a:t> </a:t>
                </a:r>
                <a:endParaRPr kumimoji="1" lang="ja-JP" altLang="en-US" u="sng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C508A15-FAD7-868E-EDF4-C853ACB7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30" y="3972548"/>
                <a:ext cx="5313216" cy="369332"/>
              </a:xfrm>
              <a:prstGeom prst="rect">
                <a:avLst/>
              </a:prstGeom>
              <a:blipFill>
                <a:blip r:embed="rId6"/>
                <a:stretch>
                  <a:fillRect l="-917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4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DEDC9-9B5F-8AD3-AA59-459A3644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conditions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963F00-F11D-CE31-FAAE-2B1CADEF6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</a:t>
                </a:r>
                <a:r>
                  <a:rPr kumimoji="1" lang="en-US" altLang="ja-JP" u="sng" dirty="0">
                    <a:solidFill>
                      <a:srgbClr val="FF0000"/>
                    </a:solidFill>
                  </a:rPr>
                  <a:t>stationary </a:t>
                </a:r>
                <a:r>
                  <a:rPr lang="en-US" altLang="ja-JP" u="sng" dirty="0">
                    <a:solidFill>
                      <a:srgbClr val="FF0000"/>
                    </a:solidFill>
                  </a:rPr>
                  <a:t>across  s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is positive definite and twice differentiable</a:t>
                </a:r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</a:t>
                </a:r>
                <a:r>
                  <a:rPr lang="en-US" altLang="ja-JP" u="sng" dirty="0">
                    <a:solidFill>
                      <a:srgbClr val="FF0000"/>
                    </a:solidFill>
                  </a:rPr>
                  <a:t>stationary across s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is positive definite and twice differentiable</a:t>
                </a:r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963F00-F11D-CE31-FAAE-2B1CADEF6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41" b="-1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060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3BC75-30BB-47D1-BD7E-00D1F290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consistency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223E45E-DF34-4059-95CE-18937E378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48" y="2315245"/>
            <a:ext cx="5934903" cy="1771897"/>
          </a:xfrm>
        </p:spPr>
      </p:pic>
    </p:spTree>
    <p:extLst>
      <p:ext uri="{BB962C8B-B14F-4D97-AF65-F5344CB8AC3E}">
        <p14:creationId xmlns:p14="http://schemas.microsoft.com/office/powerpoint/2010/main" val="444701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C2AC2-2AED-49DD-A782-A4CED14B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Asymptotic normality</a:t>
            </a:r>
            <a:endParaRPr kumimoji="1" lang="ja-JP" altLang="en-US" dirty="0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818242E3-89AB-F5E0-1FD3-60FA76DA5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366" y="1562035"/>
            <a:ext cx="7134827" cy="49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0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CBD4-EDF0-4EF4-8D16-AE7FF9FF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Consistent estimation for </a:t>
            </a:r>
            <a:r>
              <a:rPr kumimoji="1" lang="en-US" altLang="ja-JP" dirty="0" err="1"/>
              <a:t>asympt</a:t>
            </a:r>
            <a:r>
              <a:rPr kumimoji="1" lang="en-US" altLang="ja-JP" dirty="0"/>
              <a:t>. variance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E079163-F4D2-45C3-9615-DB59A9CCC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998" y="1986664"/>
            <a:ext cx="8449854" cy="1324160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D78A8A7-C899-2C90-509F-86B62746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52" y="3310824"/>
            <a:ext cx="766869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21C38-0550-4657-8856-FBF9D184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of spatial spurious regression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5DA3669-4F07-4E3D-973C-3797ACD0AD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41537"/>
                <a:ext cx="659892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𝑡𝑘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𝑡𝑘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𝑡𝑘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𝑡𝑘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𝑡𝑘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𝑡𝑘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5DA3669-4F07-4E3D-973C-3797ACD0AD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41537"/>
                <a:ext cx="659892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F14509-1734-4ECF-9A45-9F1EEDC41D05}"/>
              </a:ext>
            </a:extLst>
          </p:cNvPr>
          <p:cNvSpPr txBox="1"/>
          <p:nvPr/>
        </p:nvSpPr>
        <p:spPr>
          <a:xfrm>
            <a:off x="4902551" y="274046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iid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ED19A6E0-D703-4CE7-BB0E-524C974545C6}"/>
              </a:ext>
            </a:extLst>
          </p:cNvPr>
          <p:cNvGraphicFramePr>
            <a:graphicFrameLocks noGrp="1"/>
          </p:cNvGraphicFramePr>
          <p:nvPr/>
        </p:nvGraphicFramePr>
        <p:xfrm>
          <a:off x="2863795" y="5099296"/>
          <a:ext cx="864373" cy="1516190"/>
        </p:xfrm>
        <a:graphic>
          <a:graphicData uri="http://schemas.openxmlformats.org/drawingml/2006/table">
            <a:tbl>
              <a:tblPr/>
              <a:tblGrid>
                <a:gridCol w="864373">
                  <a:extLst>
                    <a:ext uri="{9D8B030D-6E8A-4147-A177-3AD203B41FA5}">
                      <a16:colId xmlns:a16="http://schemas.microsoft.com/office/drawing/2014/main" val="271332827"/>
                    </a:ext>
                  </a:extLst>
                </a:gridCol>
              </a:tblGrid>
              <a:tr h="303238"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04096"/>
                  </a:ext>
                </a:extLst>
              </a:tr>
              <a:tr h="606476"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670630"/>
                  </a:ext>
                </a:extLst>
              </a:tr>
              <a:tr h="606476"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42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499246-C9DA-4570-AC01-B17670AD9BA9}"/>
              </a:ext>
            </a:extLst>
          </p:cNvPr>
          <p:cNvSpPr txBox="1"/>
          <p:nvPr/>
        </p:nvSpPr>
        <p:spPr>
          <a:xfrm flipH="1">
            <a:off x="4970314" y="4317206"/>
            <a:ext cx="72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iid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FF60E7-50D6-4A97-B670-C8BABEE64C79}"/>
              </a:ext>
            </a:extLst>
          </p:cNvPr>
          <p:cNvSpPr txBox="1"/>
          <p:nvPr/>
        </p:nvSpPr>
        <p:spPr>
          <a:xfrm>
            <a:off x="941483" y="1434991"/>
            <a:ext cx="68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Simulate 6000 points uniformly on [0,20]x[0,20]</a:t>
            </a:r>
          </a:p>
          <a:p>
            <a:r>
              <a:rPr lang="en-US" altLang="ja-JP" dirty="0"/>
              <a:t>for t=1,2,…,30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8307E9-16AB-478C-B8FF-BAE7B1D718FD}"/>
              </a:ext>
            </a:extLst>
          </p:cNvPr>
          <p:cNvSpPr txBox="1"/>
          <p:nvPr/>
        </p:nvSpPr>
        <p:spPr>
          <a:xfrm>
            <a:off x="1109836" y="4776678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Fit the regression</a:t>
            </a:r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19D2129-B6A4-BCD7-E3A8-4095ECDC16E6}"/>
              </a:ext>
            </a:extLst>
          </p:cNvPr>
          <p:cNvCxnSpPr>
            <a:cxnSpLocks/>
          </p:cNvCxnSpPr>
          <p:nvPr/>
        </p:nvCxnSpPr>
        <p:spPr>
          <a:xfrm>
            <a:off x="6919479" y="1434991"/>
            <a:ext cx="0" cy="473272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867E72B-69C4-8D77-BAB5-6D858E6A85C7}"/>
                  </a:ext>
                </a:extLst>
              </p:cNvPr>
              <p:cNvSpPr txBox="1"/>
              <p:nvPr/>
            </p:nvSpPr>
            <p:spPr>
              <a:xfrm>
                <a:off x="7863840" y="1584960"/>
                <a:ext cx="3895234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Cf:  spurious regression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  <a:p>
                <a:endParaRPr kumimoji="1" lang="en-US" altLang="ja-JP" dirty="0"/>
              </a:p>
              <a:p>
                <a:r>
                  <a:rPr lang="en-US" altLang="ja-JP" sz="2400" dirty="0"/>
                  <a:t>Fit the regression: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  <a:p>
                <a:endParaRPr lang="en-US" altLang="ja-JP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/>
                  <a:t> are independent, but</a:t>
                </a:r>
              </a:p>
              <a:p>
                <a:r>
                  <a:rPr lang="en-US" altLang="ja-JP" sz="2400" dirty="0" err="1"/>
                  <a:t>ols</a:t>
                </a:r>
                <a:r>
                  <a:rPr lang="en-US" altLang="ja-JP" sz="2400" dirty="0"/>
                  <a:t> diverges</a:t>
                </a:r>
              </a:p>
              <a:p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867E72B-69C4-8D77-BAB5-6D858E6A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0" y="1584960"/>
                <a:ext cx="3895234" cy="3877985"/>
              </a:xfrm>
              <a:prstGeom prst="rect">
                <a:avLst/>
              </a:prstGeom>
              <a:blipFill>
                <a:blip r:embed="rId3"/>
                <a:stretch>
                  <a:fillRect l="-2347" t="-1258" r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AC61DA-37F7-E7E9-12F1-C4B0BDBC4E08}"/>
              </a:ext>
            </a:extLst>
          </p:cNvPr>
          <p:cNvSpPr txBox="1"/>
          <p:nvPr/>
        </p:nvSpPr>
        <p:spPr>
          <a:xfrm>
            <a:off x="10742895" y="2286000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independent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3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1DFC8-D80C-4DE5-9DC1-0BCBD6FE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Free from spurious regression problems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37781-8149-4DE5-B9D4-A52A3BA3C86B}"/>
              </a:ext>
            </a:extLst>
          </p:cNvPr>
          <p:cNvSpPr txBox="1"/>
          <p:nvPr/>
        </p:nvSpPr>
        <p:spPr>
          <a:xfrm>
            <a:off x="115400" y="460282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Cf. spurious regression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BA4F1A-C6EF-406E-802A-CBF4E3884D52}"/>
                  </a:ext>
                </a:extLst>
              </p:cNvPr>
              <p:cNvSpPr txBox="1"/>
              <p:nvPr/>
            </p:nvSpPr>
            <p:spPr>
              <a:xfrm>
                <a:off x="406963" y="5231083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0BA4F1A-C6EF-406E-802A-CBF4E388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63" y="5231083"/>
                <a:ext cx="225254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026BC844-56D8-48EC-BEF0-AA0267654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2" y="4414076"/>
            <a:ext cx="7501648" cy="24439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DBB2CE-55B2-4EC0-BF8B-AAC95F48E6E5}"/>
              </a:ext>
            </a:extLst>
          </p:cNvPr>
          <p:cNvSpPr txBox="1"/>
          <p:nvPr/>
        </p:nvSpPr>
        <p:spPr>
          <a:xfrm>
            <a:off x="406963" y="6010382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x and y are I(1), ind.</a:t>
            </a:r>
            <a:endParaRPr kumimoji="1" lang="ja-JP" altLang="en-US" dirty="0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603E0BDC-B05C-3242-E2E5-DFB8E9BF5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41152" y="1690688"/>
            <a:ext cx="6363027" cy="2692538"/>
          </a:xfr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4340B2-12D1-ADF6-E2EC-D7E2D0116D57}"/>
              </a:ext>
            </a:extLst>
          </p:cNvPr>
          <p:cNvSpPr txBox="1"/>
          <p:nvPr/>
        </p:nvSpPr>
        <p:spPr>
          <a:xfrm>
            <a:off x="3637280" y="14732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T=30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E2CA0D-197F-34E7-AEF6-D7F660AEBA3B}"/>
              </a:ext>
            </a:extLst>
          </p:cNvPr>
          <p:cNvSpPr txBox="1"/>
          <p:nvPr/>
        </p:nvSpPr>
        <p:spPr>
          <a:xfrm>
            <a:off x="6749105" y="14732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725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56D1E-F125-65E9-DF02-CE76CF95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/>
              <a:t>Analysis of</a:t>
            </a:r>
            <a:r>
              <a:rPr kumimoji="1" lang="en-US" altLang="ja-JP" sz="3600" b="1" dirty="0"/>
              <a:t> three </a:t>
            </a:r>
            <a:r>
              <a:rPr lang="en-US" altLang="ja-JP" sz="3600" b="1" dirty="0"/>
              <a:t>s</a:t>
            </a:r>
            <a:r>
              <a:rPr kumimoji="1" lang="en-US" altLang="ja-JP" sz="3600" b="1" dirty="0"/>
              <a:t>urface time series</a:t>
            </a:r>
            <a:endParaRPr kumimoji="1" lang="ja-JP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1. covid: city level weekly new cases per 10,000 residents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2. mobility: weekly aggregated population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altLang="ja-JP" dirty="0"/>
                  <a:t>m meshes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3. rainfall: weekly aggregated observations at 936 stations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99C61B-ED44-441D-44B7-C2F613BD1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639BDB0E-D817-9755-D628-28E32DBE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41" y="3429000"/>
            <a:ext cx="3058341" cy="33061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274CB-B184-DDB4-988D-C14BD83632A5}"/>
              </a:ext>
            </a:extLst>
          </p:cNvPr>
          <p:cNvSpPr txBox="1"/>
          <p:nvPr/>
        </p:nvSpPr>
        <p:spPr>
          <a:xfrm>
            <a:off x="838200" y="42950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Covid cases </a:t>
            </a:r>
            <a:r>
              <a:rPr kumimoji="1" lang="en-US" altLang="ja-JP" dirty="0"/>
              <a:t>in 1,800cities 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9A818D-25A9-8B69-6C81-24C3185F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35" y="3949011"/>
            <a:ext cx="3340898" cy="27861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CA4F76-35E9-AAA4-A1AC-399125B7E75C}"/>
              </a:ext>
            </a:extLst>
          </p:cNvPr>
          <p:cNvSpPr txBox="1"/>
          <p:nvPr/>
        </p:nvSpPr>
        <p:spPr>
          <a:xfrm>
            <a:off x="5000586" y="357967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mobility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on</a:t>
            </a:r>
            <a:r>
              <a:rPr kumimoji="1" lang="en-US" altLang="ja-JP" dirty="0"/>
              <a:t> 500m meshes 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91CBE4-16BE-6A50-5A6D-3B3495468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428" y="3764345"/>
            <a:ext cx="2421150" cy="2925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865917-CE17-3B74-F12C-576E88D95530}"/>
              </a:ext>
            </a:extLst>
          </p:cNvPr>
          <p:cNvSpPr txBox="1"/>
          <p:nvPr/>
        </p:nvSpPr>
        <p:spPr>
          <a:xfrm>
            <a:off x="9305428" y="3478300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936 </a:t>
            </a:r>
            <a:r>
              <a:rPr kumimoji="1" lang="en-US" altLang="ja-JP" dirty="0">
                <a:solidFill>
                  <a:srgbClr val="FF0000"/>
                </a:solidFill>
              </a:rPr>
              <a:t>rainfall</a:t>
            </a:r>
            <a:r>
              <a:rPr kumimoji="1" lang="en-US" altLang="ja-JP" dirty="0"/>
              <a:t>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57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FB897-4643-F12D-51A2-1C4D3799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Bi-variate VAR extension with exogenous variables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9BB1CE-2EAA-948A-8D5B-F936794BA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88040" cy="48799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endParaRPr kumimoji="1" lang="en-US" altLang="ja-JP" b="0" dirty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9BB1CE-2EAA-948A-8D5B-F936794BA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88040" cy="4879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09F2FB-BEAD-692E-D035-286F8EA50BE9}"/>
              </a:ext>
            </a:extLst>
          </p:cNvPr>
          <p:cNvSpPr txBox="1"/>
          <p:nvPr/>
        </p:nvSpPr>
        <p:spPr>
          <a:xfrm>
            <a:off x="1973745" y="1518843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agged covid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C1DE27-6F77-B98E-25C7-35FE80B0E2AC}"/>
              </a:ext>
            </a:extLst>
          </p:cNvPr>
          <p:cNvSpPr txBox="1"/>
          <p:nvPr/>
        </p:nvSpPr>
        <p:spPr>
          <a:xfrm>
            <a:off x="7040590" y="1559341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agged mobility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AB6683-2F60-F958-992B-6CEBEB21B7AD}"/>
              </a:ext>
            </a:extLst>
          </p:cNvPr>
          <p:cNvSpPr txBox="1"/>
          <p:nvPr/>
        </p:nvSpPr>
        <p:spPr>
          <a:xfrm>
            <a:off x="4152085" y="257947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rainfall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B74367-0F05-7C98-5BC7-07D3EE8A0E83}"/>
              </a:ext>
            </a:extLst>
          </p:cNvPr>
          <p:cNvSpPr txBox="1"/>
          <p:nvPr/>
        </p:nvSpPr>
        <p:spPr>
          <a:xfrm>
            <a:off x="752529" y="3975735"/>
            <a:ext cx="1174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mobility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CF00B2-BDBA-C9A1-0540-1CE96365ED38}"/>
              </a:ext>
            </a:extLst>
          </p:cNvPr>
          <p:cNvSpPr txBox="1"/>
          <p:nvPr/>
        </p:nvSpPr>
        <p:spPr>
          <a:xfrm>
            <a:off x="7135232" y="3770670"/>
            <a:ext cx="1701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agged covid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B301A5-EE55-2A77-542A-B40B2B75AA43}"/>
              </a:ext>
            </a:extLst>
          </p:cNvPr>
          <p:cNvSpPr txBox="1"/>
          <p:nvPr/>
        </p:nvSpPr>
        <p:spPr>
          <a:xfrm>
            <a:off x="4334592" y="5141395"/>
            <a:ext cx="1002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rainfall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73022F-99DC-FDED-6CD4-0200BC9B84BF}"/>
              </a:ext>
            </a:extLst>
          </p:cNvPr>
          <p:cNvSpPr txBox="1"/>
          <p:nvPr/>
        </p:nvSpPr>
        <p:spPr>
          <a:xfrm>
            <a:off x="970280" y="1770182"/>
            <a:ext cx="73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covid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A11B6F-1CC7-8418-E293-68F29A7E3BD4}"/>
              </a:ext>
            </a:extLst>
          </p:cNvPr>
          <p:cNvSpPr txBox="1"/>
          <p:nvPr/>
        </p:nvSpPr>
        <p:spPr>
          <a:xfrm>
            <a:off x="2020212" y="3770670"/>
            <a:ext cx="2051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agged mobility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B4103F9-35D7-51C0-BEFA-3DD94877FCFB}"/>
              </a:ext>
            </a:extLst>
          </p:cNvPr>
          <p:cNvSpPr/>
          <p:nvPr/>
        </p:nvSpPr>
        <p:spPr>
          <a:xfrm>
            <a:off x="1841665" y="1825626"/>
            <a:ext cx="4782655" cy="6523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A80D344-D5B7-A781-284B-26ECDA5AB4D9}"/>
              </a:ext>
            </a:extLst>
          </p:cNvPr>
          <p:cNvSpPr/>
          <p:nvPr/>
        </p:nvSpPr>
        <p:spPr>
          <a:xfrm>
            <a:off x="6888480" y="1888175"/>
            <a:ext cx="4704080" cy="5897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7B6EF9B-7F9F-678A-F38F-485F7DB83EAF}"/>
              </a:ext>
            </a:extLst>
          </p:cNvPr>
          <p:cNvSpPr/>
          <p:nvPr/>
        </p:nvSpPr>
        <p:spPr>
          <a:xfrm>
            <a:off x="4071330" y="2906933"/>
            <a:ext cx="3893576" cy="5622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6C13F82-92EF-7943-2051-D76D0444DD1B}"/>
              </a:ext>
            </a:extLst>
          </p:cNvPr>
          <p:cNvSpPr/>
          <p:nvPr/>
        </p:nvSpPr>
        <p:spPr>
          <a:xfrm>
            <a:off x="1841665" y="4081423"/>
            <a:ext cx="4782655" cy="7492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F665F6D-A33A-A717-FA74-698DD5FEF3E9}"/>
              </a:ext>
            </a:extLst>
          </p:cNvPr>
          <p:cNvSpPr/>
          <p:nvPr/>
        </p:nvSpPr>
        <p:spPr>
          <a:xfrm>
            <a:off x="6888480" y="4081423"/>
            <a:ext cx="4704080" cy="7492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3BAE5D9-277B-4476-804E-D3D80EE79C1B}"/>
              </a:ext>
            </a:extLst>
          </p:cNvPr>
          <p:cNvSpPr/>
          <p:nvPr/>
        </p:nvSpPr>
        <p:spPr>
          <a:xfrm>
            <a:off x="4168032" y="5442860"/>
            <a:ext cx="3796874" cy="6911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72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B94A1-6B31-49C9-97FB-EABEE17C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CE9D4-5D76-4FCB-9F3E-821CCFE2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2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0.  Preliminary: from time series to spatial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Review: Fourier analysis of time series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Extension to spatial data with introduction of CARMA models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Extension to surface time series</a:t>
            </a:r>
          </a:p>
          <a:p>
            <a:pPr lvl="1"/>
            <a:r>
              <a:rPr lang="en-US" altLang="ja-JP" dirty="0"/>
              <a:t>VAR models for surface time series</a:t>
            </a:r>
            <a:endParaRPr kumimoji="1" lang="en-US" altLang="ja-JP" dirty="0"/>
          </a:p>
          <a:p>
            <a:pPr lvl="1"/>
            <a:r>
              <a:rPr lang="en-US" altLang="ja-JP" dirty="0"/>
              <a:t>Estimation on the frequency domain</a:t>
            </a:r>
          </a:p>
          <a:p>
            <a:pPr lvl="1"/>
            <a:r>
              <a:rPr kumimoji="1" lang="en-US" altLang="ja-JP" dirty="0"/>
              <a:t>Asymptotic properties</a:t>
            </a:r>
          </a:p>
          <a:p>
            <a:pPr lvl="1"/>
            <a:r>
              <a:rPr lang="en-US" altLang="ja-JP" dirty="0"/>
              <a:t>Applications to NTT Docomo human mobility survey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408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5DD6B-1585-E2E3-1119-F0D02615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Bi-variate AR fitting for (covid and mobility)</a:t>
            </a:r>
            <a:endParaRPr kumimoji="1" lang="ja-JP" altLang="en-US" sz="3600" dirty="0"/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EE012D46-5724-675D-B190-BF04B88A0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169549"/>
              </p:ext>
            </p:extLst>
          </p:nvPr>
        </p:nvGraphicFramePr>
        <p:xfrm>
          <a:off x="3139914" y="1447131"/>
          <a:ext cx="7153088" cy="5045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053">
                  <a:extLst>
                    <a:ext uri="{9D8B030D-6E8A-4147-A177-3AD203B41FA5}">
                      <a16:colId xmlns:a16="http://schemas.microsoft.com/office/drawing/2014/main" val="4146683526"/>
                    </a:ext>
                  </a:extLst>
                </a:gridCol>
                <a:gridCol w="1542823">
                  <a:extLst>
                    <a:ext uri="{9D8B030D-6E8A-4147-A177-3AD203B41FA5}">
                      <a16:colId xmlns:a16="http://schemas.microsoft.com/office/drawing/2014/main" val="2750994795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2092639435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828261427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915822057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1439435855"/>
                    </a:ext>
                  </a:extLst>
                </a:gridCol>
              </a:tblGrid>
              <a:tr h="229352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covid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human mobility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5934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242080480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covid(-1)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595281436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-0.0043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-8.51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877822520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covid(-2)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4174681755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0.013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6.12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321101180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covid(-3)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044071583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-3.16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-0.0070</a:t>
                      </a: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-8.41</a:t>
                      </a: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733897927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241386336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mob(-1)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-3.89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66125347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-2.21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0.691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230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4279978198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mob(-2)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1133589177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0.219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607155077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mob(-3)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99120586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0.071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173505678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750845123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rain(0)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1878964997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-0.00081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-6.8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254160921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rain(-1)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1386408130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0.00075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6.6</a:t>
                      </a: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2973808217"/>
                  </a:ext>
                </a:extLst>
              </a:tr>
              <a:tr h="229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rain(-2)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spatial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690008959"/>
                  </a:ext>
                </a:extLst>
              </a:tr>
              <a:tr h="2293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non-spatial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-0.00038</a:t>
                      </a:r>
                      <a:endParaRPr lang="en-US" altLang="ja-JP" sz="1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-3.2</a:t>
                      </a:r>
                      <a:endParaRPr lang="en-US" altLang="ja-JP" sz="1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912" marR="7912" marT="7912" marB="0" anchor="ctr"/>
                </a:tc>
                <a:extLst>
                  <a:ext uri="{0D108BD9-81ED-4DB2-BD59-A6C34878D82A}">
                    <a16:rowId xmlns:a16="http://schemas.microsoft.com/office/drawing/2014/main" val="363712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71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82698-B70B-7DBF-ACA0-E9E05F81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Impuls</a:t>
            </a:r>
            <a:r>
              <a:rPr lang="en-US" altLang="ja-JP" dirty="0"/>
              <a:t>e Response Function:</a:t>
            </a:r>
            <a:br>
              <a:rPr lang="en-US" altLang="ja-JP"/>
            </a:br>
            <a:r>
              <a:rPr lang="en-US" altLang="ja-JP"/>
              <a:t>=</a:t>
            </a:r>
            <a:r>
              <a:rPr lang="en-US" altLang="ja-JP" sz="3600"/>
              <a:t>response </a:t>
            </a:r>
            <a:r>
              <a:rPr lang="en-US" altLang="ja-JP" sz="3600" dirty="0"/>
              <a:t>of covid by one unit increase of mobility</a:t>
            </a:r>
            <a:endParaRPr kumimoji="1"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240925-BEBF-80F2-A6FF-1E3E56FA7E31}"/>
              </a:ext>
            </a:extLst>
          </p:cNvPr>
          <p:cNvSpPr txBox="1"/>
          <p:nvPr/>
        </p:nvSpPr>
        <p:spPr>
          <a:xfrm>
            <a:off x="914400" y="173064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500 km square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B1C369-38AA-9A47-7D71-479A03B6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26" y="2448840"/>
            <a:ext cx="6246728" cy="3175677"/>
          </a:xfrm>
          <a:prstGeom prst="rect">
            <a:avLst/>
          </a:prstGeo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66181B09-17F6-88BD-2CF5-EB32FE8A4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631" y="2141537"/>
            <a:ext cx="4279770" cy="4351338"/>
          </a:xfrm>
        </p:spPr>
      </p:pic>
    </p:spTree>
    <p:extLst>
      <p:ext uri="{BB962C8B-B14F-4D97-AF65-F5344CB8AC3E}">
        <p14:creationId xmlns:p14="http://schemas.microsoft.com/office/powerpoint/2010/main" val="3040460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48333-BEB8-A353-F7FA-9F41724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Summary: surface time series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D207A-A7AC-0EAB-B36F-F2DB0091E39D}"/>
                  </a:ext>
                </a:extLst>
              </p:cNvPr>
              <p:cNvSpPr txBox="1"/>
              <p:nvPr/>
            </p:nvSpPr>
            <p:spPr>
              <a:xfrm>
                <a:off x="1950720" y="2414107"/>
                <a:ext cx="9255760" cy="320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800" b="0" dirty="0"/>
                  <a:t>VAR models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en-US" altLang="ja-JP" b="0" dirty="0"/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rgbClr val="FF0000"/>
                    </a:solidFill>
                  </a:rPr>
                  <a:t>stationary in space </a:t>
                </a:r>
                <a:r>
                  <a:rPr lang="en-US" altLang="ja-JP" sz="2000" dirty="0"/>
                  <a:t>but may be non-stationary in time</a:t>
                </a:r>
              </a:p>
              <a:p>
                <a:pPr lvl="1"/>
                <a:endParaRPr lang="en-US" altLang="ja-JP" sz="2000" dirty="0"/>
              </a:p>
              <a:p>
                <a:r>
                  <a:rPr kumimoji="1" lang="en-US" altLang="ja-JP" sz="2400" b="0" dirty="0"/>
                  <a:t>2. Functional principal component analysis (FPCA)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Trend </a:t>
                </a:r>
                <a:r>
                  <a:rPr lang="en-US" altLang="ja-JP" sz="2400"/>
                  <a:t>component removal </a:t>
                </a:r>
                <a:r>
                  <a:rPr lang="en-US" altLang="ja-JP" sz="2400" dirty="0"/>
                  <a:t>by FPCA.</a:t>
                </a:r>
                <a:endParaRPr kumimoji="1" lang="en-US" altLang="ja-JP" sz="24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ja-JP" sz="24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kumimoji="1" lang="en-US" altLang="ja-JP" sz="2000" b="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D207A-A7AC-0EAB-B36F-F2DB0091E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0" y="2414107"/>
                <a:ext cx="9255760" cy="3200107"/>
              </a:xfrm>
              <a:prstGeom prst="rect">
                <a:avLst/>
              </a:prstGeom>
              <a:blipFill>
                <a:blip r:embed="rId2"/>
                <a:stretch>
                  <a:fillRect l="-1515" t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EEEB41-B0B7-FBC9-441E-2CE95FD6E854}"/>
              </a:ext>
            </a:extLst>
          </p:cNvPr>
          <p:cNvSpPr txBox="1"/>
          <p:nvPr/>
        </p:nvSpPr>
        <p:spPr>
          <a:xfrm>
            <a:off x="1523701" y="1507364"/>
            <a:ext cx="9144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kumimoji="1" lang="en-US" altLang="ja-JP" sz="24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discrete time series of spatial data</a:t>
            </a:r>
          </a:p>
        </p:txBody>
      </p:sp>
    </p:spTree>
    <p:extLst>
      <p:ext uri="{BB962C8B-B14F-4D97-AF65-F5344CB8AC3E}">
        <p14:creationId xmlns:p14="http://schemas.microsoft.com/office/powerpoint/2010/main" val="5045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4946A-665D-A866-6548-7432A932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Fourier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F06D1F-BABC-8D1F-A468-A715464172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70004"/>
                <a:ext cx="5410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</m:t>
                          </m:r>
                          <m:r>
                            <a:rPr lang="en-US" altLang="ja-JP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kumimoji="1" lang="en-US" altLang="ja-JP" sz="2600" dirty="0"/>
              </a:p>
              <a:p>
                <a:pPr marL="0" indent="0">
                  <a:buNone/>
                </a:pPr>
                <a:r>
                  <a:rPr lang="en-US" altLang="ja-JP" sz="2200" dirty="0"/>
                  <a:t>Fourier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2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𝑖𝑢</m:t>
                              </m:r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kumimoji="1" lang="en-US" altLang="ja-JP" sz="2200" dirty="0"/>
              </a:p>
              <a:p>
                <a:pPr marL="0" indent="0">
                  <a:buNone/>
                </a:pPr>
                <a:endParaRPr lang="en-US" altLang="ja-JP" sz="2200" dirty="0"/>
              </a:p>
              <a:p>
                <a:pPr marL="0" indent="0">
                  <a:buNone/>
                </a:pPr>
                <a:r>
                  <a:rPr kumimoji="1" lang="en-US" altLang="ja-JP" sz="2200" dirty="0"/>
                  <a:t>Inverse Fourier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𝑖𝑢</m:t>
                              </m:r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ja-JP" sz="2200" dirty="0"/>
              </a:p>
              <a:p>
                <a:pPr marL="0" indent="0">
                  <a:buNone/>
                </a:pPr>
                <a:r>
                  <a:rPr kumimoji="1" lang="en-US" altLang="ja-JP" sz="2200" dirty="0"/>
                  <a:t>Parseval's identity</a:t>
                </a:r>
                <a:endParaRPr lang="en-US" altLang="ja-JP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ja-JP" altLang="en-US" sz="2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2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ja-JP" sz="22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F06D1F-BABC-8D1F-A468-A71546417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70004"/>
                <a:ext cx="5410200" cy="4351338"/>
              </a:xfrm>
              <a:blipFill>
                <a:blip r:embed="rId2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5B0FC1A0-3040-B4DD-E0AF-5190E3A061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863" y="1970004"/>
                <a:ext cx="52578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sz="2400" dirty="0"/>
                  <a:t>Fourier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=0,±1,…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400" dirty="0"/>
                  <a:t>Inverse Fourier transform: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400" dirty="0"/>
                  <a:t>Parseval's identity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5B0FC1A0-3040-B4DD-E0AF-5190E3A06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63" y="1970004"/>
                <a:ext cx="5257800" cy="4351338"/>
              </a:xfrm>
              <a:prstGeom prst="rect">
                <a:avLst/>
              </a:prstGeom>
              <a:blipFill>
                <a:blip r:embed="rId3"/>
                <a:stretch>
                  <a:fillRect l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5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B5514-A4A5-24B5-8F4E-047C0BD9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Stationary time series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092CA4-12B5-DE7A-CF89-235FD18E4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Stationary time series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nary>
                  </m:oMath>
                </a14:m>
                <a:r>
                  <a:rPr kumimoji="1" lang="en-US" altLang="ja-JP" b="0" dirty="0"/>
                  <a:t>, </a:t>
                </a:r>
                <a:r>
                  <a:rPr lang="en-US" altLang="ja-JP" dirty="0"/>
                  <a:t>s</a:t>
                </a:r>
                <a:r>
                  <a:rPr kumimoji="1" lang="en-US" altLang="ja-JP" dirty="0"/>
                  <a:t>pectral density function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 the case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&lt;∞,</m:t>
                    </m:r>
                  </m:oMath>
                </a14:m>
                <a:r>
                  <a:rPr kumimoji="1" lang="en-US" altLang="ja-JP" dirty="0"/>
                  <a:t> short memory process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In the case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lang="en-US" altLang="ja-JP" dirty="0"/>
                  <a:t>long</a:t>
                </a:r>
                <a:r>
                  <a:rPr kumimoji="1" lang="en-US" altLang="ja-JP" dirty="0"/>
                  <a:t> memory process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092CA4-12B5-DE7A-CF89-235FD18E4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661" b="-13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561B4-23D4-5874-9906-9B39A3F4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Short memory time series models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334563A-4821-BCD2-77A9-946F1957D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7287127" cy="4775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be </a:t>
                </a:r>
                <a:r>
                  <a:rPr lang="en-US" altLang="ja-JP" dirty="0" err="1"/>
                  <a:t>iid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ARMA(</a:t>
                </a:r>
                <a:r>
                  <a:rPr lang="en-US" altLang="ja-JP" dirty="0" err="1"/>
                  <a:t>p,q</a:t>
                </a:r>
                <a:r>
                  <a:rPr lang="en-US" altLang="ja-JP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MA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ARMA covariance is given by recursion.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ARMA spectral density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d>
                                    <m:d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334563A-4821-BCD2-77A9-946F1957D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7287127" cy="4775472"/>
              </a:xfrm>
              <a:blipFill>
                <a:blip r:embed="rId2"/>
                <a:stretch>
                  <a:fillRect l="-1003" t="-2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97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71B8B-5E9B-D47E-15FD-BAE76531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Spatial process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CF20C92-ECE8-28F9-D2BC-ECCF41559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𝐸𝑋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&lt;∞</m:t>
                        </m:r>
                      </m:e>
                    </m:nary>
                  </m:oMath>
                </a14:m>
                <a:r>
                  <a:rPr kumimoji="1" lang="en-US" altLang="ja-JP" b="0" dirty="0"/>
                  <a:t>, </a:t>
                </a:r>
                <a:r>
                  <a:rPr lang="en-US" altLang="ja-JP" dirty="0"/>
                  <a:t>s</a:t>
                </a:r>
                <a:r>
                  <a:rPr kumimoji="1" lang="en-US" altLang="ja-JP" dirty="0"/>
                  <a:t>pectral density function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𝑖𝑢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Usually we consider short memory cases of bounded and L1</a:t>
                </a:r>
                <a:r>
                  <a:rPr kumimoji="1" lang="en-US" altLang="ja-JP" dirty="0"/>
                  <a:t>.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CF20C92-ECE8-28F9-D2BC-ECCF41559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3" b="-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3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8BF4791-FEBD-F845-3327-E241E32A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463151"/>
            <a:ext cx="4090850" cy="62555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9B77BF0-F0B9-27D6-C509-E750F3FC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Matern</a:t>
            </a:r>
            <a:r>
              <a:rPr kumimoji="1" lang="en-US" altLang="ja-JP" dirty="0"/>
              <a:t> class </a:t>
            </a:r>
            <a:r>
              <a:rPr kumimoji="1" lang="en-US" altLang="ja-JP" sz="2800" dirty="0"/>
              <a:t>(isotropic covariance) 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DC178-8601-F972-DE56-9085090F93A0}"/>
              </a:ext>
            </a:extLst>
          </p:cNvPr>
          <p:cNvSpPr txBox="1"/>
          <p:nvPr/>
        </p:nvSpPr>
        <p:spPr>
          <a:xfrm>
            <a:off x="1445623" y="427590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10">
                <a:extLst>
                  <a:ext uri="{FF2B5EF4-FFF2-40B4-BE49-F238E27FC236}">
                    <a16:creationId xmlns:a16="http://schemas.microsoft.com/office/drawing/2014/main" id="{630767DE-760C-DD48-FD52-083CA9E07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0563"/>
                <a:ext cx="6834050" cy="359310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6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600" dirty="0">
                    <a:latin typeface="Cambria Math" panose="02040503050406030204" pitchFamily="18" charset="0"/>
                  </a:rPr>
                  <a:t> the covariance is</a:t>
                </a:r>
              </a:p>
              <a:p>
                <a:pPr marL="0" indent="0">
                  <a:buNone/>
                </a:pPr>
                <a:endParaRPr lang="en-US" altLang="ja-JP" sz="26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rad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ra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sz="26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ja-JP" altLang="en-US" sz="2600" dirty="0"/>
                  <a:t> </a:t>
                </a:r>
                <a:r>
                  <a:rPr lang="en-US" altLang="ja-JP" sz="2600" dirty="0"/>
                  <a:t>the spectral density is</a:t>
                </a:r>
              </a:p>
              <a:p>
                <a:pPr marL="0" indent="0">
                  <a:buNone/>
                </a:pPr>
                <a:endParaRPr lang="en-US" altLang="ja-JP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e>
                          </m:func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where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𝜈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11" name="コンテンツ プレースホルダー 10">
                <a:extLst>
                  <a:ext uri="{FF2B5EF4-FFF2-40B4-BE49-F238E27FC236}">
                    <a16:creationId xmlns:a16="http://schemas.microsoft.com/office/drawing/2014/main" id="{630767DE-760C-DD48-FD52-083CA9E07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0563"/>
                <a:ext cx="6834050" cy="3593103"/>
              </a:xfrm>
              <a:blipFill>
                <a:blip r:embed="rId3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63C5BF-6C8E-F609-623F-1996229F2939}"/>
                  </a:ext>
                </a:extLst>
              </p:cNvPr>
              <p:cNvSpPr txBox="1"/>
              <p:nvPr/>
            </p:nvSpPr>
            <p:spPr>
              <a:xfrm>
                <a:off x="4255225" y="2528448"/>
                <a:ext cx="13713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14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kumimoji="1" lang="en-US" altLang="ja-JP" sz="1400" dirty="0"/>
                  <a:t>smoothness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63C5BF-6C8E-F609-623F-1996229F2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225" y="2528448"/>
                <a:ext cx="1371337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406C169-4CC9-8299-DAC4-0A2E76EA3895}"/>
                  </a:ext>
                </a:extLst>
              </p:cNvPr>
              <p:cNvSpPr txBox="1"/>
              <p:nvPr/>
            </p:nvSpPr>
            <p:spPr>
              <a:xfrm>
                <a:off x="11167578" y="3059668"/>
                <a:ext cx="676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406C169-4CC9-8299-DAC4-0A2E76EA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78" y="3059668"/>
                <a:ext cx="67614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932609A-C1EF-5D8A-100E-8BAD4A5061D8}"/>
                  </a:ext>
                </a:extLst>
              </p:cNvPr>
              <p:cNvSpPr txBox="1"/>
              <p:nvPr/>
            </p:nvSpPr>
            <p:spPr>
              <a:xfrm>
                <a:off x="11167577" y="6123543"/>
                <a:ext cx="715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932609A-C1EF-5D8A-100E-8BAD4A50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77" y="6123543"/>
                <a:ext cx="7157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EFF1B9-401F-B805-EE3D-6E2691AE2F19}"/>
              </a:ext>
            </a:extLst>
          </p:cNvPr>
          <p:cNvSpPr txBox="1"/>
          <p:nvPr/>
        </p:nvSpPr>
        <p:spPr>
          <a:xfrm>
            <a:off x="4719604" y="3566629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Modified Bessel </a:t>
            </a:r>
            <a:r>
              <a:rPr kumimoji="1" lang="en-US" altLang="ja-JP" sz="1200" dirty="0" err="1"/>
              <a:t>func</a:t>
            </a:r>
            <a:r>
              <a:rPr kumimoji="1" lang="en-US" altLang="ja-JP" sz="1200" dirty="0"/>
              <a:t>.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B30A32A-C75E-D8A1-91C7-7B99B802E34C}"/>
                  </a:ext>
                </a:extLst>
              </p:cNvPr>
              <p:cNvSpPr txBox="1"/>
              <p:nvPr/>
            </p:nvSpPr>
            <p:spPr>
              <a:xfrm>
                <a:off x="657726" y="6308209"/>
                <a:ext cx="6159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Spatial CAR(1) has </a:t>
                </a:r>
                <a:r>
                  <a:rPr kumimoji="1" lang="en-US" altLang="ja-JP" dirty="0" err="1"/>
                  <a:t>Matern</a:t>
                </a:r>
                <a:r>
                  <a:rPr kumimoji="1" lang="en-US" altLang="ja-JP" dirty="0"/>
                  <a:t> class covariances with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B30A32A-C75E-D8A1-91C7-7B99B802E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" y="6308209"/>
                <a:ext cx="6159378" cy="369332"/>
              </a:xfrm>
              <a:prstGeom prst="rect">
                <a:avLst/>
              </a:prstGeom>
              <a:blipFill>
                <a:blip r:embed="rId7"/>
                <a:stretch>
                  <a:fillRect l="-891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31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2363</Words>
  <Application>Microsoft Office PowerPoint</Application>
  <PresentationFormat>ワイド画面</PresentationFormat>
  <Paragraphs>500</Paragraphs>
  <Slides>42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游ゴシック</vt:lpstr>
      <vt:lpstr>游ゴシック Light</vt:lpstr>
      <vt:lpstr>Arial</vt:lpstr>
      <vt:lpstr>Cambria Math</vt:lpstr>
      <vt:lpstr>Office テーマ</vt:lpstr>
      <vt:lpstr>数式</vt:lpstr>
      <vt:lpstr>Fourier analysis of spatial/spatio-temporal data</vt:lpstr>
      <vt:lpstr>From time series to spatial data, surface time series</vt:lpstr>
      <vt:lpstr>Motivations: analysis of three surface time series</vt:lpstr>
      <vt:lpstr>overview</vt:lpstr>
      <vt:lpstr>Fourier analysis</vt:lpstr>
      <vt:lpstr>Stationary time series</vt:lpstr>
      <vt:lpstr>Short memory time series models</vt:lpstr>
      <vt:lpstr>Spatial process</vt:lpstr>
      <vt:lpstr>Matern class (isotropic covariance) </vt:lpstr>
      <vt:lpstr>Fourier analysis of stationary time series</vt:lpstr>
      <vt:lpstr>Example: sunspot numbers</vt:lpstr>
      <vt:lpstr>Extension from time series to spatial data</vt:lpstr>
      <vt:lpstr>Spatial CARMA models</vt:lpstr>
      <vt:lpstr>Extension of time series ARMA to CARMA</vt:lpstr>
      <vt:lpstr>CARMA(p,q) kernels</vt:lpstr>
      <vt:lpstr>Levy sheet on </vt:lpstr>
      <vt:lpstr>Fourier analysis of  spatial data</vt:lpstr>
      <vt:lpstr>Remark: bias issues of periodogram</vt:lpstr>
      <vt:lpstr>Asymptotic justifications</vt:lpstr>
      <vt:lpstr>EX=E{E(X|Y)}</vt:lpstr>
      <vt:lpstr>Summary for Part 1</vt:lpstr>
      <vt:lpstr>Motivations: analysis of three surface time series</vt:lpstr>
      <vt:lpstr>overview</vt:lpstr>
      <vt:lpstr>Bi-variate VAR models</vt:lpstr>
      <vt:lpstr>Applications to surface time series analysis </vt:lpstr>
      <vt:lpstr>(V)AR models for surface time series</vt:lpstr>
      <vt:lpstr>Temporal stationary conditions</vt:lpstr>
      <vt:lpstr>Stationary in space</vt:lpstr>
      <vt:lpstr>Fourier transform of  convolution</vt:lpstr>
      <vt:lpstr>Least Square Estimation on the frequency domain</vt:lpstr>
      <vt:lpstr>Asymptotic scheme</vt:lpstr>
      <vt:lpstr>conditions</vt:lpstr>
      <vt:lpstr>consistency</vt:lpstr>
      <vt:lpstr>Asymptotic normality</vt:lpstr>
      <vt:lpstr>Consistent estimation for asympt. variance</vt:lpstr>
      <vt:lpstr>Simulation of spatial spurious regression </vt:lpstr>
      <vt:lpstr>Free from spurious regression problems</vt:lpstr>
      <vt:lpstr>Analysis of three surface time series</vt:lpstr>
      <vt:lpstr>Bi-variate VAR extension with exogenous variables</vt:lpstr>
      <vt:lpstr>Bi-variate AR fitting for (covid and mobility)</vt:lpstr>
      <vt:lpstr>Impulse Response Function: =response of covid by one unit increase of mobility</vt:lpstr>
      <vt:lpstr>Summary: surface time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regression models</dc:title>
  <dc:creator>松田　安昌</dc:creator>
  <cp:lastModifiedBy>松田　安昌</cp:lastModifiedBy>
  <cp:revision>185</cp:revision>
  <dcterms:created xsi:type="dcterms:W3CDTF">2021-04-14T11:30:04Z</dcterms:created>
  <dcterms:modified xsi:type="dcterms:W3CDTF">2024-09-24T11:43:33Z</dcterms:modified>
</cp:coreProperties>
</file>