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
  </p:notesMasterIdLst>
  <p:sldIdLst>
    <p:sldId id="256" r:id="rId2"/>
    <p:sldId id="258" r:id="rId3"/>
    <p:sldId id="259" r:id="rId4"/>
    <p:sldId id="323" r:id="rId5"/>
    <p:sldId id="312" r:id="rId6"/>
    <p:sldId id="311" r:id="rId7"/>
    <p:sldId id="547" r:id="rId8"/>
    <p:sldId id="548" r:id="rId9"/>
    <p:sldId id="543" r:id="rId10"/>
    <p:sldId id="542" r:id="rId11"/>
    <p:sldId id="314" r:id="rId12"/>
    <p:sldId id="539"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3" clrIdx="0"/>
  <p:cmAuthor id="2" name="TU-Pseudonym 8095161539358454" initials="T8" lastIdx="11" clrIdx="1">
    <p:extLst>
      <p:ext uri="{19B8F6BF-5375-455C-9EA6-DF929625EA0E}">
        <p15:presenceInfo xmlns:p15="http://schemas.microsoft.com/office/powerpoint/2012/main" userId="S::8095161539358454@msopseudo.tu-berlin.de::36d971b5-e16a-4134-b55e-3ee4ab064e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241"/>
    <a:srgbClr val="64CFAC"/>
    <a:srgbClr val="6EE3BC"/>
    <a:srgbClr val="FF7C00"/>
    <a:srgbClr val="FFA900"/>
    <a:srgbClr val="A7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09" autoAdjust="0"/>
    <p:restoredTop sz="81028"/>
  </p:normalViewPr>
  <p:slideViewPr>
    <p:cSldViewPr snapToGrid="0" snapToObjects="1">
      <p:cViewPr>
        <p:scale>
          <a:sx n="79" d="100"/>
          <a:sy n="79" d="100"/>
        </p:scale>
        <p:origin x="1224" y="56"/>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D274A1-333E-E54F-94ED-FED924A999B4}" type="doc">
      <dgm:prSet loTypeId="urn:microsoft.com/office/officeart/2005/8/layout/pyramid1" loCatId="" qsTypeId="urn:microsoft.com/office/officeart/2005/8/quickstyle/simple1" qsCatId="simple" csTypeId="urn:microsoft.com/office/officeart/2005/8/colors/colorful4" csCatId="colorful" phldr="1"/>
      <dgm:spPr/>
    </dgm:pt>
    <dgm:pt modelId="{FD0DCF6D-A741-5943-8F86-C80D19166821}">
      <dgm:prSet phldrT="[Text]" custT="1"/>
      <dgm:spPr>
        <a:solidFill>
          <a:srgbClr val="FF0000"/>
        </a:solidFill>
      </dgm:spPr>
      <dgm:t>
        <a:bodyPr/>
        <a:lstStyle/>
        <a:p>
          <a:endParaRPr lang="de-DE" sz="900" b="0" i="0" dirty="0">
            <a:latin typeface="Fira Sans" panose="020B0503050000020004" pitchFamily="34" charset="0"/>
            <a:ea typeface="Fira Sans" panose="020B0503050000020004" pitchFamily="34" charset="0"/>
          </a:endParaRPr>
        </a:p>
      </dgm:t>
    </dgm:pt>
    <dgm:pt modelId="{46794FBE-FB2A-DA46-A3D6-7E052A52A075}" type="parTrans" cxnId="{1019F7DF-15F7-9E42-AAC9-F3C16B2958BB}">
      <dgm:prSet/>
      <dgm:spPr/>
      <dgm:t>
        <a:bodyPr/>
        <a:lstStyle/>
        <a:p>
          <a:endParaRPr lang="de-DE"/>
        </a:p>
      </dgm:t>
    </dgm:pt>
    <dgm:pt modelId="{1C4CA232-B03A-124F-B667-35A619435CFE}" type="sibTrans" cxnId="{1019F7DF-15F7-9E42-AAC9-F3C16B2958BB}">
      <dgm:prSet/>
      <dgm:spPr/>
      <dgm:t>
        <a:bodyPr/>
        <a:lstStyle/>
        <a:p>
          <a:endParaRPr lang="de-DE"/>
        </a:p>
      </dgm:t>
    </dgm:pt>
    <dgm:pt modelId="{F51454A4-9F62-6540-BE05-F8A98F877AA7}">
      <dgm:prSet phldrT="[Text]" custT="1"/>
      <dgm:spPr>
        <a:solidFill>
          <a:srgbClr val="FFC000"/>
        </a:solidFill>
      </dgm:spPr>
      <dgm:t>
        <a:bodyPr/>
        <a:lstStyle/>
        <a:p>
          <a:r>
            <a:rPr lang="de-DE" sz="1800" b="0" i="0" dirty="0">
              <a:latin typeface="Fira Sans" panose="020B0503050000020004" pitchFamily="34" charset="0"/>
              <a:ea typeface="Fira Sans" panose="020B0503050000020004" pitchFamily="34" charset="0"/>
            </a:rPr>
            <a:t>Kaufe gebraucht</a:t>
          </a:r>
        </a:p>
      </dgm:t>
    </dgm:pt>
    <dgm:pt modelId="{C0A599B5-428C-3640-BB3C-588FBBF37C25}" type="parTrans" cxnId="{660B5B5D-9641-D242-A62B-EA9950616576}">
      <dgm:prSet/>
      <dgm:spPr/>
      <dgm:t>
        <a:bodyPr/>
        <a:lstStyle/>
        <a:p>
          <a:endParaRPr lang="de-DE"/>
        </a:p>
      </dgm:t>
    </dgm:pt>
    <dgm:pt modelId="{A5D449D3-7507-9042-80C4-AD073FCB40D7}" type="sibTrans" cxnId="{660B5B5D-9641-D242-A62B-EA9950616576}">
      <dgm:prSet/>
      <dgm:spPr/>
      <dgm:t>
        <a:bodyPr/>
        <a:lstStyle/>
        <a:p>
          <a:endParaRPr lang="de-DE"/>
        </a:p>
      </dgm:t>
    </dgm:pt>
    <dgm:pt modelId="{8DCA9285-2ED7-6745-B157-69BB2F26026D}">
      <dgm:prSet phldrT="[Text]" custT="1"/>
      <dgm:spPr>
        <a:solidFill>
          <a:srgbClr val="FFFF00"/>
        </a:solidFill>
      </dgm:spPr>
      <dgm:t>
        <a:bodyPr/>
        <a:lstStyle/>
        <a:p>
          <a:r>
            <a:rPr lang="de-DE" sz="1800" b="0" i="0" dirty="0">
              <a:latin typeface="Fira Sans" panose="020B0503050000020004" pitchFamily="34" charset="0"/>
              <a:ea typeface="Fira Sans" panose="020B0503050000020004" pitchFamily="34" charset="0"/>
            </a:rPr>
            <a:t>Tausche</a:t>
          </a:r>
        </a:p>
      </dgm:t>
    </dgm:pt>
    <dgm:pt modelId="{4E90321A-5D75-774B-94A9-4C8B2965BD02}" type="parTrans" cxnId="{E86C1A57-EDF3-1C49-8E29-F5ACB352EAEC}">
      <dgm:prSet/>
      <dgm:spPr/>
      <dgm:t>
        <a:bodyPr/>
        <a:lstStyle/>
        <a:p>
          <a:endParaRPr lang="de-DE"/>
        </a:p>
      </dgm:t>
    </dgm:pt>
    <dgm:pt modelId="{210F3D29-72FA-8146-A7E2-37817CE6FA6E}" type="sibTrans" cxnId="{E86C1A57-EDF3-1C49-8E29-F5ACB352EAEC}">
      <dgm:prSet/>
      <dgm:spPr/>
      <dgm:t>
        <a:bodyPr/>
        <a:lstStyle/>
        <a:p>
          <a:endParaRPr lang="de-DE"/>
        </a:p>
      </dgm:t>
    </dgm:pt>
    <dgm:pt modelId="{4A152E63-6290-F64F-913A-EE17FB78572F}">
      <dgm:prSet phldrT="[Text]" custT="1"/>
      <dgm:spPr>
        <a:solidFill>
          <a:srgbClr val="64CFAC"/>
        </a:solidFill>
      </dgm:spPr>
      <dgm:t>
        <a:bodyPr/>
        <a:lstStyle/>
        <a:p>
          <a:r>
            <a:rPr lang="de-DE" sz="1800" b="0" i="0" dirty="0">
              <a:latin typeface="Fira Sans" panose="020B0503050000020004" pitchFamily="34" charset="0"/>
              <a:ea typeface="Fira Sans" panose="020B0503050000020004" pitchFamily="34" charset="0"/>
            </a:rPr>
            <a:t>Nutze, was Du hast</a:t>
          </a:r>
        </a:p>
      </dgm:t>
    </dgm:pt>
    <dgm:pt modelId="{660C7236-67F7-4C48-9641-7B5F3AAB979A}" type="parTrans" cxnId="{0930D595-B7B8-BB4F-A458-92D798E810E6}">
      <dgm:prSet/>
      <dgm:spPr/>
      <dgm:t>
        <a:bodyPr/>
        <a:lstStyle/>
        <a:p>
          <a:endParaRPr lang="de-DE"/>
        </a:p>
      </dgm:t>
    </dgm:pt>
    <dgm:pt modelId="{7FA26BEB-49BB-AC4D-BE70-D1C47412B10A}" type="sibTrans" cxnId="{0930D595-B7B8-BB4F-A458-92D798E810E6}">
      <dgm:prSet/>
      <dgm:spPr/>
      <dgm:t>
        <a:bodyPr/>
        <a:lstStyle/>
        <a:p>
          <a:endParaRPr lang="de-DE"/>
        </a:p>
      </dgm:t>
    </dgm:pt>
    <dgm:pt modelId="{C04E5C58-08FC-2645-B4AB-E6345002EDE5}">
      <dgm:prSet phldrT="[Text]" custT="1"/>
      <dgm:spPr>
        <a:solidFill>
          <a:srgbClr val="92D050"/>
        </a:solidFill>
      </dgm:spPr>
      <dgm:t>
        <a:bodyPr/>
        <a:lstStyle/>
        <a:p>
          <a:r>
            <a:rPr lang="de-DE" sz="1800" b="0" i="0" dirty="0">
              <a:latin typeface="Fira Sans" panose="020B0503050000020004" pitchFamily="34" charset="0"/>
              <a:ea typeface="Fira Sans" panose="020B0503050000020004" pitchFamily="34" charset="0"/>
            </a:rPr>
            <a:t>Leihe aus</a:t>
          </a:r>
        </a:p>
      </dgm:t>
    </dgm:pt>
    <dgm:pt modelId="{71FA6D9C-713D-4D41-93B4-BA1FC2A69CCC}" type="parTrans" cxnId="{B6A05FBF-4AED-5442-8CD3-D28A56C41A20}">
      <dgm:prSet/>
      <dgm:spPr/>
      <dgm:t>
        <a:bodyPr/>
        <a:lstStyle/>
        <a:p>
          <a:endParaRPr lang="de-DE"/>
        </a:p>
      </dgm:t>
    </dgm:pt>
    <dgm:pt modelId="{35CD96D5-1936-6645-B502-A0B6A13D3B57}" type="sibTrans" cxnId="{B6A05FBF-4AED-5442-8CD3-D28A56C41A20}">
      <dgm:prSet/>
      <dgm:spPr/>
      <dgm:t>
        <a:bodyPr/>
        <a:lstStyle/>
        <a:p>
          <a:endParaRPr lang="de-DE"/>
        </a:p>
      </dgm:t>
    </dgm:pt>
    <dgm:pt modelId="{864F4DAC-EDA8-344D-9C50-8A23ACA55068}">
      <dgm:prSet phldrT="[Text]" custT="1"/>
      <dgm:spPr>
        <a:solidFill>
          <a:srgbClr val="00B050"/>
        </a:solidFill>
      </dgm:spPr>
      <dgm:t>
        <a:bodyPr/>
        <a:lstStyle/>
        <a:p>
          <a:r>
            <a:rPr lang="de-DE" sz="1800" b="0" i="0" dirty="0">
              <a:latin typeface="Fira Sans" panose="020B0503050000020004" pitchFamily="34" charset="0"/>
              <a:ea typeface="Fira Sans" panose="020B0503050000020004" pitchFamily="34" charset="0"/>
            </a:rPr>
            <a:t>Mach selber</a:t>
          </a:r>
        </a:p>
      </dgm:t>
    </dgm:pt>
    <dgm:pt modelId="{BBED9EB3-A468-E144-A45C-B99FA599065E}" type="parTrans" cxnId="{6B7FA604-878D-5044-9E6A-FFAD4D909D9F}">
      <dgm:prSet/>
      <dgm:spPr/>
      <dgm:t>
        <a:bodyPr/>
        <a:lstStyle/>
        <a:p>
          <a:endParaRPr lang="de-DE"/>
        </a:p>
      </dgm:t>
    </dgm:pt>
    <dgm:pt modelId="{F43FC455-5C35-2E4A-A7FB-B6FF7587B6FF}" type="sibTrans" cxnId="{6B7FA604-878D-5044-9E6A-FFAD4D909D9F}">
      <dgm:prSet/>
      <dgm:spPr/>
      <dgm:t>
        <a:bodyPr/>
        <a:lstStyle/>
        <a:p>
          <a:endParaRPr lang="de-DE"/>
        </a:p>
      </dgm:t>
    </dgm:pt>
    <dgm:pt modelId="{FBBAFC7C-4054-254F-927A-8458F008E36E}">
      <dgm:prSet phldrT="[Text]" custT="1"/>
      <dgm:spPr>
        <a:solidFill>
          <a:srgbClr val="6EE3BC"/>
        </a:solidFill>
      </dgm:spPr>
      <dgm:t>
        <a:bodyPr/>
        <a:lstStyle/>
        <a:p>
          <a:r>
            <a:rPr lang="de-DE" sz="1800" b="0" i="0" dirty="0">
              <a:latin typeface="Fira Sans" panose="020B0503050000020004" pitchFamily="34" charset="0"/>
              <a:ea typeface="Fira Sans" panose="020B0503050000020004" pitchFamily="34" charset="0"/>
            </a:rPr>
            <a:t>Repariere, was Du hast</a:t>
          </a:r>
        </a:p>
      </dgm:t>
    </dgm:pt>
    <dgm:pt modelId="{BB68C2E8-A6E8-2B40-8197-742EF6E6F51D}" type="parTrans" cxnId="{BD27ED99-7C6C-2342-80ED-7A87B967DA62}">
      <dgm:prSet/>
      <dgm:spPr/>
      <dgm:t>
        <a:bodyPr/>
        <a:lstStyle/>
        <a:p>
          <a:endParaRPr lang="de-DE"/>
        </a:p>
      </dgm:t>
    </dgm:pt>
    <dgm:pt modelId="{0E3FDBB8-C9BD-F142-83F5-07E41B7EF636}" type="sibTrans" cxnId="{BD27ED99-7C6C-2342-80ED-7A87B967DA62}">
      <dgm:prSet/>
      <dgm:spPr/>
      <dgm:t>
        <a:bodyPr/>
        <a:lstStyle/>
        <a:p>
          <a:endParaRPr lang="de-DE"/>
        </a:p>
      </dgm:t>
    </dgm:pt>
    <dgm:pt modelId="{99F9388A-B5E7-B944-A491-4ADB8CE46CB2}" type="pres">
      <dgm:prSet presAssocID="{7FD274A1-333E-E54F-94ED-FED924A999B4}" presName="Name0" presStyleCnt="0">
        <dgm:presLayoutVars>
          <dgm:dir/>
          <dgm:animLvl val="lvl"/>
          <dgm:resizeHandles val="exact"/>
        </dgm:presLayoutVars>
      </dgm:prSet>
      <dgm:spPr/>
    </dgm:pt>
    <dgm:pt modelId="{092E526B-A154-4F4E-AC8D-A3FC033CB3E1}" type="pres">
      <dgm:prSet presAssocID="{FD0DCF6D-A741-5943-8F86-C80D19166821}" presName="Name8" presStyleCnt="0"/>
      <dgm:spPr/>
    </dgm:pt>
    <dgm:pt modelId="{6456A6D9-2E12-9248-9BBC-BDF05A4CEB7E}" type="pres">
      <dgm:prSet presAssocID="{FD0DCF6D-A741-5943-8F86-C80D19166821}" presName="level" presStyleLbl="node1" presStyleIdx="0" presStyleCnt="7">
        <dgm:presLayoutVars>
          <dgm:chMax val="1"/>
          <dgm:bulletEnabled val="1"/>
        </dgm:presLayoutVars>
      </dgm:prSet>
      <dgm:spPr/>
    </dgm:pt>
    <dgm:pt modelId="{E3A86288-2B01-E84C-B201-169DEB9E746D}" type="pres">
      <dgm:prSet presAssocID="{FD0DCF6D-A741-5943-8F86-C80D19166821}" presName="levelTx" presStyleLbl="revTx" presStyleIdx="0" presStyleCnt="0">
        <dgm:presLayoutVars>
          <dgm:chMax val="1"/>
          <dgm:bulletEnabled val="1"/>
        </dgm:presLayoutVars>
      </dgm:prSet>
      <dgm:spPr/>
    </dgm:pt>
    <dgm:pt modelId="{30E61CA9-E971-F84B-BEEA-907CE5BAB4AD}" type="pres">
      <dgm:prSet presAssocID="{F51454A4-9F62-6540-BE05-F8A98F877AA7}" presName="Name8" presStyleCnt="0"/>
      <dgm:spPr/>
    </dgm:pt>
    <dgm:pt modelId="{AD618CA6-6CF6-2649-AC4E-063BBBB0B37D}" type="pres">
      <dgm:prSet presAssocID="{F51454A4-9F62-6540-BE05-F8A98F877AA7}" presName="level" presStyleLbl="node1" presStyleIdx="1" presStyleCnt="7">
        <dgm:presLayoutVars>
          <dgm:chMax val="1"/>
          <dgm:bulletEnabled val="1"/>
        </dgm:presLayoutVars>
      </dgm:prSet>
      <dgm:spPr/>
    </dgm:pt>
    <dgm:pt modelId="{94008A3B-E383-A54C-B45A-F15DC9161798}" type="pres">
      <dgm:prSet presAssocID="{F51454A4-9F62-6540-BE05-F8A98F877AA7}" presName="levelTx" presStyleLbl="revTx" presStyleIdx="0" presStyleCnt="0">
        <dgm:presLayoutVars>
          <dgm:chMax val="1"/>
          <dgm:bulletEnabled val="1"/>
        </dgm:presLayoutVars>
      </dgm:prSet>
      <dgm:spPr/>
    </dgm:pt>
    <dgm:pt modelId="{A847EA10-F04C-8A49-84A2-3B9C8AF7B835}" type="pres">
      <dgm:prSet presAssocID="{8DCA9285-2ED7-6745-B157-69BB2F26026D}" presName="Name8" presStyleCnt="0"/>
      <dgm:spPr/>
    </dgm:pt>
    <dgm:pt modelId="{7DE1E5A6-4405-B34C-9B52-12C91A4652CC}" type="pres">
      <dgm:prSet presAssocID="{8DCA9285-2ED7-6745-B157-69BB2F26026D}" presName="level" presStyleLbl="node1" presStyleIdx="2" presStyleCnt="7">
        <dgm:presLayoutVars>
          <dgm:chMax val="1"/>
          <dgm:bulletEnabled val="1"/>
        </dgm:presLayoutVars>
      </dgm:prSet>
      <dgm:spPr/>
    </dgm:pt>
    <dgm:pt modelId="{9EEBAC1B-99EB-B64F-9D73-2B7750773BDB}" type="pres">
      <dgm:prSet presAssocID="{8DCA9285-2ED7-6745-B157-69BB2F26026D}" presName="levelTx" presStyleLbl="revTx" presStyleIdx="0" presStyleCnt="0">
        <dgm:presLayoutVars>
          <dgm:chMax val="1"/>
          <dgm:bulletEnabled val="1"/>
        </dgm:presLayoutVars>
      </dgm:prSet>
      <dgm:spPr/>
    </dgm:pt>
    <dgm:pt modelId="{F746391D-276C-D245-918D-5D595B70A1E0}" type="pres">
      <dgm:prSet presAssocID="{C04E5C58-08FC-2645-B4AB-E6345002EDE5}" presName="Name8" presStyleCnt="0"/>
      <dgm:spPr/>
    </dgm:pt>
    <dgm:pt modelId="{062EA761-A5E4-B948-A9D3-0608485040B5}" type="pres">
      <dgm:prSet presAssocID="{C04E5C58-08FC-2645-B4AB-E6345002EDE5}" presName="level" presStyleLbl="node1" presStyleIdx="3" presStyleCnt="7">
        <dgm:presLayoutVars>
          <dgm:chMax val="1"/>
          <dgm:bulletEnabled val="1"/>
        </dgm:presLayoutVars>
      </dgm:prSet>
      <dgm:spPr/>
    </dgm:pt>
    <dgm:pt modelId="{7F499E9F-BB35-794B-92AF-0ED2DBB54C59}" type="pres">
      <dgm:prSet presAssocID="{C04E5C58-08FC-2645-B4AB-E6345002EDE5}" presName="levelTx" presStyleLbl="revTx" presStyleIdx="0" presStyleCnt="0">
        <dgm:presLayoutVars>
          <dgm:chMax val="1"/>
          <dgm:bulletEnabled val="1"/>
        </dgm:presLayoutVars>
      </dgm:prSet>
      <dgm:spPr/>
    </dgm:pt>
    <dgm:pt modelId="{60B6369F-4055-E040-A80C-7E505D1A53B3}" type="pres">
      <dgm:prSet presAssocID="{864F4DAC-EDA8-344D-9C50-8A23ACA55068}" presName="Name8" presStyleCnt="0"/>
      <dgm:spPr/>
    </dgm:pt>
    <dgm:pt modelId="{999D8310-8647-874E-AC83-E83A406B5543}" type="pres">
      <dgm:prSet presAssocID="{864F4DAC-EDA8-344D-9C50-8A23ACA55068}" presName="level" presStyleLbl="node1" presStyleIdx="4" presStyleCnt="7">
        <dgm:presLayoutVars>
          <dgm:chMax val="1"/>
          <dgm:bulletEnabled val="1"/>
        </dgm:presLayoutVars>
      </dgm:prSet>
      <dgm:spPr/>
    </dgm:pt>
    <dgm:pt modelId="{8184A434-BD2A-9C4B-99AA-1C8470B580D7}" type="pres">
      <dgm:prSet presAssocID="{864F4DAC-EDA8-344D-9C50-8A23ACA55068}" presName="levelTx" presStyleLbl="revTx" presStyleIdx="0" presStyleCnt="0">
        <dgm:presLayoutVars>
          <dgm:chMax val="1"/>
          <dgm:bulletEnabled val="1"/>
        </dgm:presLayoutVars>
      </dgm:prSet>
      <dgm:spPr/>
    </dgm:pt>
    <dgm:pt modelId="{6633A846-AA30-5F4C-B786-C39071AF74D5}" type="pres">
      <dgm:prSet presAssocID="{FBBAFC7C-4054-254F-927A-8458F008E36E}" presName="Name8" presStyleCnt="0"/>
      <dgm:spPr/>
    </dgm:pt>
    <dgm:pt modelId="{5CE26DE9-8650-E04A-A0CF-DCD823BE8444}" type="pres">
      <dgm:prSet presAssocID="{FBBAFC7C-4054-254F-927A-8458F008E36E}" presName="level" presStyleLbl="node1" presStyleIdx="5" presStyleCnt="7">
        <dgm:presLayoutVars>
          <dgm:chMax val="1"/>
          <dgm:bulletEnabled val="1"/>
        </dgm:presLayoutVars>
      </dgm:prSet>
      <dgm:spPr/>
    </dgm:pt>
    <dgm:pt modelId="{493A0039-ADD4-7448-902C-6484B35F686A}" type="pres">
      <dgm:prSet presAssocID="{FBBAFC7C-4054-254F-927A-8458F008E36E}" presName="levelTx" presStyleLbl="revTx" presStyleIdx="0" presStyleCnt="0">
        <dgm:presLayoutVars>
          <dgm:chMax val="1"/>
          <dgm:bulletEnabled val="1"/>
        </dgm:presLayoutVars>
      </dgm:prSet>
      <dgm:spPr/>
    </dgm:pt>
    <dgm:pt modelId="{5EA5FD80-3BE2-5D45-BBFD-9278F8FB1E65}" type="pres">
      <dgm:prSet presAssocID="{4A152E63-6290-F64F-913A-EE17FB78572F}" presName="Name8" presStyleCnt="0"/>
      <dgm:spPr/>
    </dgm:pt>
    <dgm:pt modelId="{E4DC2166-091A-9D4F-B3A0-1EF8E799AEE3}" type="pres">
      <dgm:prSet presAssocID="{4A152E63-6290-F64F-913A-EE17FB78572F}" presName="level" presStyleLbl="node1" presStyleIdx="6" presStyleCnt="7">
        <dgm:presLayoutVars>
          <dgm:chMax val="1"/>
          <dgm:bulletEnabled val="1"/>
        </dgm:presLayoutVars>
      </dgm:prSet>
      <dgm:spPr/>
    </dgm:pt>
    <dgm:pt modelId="{B64D8215-489A-2441-9EA0-E8B57359DA22}" type="pres">
      <dgm:prSet presAssocID="{4A152E63-6290-F64F-913A-EE17FB78572F}" presName="levelTx" presStyleLbl="revTx" presStyleIdx="0" presStyleCnt="0">
        <dgm:presLayoutVars>
          <dgm:chMax val="1"/>
          <dgm:bulletEnabled val="1"/>
        </dgm:presLayoutVars>
      </dgm:prSet>
      <dgm:spPr/>
    </dgm:pt>
  </dgm:ptLst>
  <dgm:cxnLst>
    <dgm:cxn modelId="{905D6F03-2EA4-9848-8122-EA146F603B92}" type="presOf" srcId="{8DCA9285-2ED7-6745-B157-69BB2F26026D}" destId="{9EEBAC1B-99EB-B64F-9D73-2B7750773BDB}" srcOrd="1" destOrd="0" presId="urn:microsoft.com/office/officeart/2005/8/layout/pyramid1"/>
    <dgm:cxn modelId="{6B7FA604-878D-5044-9E6A-FFAD4D909D9F}" srcId="{7FD274A1-333E-E54F-94ED-FED924A999B4}" destId="{864F4DAC-EDA8-344D-9C50-8A23ACA55068}" srcOrd="4" destOrd="0" parTransId="{BBED9EB3-A468-E144-A45C-B99FA599065E}" sibTransId="{F43FC455-5C35-2E4A-A7FB-B6FF7587B6FF}"/>
    <dgm:cxn modelId="{A46AD00B-A754-0D4A-BD39-0C2C737DB0EE}" type="presOf" srcId="{C04E5C58-08FC-2645-B4AB-E6345002EDE5}" destId="{062EA761-A5E4-B948-A9D3-0608485040B5}" srcOrd="0" destOrd="0" presId="urn:microsoft.com/office/officeart/2005/8/layout/pyramid1"/>
    <dgm:cxn modelId="{BB6C290D-B800-CF45-803B-BF4FC75CAA7F}" type="presOf" srcId="{FD0DCF6D-A741-5943-8F86-C80D19166821}" destId="{6456A6D9-2E12-9248-9BBC-BDF05A4CEB7E}" srcOrd="0" destOrd="0" presId="urn:microsoft.com/office/officeart/2005/8/layout/pyramid1"/>
    <dgm:cxn modelId="{89E90C11-BB09-3A46-9FDF-08D48CB94C37}" type="presOf" srcId="{864F4DAC-EDA8-344D-9C50-8A23ACA55068}" destId="{999D8310-8647-874E-AC83-E83A406B5543}" srcOrd="0" destOrd="0" presId="urn:microsoft.com/office/officeart/2005/8/layout/pyramid1"/>
    <dgm:cxn modelId="{626DA528-67DC-6C4B-89BA-56525FC24815}" type="presOf" srcId="{C04E5C58-08FC-2645-B4AB-E6345002EDE5}" destId="{7F499E9F-BB35-794B-92AF-0ED2DBB54C59}" srcOrd="1" destOrd="0" presId="urn:microsoft.com/office/officeart/2005/8/layout/pyramid1"/>
    <dgm:cxn modelId="{AFC9453E-F41A-0846-BC1A-99BDBC216A14}" type="presOf" srcId="{F51454A4-9F62-6540-BE05-F8A98F877AA7}" destId="{94008A3B-E383-A54C-B45A-F15DC9161798}" srcOrd="1" destOrd="0" presId="urn:microsoft.com/office/officeart/2005/8/layout/pyramid1"/>
    <dgm:cxn modelId="{E86C1A57-EDF3-1C49-8E29-F5ACB352EAEC}" srcId="{7FD274A1-333E-E54F-94ED-FED924A999B4}" destId="{8DCA9285-2ED7-6745-B157-69BB2F26026D}" srcOrd="2" destOrd="0" parTransId="{4E90321A-5D75-774B-94A9-4C8B2965BD02}" sibTransId="{210F3D29-72FA-8146-A7E2-37817CE6FA6E}"/>
    <dgm:cxn modelId="{660B5B5D-9641-D242-A62B-EA9950616576}" srcId="{7FD274A1-333E-E54F-94ED-FED924A999B4}" destId="{F51454A4-9F62-6540-BE05-F8A98F877AA7}" srcOrd="1" destOrd="0" parTransId="{C0A599B5-428C-3640-BB3C-588FBBF37C25}" sibTransId="{A5D449D3-7507-9042-80C4-AD073FCB40D7}"/>
    <dgm:cxn modelId="{6F1B3A8F-B666-424A-8D6F-E7A3DC409445}" type="presOf" srcId="{FBBAFC7C-4054-254F-927A-8458F008E36E}" destId="{493A0039-ADD4-7448-902C-6484B35F686A}" srcOrd="1" destOrd="0" presId="urn:microsoft.com/office/officeart/2005/8/layout/pyramid1"/>
    <dgm:cxn modelId="{D9A47991-79DE-E843-9F4C-5735A579924B}" type="presOf" srcId="{4A152E63-6290-F64F-913A-EE17FB78572F}" destId="{B64D8215-489A-2441-9EA0-E8B57359DA22}" srcOrd="1" destOrd="0" presId="urn:microsoft.com/office/officeart/2005/8/layout/pyramid1"/>
    <dgm:cxn modelId="{0930D595-B7B8-BB4F-A458-92D798E810E6}" srcId="{7FD274A1-333E-E54F-94ED-FED924A999B4}" destId="{4A152E63-6290-F64F-913A-EE17FB78572F}" srcOrd="6" destOrd="0" parTransId="{660C7236-67F7-4C48-9641-7B5F3AAB979A}" sibTransId="{7FA26BEB-49BB-AC4D-BE70-D1C47412B10A}"/>
    <dgm:cxn modelId="{BD27ED99-7C6C-2342-80ED-7A87B967DA62}" srcId="{7FD274A1-333E-E54F-94ED-FED924A999B4}" destId="{FBBAFC7C-4054-254F-927A-8458F008E36E}" srcOrd="5" destOrd="0" parTransId="{BB68C2E8-A6E8-2B40-8197-742EF6E6F51D}" sibTransId="{0E3FDBB8-C9BD-F142-83F5-07E41B7EF636}"/>
    <dgm:cxn modelId="{AF47239B-008D-C14C-ACA5-2C3D5286F5AA}" type="presOf" srcId="{F51454A4-9F62-6540-BE05-F8A98F877AA7}" destId="{AD618CA6-6CF6-2649-AC4E-063BBBB0B37D}" srcOrd="0" destOrd="0" presId="urn:microsoft.com/office/officeart/2005/8/layout/pyramid1"/>
    <dgm:cxn modelId="{1A316BA4-5C74-884F-8214-2FA99B62600D}" type="presOf" srcId="{7FD274A1-333E-E54F-94ED-FED924A999B4}" destId="{99F9388A-B5E7-B944-A491-4ADB8CE46CB2}" srcOrd="0" destOrd="0" presId="urn:microsoft.com/office/officeart/2005/8/layout/pyramid1"/>
    <dgm:cxn modelId="{B6A05FBF-4AED-5442-8CD3-D28A56C41A20}" srcId="{7FD274A1-333E-E54F-94ED-FED924A999B4}" destId="{C04E5C58-08FC-2645-B4AB-E6345002EDE5}" srcOrd="3" destOrd="0" parTransId="{71FA6D9C-713D-4D41-93B4-BA1FC2A69CCC}" sibTransId="{35CD96D5-1936-6645-B502-A0B6A13D3B57}"/>
    <dgm:cxn modelId="{A36545DE-1C6B-4141-8B12-20591601B54E}" type="presOf" srcId="{864F4DAC-EDA8-344D-9C50-8A23ACA55068}" destId="{8184A434-BD2A-9C4B-99AA-1C8470B580D7}" srcOrd="1" destOrd="0" presId="urn:microsoft.com/office/officeart/2005/8/layout/pyramid1"/>
    <dgm:cxn modelId="{4B8C77DF-57FB-0548-B4E0-C18308C289CB}" type="presOf" srcId="{8DCA9285-2ED7-6745-B157-69BB2F26026D}" destId="{7DE1E5A6-4405-B34C-9B52-12C91A4652CC}" srcOrd="0" destOrd="0" presId="urn:microsoft.com/office/officeart/2005/8/layout/pyramid1"/>
    <dgm:cxn modelId="{1019F7DF-15F7-9E42-AAC9-F3C16B2958BB}" srcId="{7FD274A1-333E-E54F-94ED-FED924A999B4}" destId="{FD0DCF6D-A741-5943-8F86-C80D19166821}" srcOrd="0" destOrd="0" parTransId="{46794FBE-FB2A-DA46-A3D6-7E052A52A075}" sibTransId="{1C4CA232-B03A-124F-B667-35A619435CFE}"/>
    <dgm:cxn modelId="{4546F4E0-EA65-C744-966A-5175DFA45FAA}" type="presOf" srcId="{4A152E63-6290-F64F-913A-EE17FB78572F}" destId="{E4DC2166-091A-9D4F-B3A0-1EF8E799AEE3}" srcOrd="0" destOrd="0" presId="urn:microsoft.com/office/officeart/2005/8/layout/pyramid1"/>
    <dgm:cxn modelId="{CDD9A7E4-08C4-DE46-B12F-AB3369E10EE7}" type="presOf" srcId="{FBBAFC7C-4054-254F-927A-8458F008E36E}" destId="{5CE26DE9-8650-E04A-A0CF-DCD823BE8444}" srcOrd="0" destOrd="0" presId="urn:microsoft.com/office/officeart/2005/8/layout/pyramid1"/>
    <dgm:cxn modelId="{8A691AFA-86BE-264C-BFB7-6B4BB5243205}" type="presOf" srcId="{FD0DCF6D-A741-5943-8F86-C80D19166821}" destId="{E3A86288-2B01-E84C-B201-169DEB9E746D}" srcOrd="1" destOrd="0" presId="urn:microsoft.com/office/officeart/2005/8/layout/pyramid1"/>
    <dgm:cxn modelId="{E65FE19B-0FAC-8744-8820-3690E09D4290}" type="presParOf" srcId="{99F9388A-B5E7-B944-A491-4ADB8CE46CB2}" destId="{092E526B-A154-4F4E-AC8D-A3FC033CB3E1}" srcOrd="0" destOrd="0" presId="urn:microsoft.com/office/officeart/2005/8/layout/pyramid1"/>
    <dgm:cxn modelId="{B9974266-E4EA-524F-BE1F-60EC578547E9}" type="presParOf" srcId="{092E526B-A154-4F4E-AC8D-A3FC033CB3E1}" destId="{6456A6D9-2E12-9248-9BBC-BDF05A4CEB7E}" srcOrd="0" destOrd="0" presId="urn:microsoft.com/office/officeart/2005/8/layout/pyramid1"/>
    <dgm:cxn modelId="{CE12D8F4-C003-EA4F-BD87-A795C46EF924}" type="presParOf" srcId="{092E526B-A154-4F4E-AC8D-A3FC033CB3E1}" destId="{E3A86288-2B01-E84C-B201-169DEB9E746D}" srcOrd="1" destOrd="0" presId="urn:microsoft.com/office/officeart/2005/8/layout/pyramid1"/>
    <dgm:cxn modelId="{56A3A28E-4409-CB4F-9A36-DE99EA3B0532}" type="presParOf" srcId="{99F9388A-B5E7-B944-A491-4ADB8CE46CB2}" destId="{30E61CA9-E971-F84B-BEEA-907CE5BAB4AD}" srcOrd="1" destOrd="0" presId="urn:microsoft.com/office/officeart/2005/8/layout/pyramid1"/>
    <dgm:cxn modelId="{779B2FE0-84E9-5E49-834A-D98C8936BDEC}" type="presParOf" srcId="{30E61CA9-E971-F84B-BEEA-907CE5BAB4AD}" destId="{AD618CA6-6CF6-2649-AC4E-063BBBB0B37D}" srcOrd="0" destOrd="0" presId="urn:microsoft.com/office/officeart/2005/8/layout/pyramid1"/>
    <dgm:cxn modelId="{2DD0B731-521B-AC4A-9357-5E03F2136A0D}" type="presParOf" srcId="{30E61CA9-E971-F84B-BEEA-907CE5BAB4AD}" destId="{94008A3B-E383-A54C-B45A-F15DC9161798}" srcOrd="1" destOrd="0" presId="urn:microsoft.com/office/officeart/2005/8/layout/pyramid1"/>
    <dgm:cxn modelId="{B7BF6533-923A-224A-A721-F88343C10111}" type="presParOf" srcId="{99F9388A-B5E7-B944-A491-4ADB8CE46CB2}" destId="{A847EA10-F04C-8A49-84A2-3B9C8AF7B835}" srcOrd="2" destOrd="0" presId="urn:microsoft.com/office/officeart/2005/8/layout/pyramid1"/>
    <dgm:cxn modelId="{0F76D7C0-7CB5-214A-B853-CF7D92DD3344}" type="presParOf" srcId="{A847EA10-F04C-8A49-84A2-3B9C8AF7B835}" destId="{7DE1E5A6-4405-B34C-9B52-12C91A4652CC}" srcOrd="0" destOrd="0" presId="urn:microsoft.com/office/officeart/2005/8/layout/pyramid1"/>
    <dgm:cxn modelId="{B6092E18-C7DC-2641-9BFD-EE65812FEE50}" type="presParOf" srcId="{A847EA10-F04C-8A49-84A2-3B9C8AF7B835}" destId="{9EEBAC1B-99EB-B64F-9D73-2B7750773BDB}" srcOrd="1" destOrd="0" presId="urn:microsoft.com/office/officeart/2005/8/layout/pyramid1"/>
    <dgm:cxn modelId="{684BF8A9-3111-424C-9E8B-1C21433F2EA1}" type="presParOf" srcId="{99F9388A-B5E7-B944-A491-4ADB8CE46CB2}" destId="{F746391D-276C-D245-918D-5D595B70A1E0}" srcOrd="3" destOrd="0" presId="urn:microsoft.com/office/officeart/2005/8/layout/pyramid1"/>
    <dgm:cxn modelId="{CC9E79EA-4AFC-3844-8BBD-C7F1579582B6}" type="presParOf" srcId="{F746391D-276C-D245-918D-5D595B70A1E0}" destId="{062EA761-A5E4-B948-A9D3-0608485040B5}" srcOrd="0" destOrd="0" presId="urn:microsoft.com/office/officeart/2005/8/layout/pyramid1"/>
    <dgm:cxn modelId="{82CDE8C6-D5F5-844B-8DEB-E19E6B141EFE}" type="presParOf" srcId="{F746391D-276C-D245-918D-5D595B70A1E0}" destId="{7F499E9F-BB35-794B-92AF-0ED2DBB54C59}" srcOrd="1" destOrd="0" presId="urn:microsoft.com/office/officeart/2005/8/layout/pyramid1"/>
    <dgm:cxn modelId="{B6C278BC-799C-9041-A17A-37A0E3E2502D}" type="presParOf" srcId="{99F9388A-B5E7-B944-A491-4ADB8CE46CB2}" destId="{60B6369F-4055-E040-A80C-7E505D1A53B3}" srcOrd="4" destOrd="0" presId="urn:microsoft.com/office/officeart/2005/8/layout/pyramid1"/>
    <dgm:cxn modelId="{737A4A00-E2A8-494B-ABCD-1257DCC2777D}" type="presParOf" srcId="{60B6369F-4055-E040-A80C-7E505D1A53B3}" destId="{999D8310-8647-874E-AC83-E83A406B5543}" srcOrd="0" destOrd="0" presId="urn:microsoft.com/office/officeart/2005/8/layout/pyramid1"/>
    <dgm:cxn modelId="{AC06A26F-6AB9-294F-9C6B-51F9C3E29B2B}" type="presParOf" srcId="{60B6369F-4055-E040-A80C-7E505D1A53B3}" destId="{8184A434-BD2A-9C4B-99AA-1C8470B580D7}" srcOrd="1" destOrd="0" presId="urn:microsoft.com/office/officeart/2005/8/layout/pyramid1"/>
    <dgm:cxn modelId="{873E78CD-6E99-1E43-9BD4-52AF65AA02AF}" type="presParOf" srcId="{99F9388A-B5E7-B944-A491-4ADB8CE46CB2}" destId="{6633A846-AA30-5F4C-B786-C39071AF74D5}" srcOrd="5" destOrd="0" presId="urn:microsoft.com/office/officeart/2005/8/layout/pyramid1"/>
    <dgm:cxn modelId="{CD26746D-AACA-4F40-BCE0-EE413D784E2B}" type="presParOf" srcId="{6633A846-AA30-5F4C-B786-C39071AF74D5}" destId="{5CE26DE9-8650-E04A-A0CF-DCD823BE8444}" srcOrd="0" destOrd="0" presId="urn:microsoft.com/office/officeart/2005/8/layout/pyramid1"/>
    <dgm:cxn modelId="{ABACC5A3-014A-164D-9F00-D9FB21CEA45F}" type="presParOf" srcId="{6633A846-AA30-5F4C-B786-C39071AF74D5}" destId="{493A0039-ADD4-7448-902C-6484B35F686A}" srcOrd="1" destOrd="0" presId="urn:microsoft.com/office/officeart/2005/8/layout/pyramid1"/>
    <dgm:cxn modelId="{BAC11FD4-FB38-014F-921D-B1C78F5289C8}" type="presParOf" srcId="{99F9388A-B5E7-B944-A491-4ADB8CE46CB2}" destId="{5EA5FD80-3BE2-5D45-BBFD-9278F8FB1E65}" srcOrd="6" destOrd="0" presId="urn:microsoft.com/office/officeart/2005/8/layout/pyramid1"/>
    <dgm:cxn modelId="{9B91D0AB-E813-A54E-9891-C2685477890A}" type="presParOf" srcId="{5EA5FD80-3BE2-5D45-BBFD-9278F8FB1E65}" destId="{E4DC2166-091A-9D4F-B3A0-1EF8E799AEE3}" srcOrd="0" destOrd="0" presId="urn:microsoft.com/office/officeart/2005/8/layout/pyramid1"/>
    <dgm:cxn modelId="{F6CEB6D0-7DE1-0D45-A618-7C21C19113FD}" type="presParOf" srcId="{5EA5FD80-3BE2-5D45-BBFD-9278F8FB1E65}" destId="{B64D8215-489A-2441-9EA0-E8B57359DA2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6A6D9-2E12-9248-9BBC-BDF05A4CEB7E}">
      <dsp:nvSpPr>
        <dsp:cNvPr id="0" name=""/>
        <dsp:cNvSpPr/>
      </dsp:nvSpPr>
      <dsp:spPr>
        <a:xfrm>
          <a:off x="2763512" y="0"/>
          <a:ext cx="921171" cy="605814"/>
        </a:xfrm>
        <a:prstGeom prst="trapezoid">
          <a:avLst>
            <a:gd name="adj" fmla="val 76027"/>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de-DE" sz="900" b="0" i="0" kern="1200" dirty="0">
            <a:latin typeface="Fira Sans" panose="020B0503050000020004" pitchFamily="34" charset="0"/>
            <a:ea typeface="Fira Sans" panose="020B0503050000020004" pitchFamily="34" charset="0"/>
          </a:endParaRPr>
        </a:p>
      </dsp:txBody>
      <dsp:txXfrm>
        <a:off x="2763512" y="0"/>
        <a:ext cx="921171" cy="605814"/>
      </dsp:txXfrm>
    </dsp:sp>
    <dsp:sp modelId="{AD618CA6-6CF6-2649-AC4E-063BBBB0B37D}">
      <dsp:nvSpPr>
        <dsp:cNvPr id="0" name=""/>
        <dsp:cNvSpPr/>
      </dsp:nvSpPr>
      <dsp:spPr>
        <a:xfrm>
          <a:off x="2302927" y="605814"/>
          <a:ext cx="1842342" cy="605814"/>
        </a:xfrm>
        <a:prstGeom prst="trapezoid">
          <a:avLst>
            <a:gd name="adj" fmla="val 76027"/>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0" i="0" kern="1200" dirty="0">
              <a:latin typeface="Fira Sans" panose="020B0503050000020004" pitchFamily="34" charset="0"/>
              <a:ea typeface="Fira Sans" panose="020B0503050000020004" pitchFamily="34" charset="0"/>
            </a:rPr>
            <a:t>Kaufe gebraucht</a:t>
          </a:r>
        </a:p>
      </dsp:txBody>
      <dsp:txXfrm>
        <a:off x="2625337" y="605814"/>
        <a:ext cx="1197522" cy="605814"/>
      </dsp:txXfrm>
    </dsp:sp>
    <dsp:sp modelId="{7DE1E5A6-4405-B34C-9B52-12C91A4652CC}">
      <dsp:nvSpPr>
        <dsp:cNvPr id="0" name=""/>
        <dsp:cNvSpPr/>
      </dsp:nvSpPr>
      <dsp:spPr>
        <a:xfrm>
          <a:off x="1842341" y="1211629"/>
          <a:ext cx="2763513" cy="605814"/>
        </a:xfrm>
        <a:prstGeom prst="trapezoid">
          <a:avLst>
            <a:gd name="adj" fmla="val 76027"/>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0" i="0" kern="1200" dirty="0">
              <a:latin typeface="Fira Sans" panose="020B0503050000020004" pitchFamily="34" charset="0"/>
              <a:ea typeface="Fira Sans" panose="020B0503050000020004" pitchFamily="34" charset="0"/>
            </a:rPr>
            <a:t>Tausche</a:t>
          </a:r>
        </a:p>
      </dsp:txBody>
      <dsp:txXfrm>
        <a:off x="2325956" y="1211629"/>
        <a:ext cx="1796283" cy="605814"/>
      </dsp:txXfrm>
    </dsp:sp>
    <dsp:sp modelId="{062EA761-A5E4-B948-A9D3-0608485040B5}">
      <dsp:nvSpPr>
        <dsp:cNvPr id="0" name=""/>
        <dsp:cNvSpPr/>
      </dsp:nvSpPr>
      <dsp:spPr>
        <a:xfrm>
          <a:off x="1381756" y="1817444"/>
          <a:ext cx="3684684" cy="605814"/>
        </a:xfrm>
        <a:prstGeom prst="trapezoid">
          <a:avLst>
            <a:gd name="adj" fmla="val 76027"/>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0" i="0" kern="1200" dirty="0">
              <a:latin typeface="Fira Sans" panose="020B0503050000020004" pitchFamily="34" charset="0"/>
              <a:ea typeface="Fira Sans" panose="020B0503050000020004" pitchFamily="34" charset="0"/>
            </a:rPr>
            <a:t>Leihe aus</a:t>
          </a:r>
        </a:p>
      </dsp:txBody>
      <dsp:txXfrm>
        <a:off x="2026576" y="1817444"/>
        <a:ext cx="2395044" cy="605814"/>
      </dsp:txXfrm>
    </dsp:sp>
    <dsp:sp modelId="{999D8310-8647-874E-AC83-E83A406B5543}">
      <dsp:nvSpPr>
        <dsp:cNvPr id="0" name=""/>
        <dsp:cNvSpPr/>
      </dsp:nvSpPr>
      <dsp:spPr>
        <a:xfrm>
          <a:off x="921170" y="2423258"/>
          <a:ext cx="4605855" cy="605814"/>
        </a:xfrm>
        <a:prstGeom prst="trapezoid">
          <a:avLst>
            <a:gd name="adj" fmla="val 76027"/>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0" i="0" kern="1200" dirty="0">
              <a:latin typeface="Fira Sans" panose="020B0503050000020004" pitchFamily="34" charset="0"/>
              <a:ea typeface="Fira Sans" panose="020B0503050000020004" pitchFamily="34" charset="0"/>
            </a:rPr>
            <a:t>Mach selber</a:t>
          </a:r>
        </a:p>
      </dsp:txBody>
      <dsp:txXfrm>
        <a:off x="1727195" y="2423258"/>
        <a:ext cx="2993805" cy="605814"/>
      </dsp:txXfrm>
    </dsp:sp>
    <dsp:sp modelId="{5CE26DE9-8650-E04A-A0CF-DCD823BE8444}">
      <dsp:nvSpPr>
        <dsp:cNvPr id="0" name=""/>
        <dsp:cNvSpPr/>
      </dsp:nvSpPr>
      <dsp:spPr>
        <a:xfrm>
          <a:off x="460585" y="3029073"/>
          <a:ext cx="5527026" cy="605814"/>
        </a:xfrm>
        <a:prstGeom prst="trapezoid">
          <a:avLst>
            <a:gd name="adj" fmla="val 76027"/>
          </a:avLst>
        </a:prstGeom>
        <a:solidFill>
          <a:srgbClr val="6EE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0" i="0" kern="1200" dirty="0">
              <a:latin typeface="Fira Sans" panose="020B0503050000020004" pitchFamily="34" charset="0"/>
              <a:ea typeface="Fira Sans" panose="020B0503050000020004" pitchFamily="34" charset="0"/>
            </a:rPr>
            <a:t>Repariere, was Du hast</a:t>
          </a:r>
        </a:p>
      </dsp:txBody>
      <dsp:txXfrm>
        <a:off x="1427815" y="3029073"/>
        <a:ext cx="3592566" cy="605814"/>
      </dsp:txXfrm>
    </dsp:sp>
    <dsp:sp modelId="{E4DC2166-091A-9D4F-B3A0-1EF8E799AEE3}">
      <dsp:nvSpPr>
        <dsp:cNvPr id="0" name=""/>
        <dsp:cNvSpPr/>
      </dsp:nvSpPr>
      <dsp:spPr>
        <a:xfrm>
          <a:off x="0" y="3634888"/>
          <a:ext cx="6448197" cy="605814"/>
        </a:xfrm>
        <a:prstGeom prst="trapezoid">
          <a:avLst>
            <a:gd name="adj" fmla="val 76027"/>
          </a:avLst>
        </a:prstGeom>
        <a:solidFill>
          <a:srgbClr val="64CFA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0" i="0" kern="1200" dirty="0">
              <a:latin typeface="Fira Sans" panose="020B0503050000020004" pitchFamily="34" charset="0"/>
              <a:ea typeface="Fira Sans" panose="020B0503050000020004" pitchFamily="34" charset="0"/>
            </a:rPr>
            <a:t>Nutze, was Du hast</a:t>
          </a:r>
        </a:p>
      </dsp:txBody>
      <dsp:txXfrm>
        <a:off x="1128434" y="3634888"/>
        <a:ext cx="4191328" cy="60581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7FE0-46D7-994E-BC96-10CD03DF89CD}" type="datetimeFigureOut">
              <a:rPr lang="en-GB" smtClean="0"/>
              <a:t>06/07/2021</a:t>
            </a:fld>
            <a:endParaRPr lang="en-GB"/>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4167E-C497-0A40-B064-A74F921F976E}" type="slidenum">
              <a:rPr lang="en-GB" smtClean="0"/>
              <a:t>‹Nr.›</a:t>
            </a:fld>
            <a:endParaRPr lang="en-GB"/>
          </a:p>
        </p:txBody>
      </p:sp>
    </p:spTree>
    <p:extLst>
      <p:ext uri="{BB962C8B-B14F-4D97-AF65-F5344CB8AC3E}">
        <p14:creationId xmlns:p14="http://schemas.microsoft.com/office/powerpoint/2010/main" val="284290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00150" y="1143000"/>
            <a:ext cx="4457700" cy="3086100"/>
          </a:xfrm>
          <a:prstGeom prst="rect">
            <a:avLst/>
          </a:prstGeom>
        </p:spPr>
      </p:sp>
      <p:sp>
        <p:nvSpPr>
          <p:cNvPr id="46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1200" b="0" strike="noStrike" spc="-1" dirty="0">
                <a:latin typeface="Calibri"/>
              </a:rPr>
              <a:t>Einleitungsfolie 1 von 3:</a:t>
            </a:r>
          </a:p>
          <a:p>
            <a:pPr marL="216000" indent="-216000">
              <a:lnSpc>
                <a:spcPct val="100000"/>
              </a:lnSpc>
            </a:pPr>
            <a:endParaRPr lang="de-DE" sz="12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in einem Forschungsprojekts der Uni Ulm und der TU Berlin in Zusammenarbeit mit 5 Schulklassen entwickelt. </a:t>
            </a:r>
          </a:p>
          <a:p>
            <a:pPr>
              <a:lnSpc>
                <a:spcPct val="100000"/>
              </a:lnSpc>
            </a:pPr>
            <a:r>
              <a:rPr lang="de-DE" sz="2000" b="0" strike="noStrike" spc="-1" dirty="0">
                <a:latin typeface="Calibri"/>
              </a:rPr>
              <a:t>Gefördert wurde das Projekt von der Deutschen Bundesstiftung Umwelt, der Forschungszeitraum war von 2019 bis 2021.</a:t>
            </a:r>
          </a:p>
          <a:p>
            <a:pPr>
              <a:lnSpc>
                <a:spcPct val="100000"/>
              </a:lnSpc>
            </a:pPr>
            <a:endParaRPr lang="de-DE" sz="20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a:lnSpc>
                <a:spcPct val="100000"/>
              </a:lnSpc>
            </a:pPr>
            <a:endParaRPr lang="de-DE" sz="2000" b="0" strike="noStrike" spc="-1" dirty="0">
              <a:latin typeface="Calibri"/>
            </a:endParaRPr>
          </a:p>
          <a:p>
            <a:pPr>
              <a:lnSpc>
                <a:spcPct val="100000"/>
              </a:lnSpc>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a:lnSpc>
                <a:spcPct val="100000"/>
              </a:lnSpc>
            </a:pPr>
            <a:endParaRPr lang="de-DE" sz="2000" b="0" strike="noStrike" spc="-1" dirty="0">
              <a:latin typeface="Calibri"/>
            </a:endParaRPr>
          </a:p>
          <a:p>
            <a:pPr>
              <a:lnSpc>
                <a:spcPct val="100000"/>
              </a:lnSpc>
            </a:pPr>
            <a:r>
              <a:rPr lang="de-DE" sz="2000" b="0" strike="noStrike" spc="-1" dirty="0">
                <a:latin typeface="Calibri"/>
              </a:rPr>
              <a:t>Mehr Info:</a:t>
            </a:r>
          </a:p>
          <a:p>
            <a:pPr>
              <a:lnSpc>
                <a:spcPct val="100000"/>
              </a:lnSpc>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a:lnSpc>
                <a:spcPct val="100000"/>
              </a:lnSpc>
            </a:pPr>
            <a:endParaRPr lang="de-DE" sz="2000" b="0" strike="noStrike" spc="-1" dirty="0">
              <a:latin typeface="Calibri"/>
            </a:endParaRPr>
          </a:p>
          <a:p>
            <a:pPr>
              <a:lnSpc>
                <a:spcPct val="100000"/>
              </a:lnSpc>
            </a:pPr>
            <a:endParaRPr lang="de-DE" sz="2000" b="0" strike="noStrike" spc="-1" dirty="0">
              <a:latin typeface="Calibri"/>
            </a:endParaRPr>
          </a:p>
        </p:txBody>
      </p:sp>
      <p:sp>
        <p:nvSpPr>
          <p:cNvPr id="46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E891F2E-2D47-4011-A0C4-C0A53A4DCA8A}" type="slidenum">
              <a:rPr lang="en-GB" sz="1200" b="0" strike="noStrike" spc="-1">
                <a:latin typeface="Calibri"/>
              </a:rPr>
              <a:t>1</a:t>
            </a:fld>
            <a:endParaRPr lang="de-DE" sz="1200" b="0" strike="noStrike" spc="-1">
              <a:latin typeface="Calibri"/>
            </a:endParaRPr>
          </a:p>
        </p:txBody>
      </p:sp>
    </p:spTree>
    <p:extLst>
      <p:ext uri="{BB962C8B-B14F-4D97-AF65-F5344CB8AC3E}">
        <p14:creationId xmlns:p14="http://schemas.microsoft.com/office/powerpoint/2010/main" val="255750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Abbildung aus der Broschüre FASHION Alternatives des </a:t>
            </a:r>
            <a:r>
              <a:rPr lang="de-DE" dirty="0" err="1"/>
              <a:t>BNTextillabors</a:t>
            </a:r>
            <a:r>
              <a:rPr lang="de-DE" dirty="0"/>
              <a:t> fasst das Entscheidungsdilemma mit all den Gedanken, die </a:t>
            </a:r>
            <a:r>
              <a:rPr lang="de-DE" dirty="0" err="1"/>
              <a:t>KonsumentInnen</a:t>
            </a:r>
            <a:r>
              <a:rPr lang="de-DE" dirty="0"/>
              <a:t> beim Erwerb und der Nutzung von Kleidung umtreiben, gut zusammen.</a:t>
            </a:r>
          </a:p>
          <a:p>
            <a:endParaRPr lang="de-DE" dirty="0"/>
          </a:p>
          <a:p>
            <a:r>
              <a:rPr lang="de-DE" dirty="0"/>
              <a:t>Die vollständige Broschüre findet sich hier:</a:t>
            </a:r>
          </a:p>
          <a:p>
            <a:r>
              <a:rPr lang="de-DE" sz="1200" b="0" strike="noStrike" spc="-1" dirty="0">
                <a:latin typeface="+mn-lt"/>
              </a:rPr>
              <a:t>https://</a:t>
            </a:r>
            <a:r>
              <a:rPr lang="de-DE" sz="1200" b="0" strike="noStrike" spc="-1" dirty="0" err="1">
                <a:latin typeface="+mn-lt"/>
              </a:rPr>
              <a:t>www.uni-ulm.de</a:t>
            </a:r>
            <a:r>
              <a:rPr lang="de-DE" sz="1200" b="0" strike="noStrike" spc="-1" dirty="0">
                <a:latin typeface="+mn-lt"/>
              </a:rPr>
              <a:t>/</a:t>
            </a:r>
            <a:r>
              <a:rPr lang="de-DE" sz="1200" b="0" strike="noStrike" spc="-1" dirty="0" err="1">
                <a:latin typeface="+mn-lt"/>
              </a:rPr>
              <a:t>fileadmin</a:t>
            </a:r>
            <a:r>
              <a:rPr lang="de-DE" sz="1200" b="0" strike="noStrike" spc="-1" dirty="0">
                <a:latin typeface="+mn-lt"/>
              </a:rPr>
              <a:t>/</a:t>
            </a:r>
            <a:r>
              <a:rPr lang="de-DE" sz="1200" b="0" strike="noStrike" spc="-1" dirty="0" err="1">
                <a:latin typeface="+mn-lt"/>
              </a:rPr>
              <a:t>website_uni_ulm</a:t>
            </a:r>
            <a:r>
              <a:rPr lang="de-DE" sz="1200" b="0" strike="noStrike" spc="-1" dirty="0">
                <a:latin typeface="+mn-lt"/>
              </a:rPr>
              <a:t>/</a:t>
            </a:r>
            <a:r>
              <a:rPr lang="de-DE" sz="1200" b="0" strike="noStrike" spc="-1" dirty="0" err="1">
                <a:latin typeface="+mn-lt"/>
              </a:rPr>
              <a:t>mawi.bntextillabor</a:t>
            </a:r>
            <a:r>
              <a:rPr lang="de-DE" sz="1200" b="0" strike="noStrike" spc="-1" dirty="0">
                <a:latin typeface="+mn-lt"/>
              </a:rPr>
              <a:t>/</a:t>
            </a:r>
            <a:r>
              <a:rPr lang="de-DE" sz="1200" b="0" strike="noStrike" spc="-1" dirty="0" err="1">
                <a:latin typeface="+mn-lt"/>
              </a:rPr>
              <a:t>BNTextillabor_Broschuere.pdf</a:t>
            </a:r>
            <a:endParaRPr lang="de-DE" sz="1200" b="0" strike="noStrike" spc="-1" dirty="0">
              <a:latin typeface="+mn-lt"/>
            </a:endParaRPr>
          </a:p>
        </p:txBody>
      </p:sp>
      <p:sp>
        <p:nvSpPr>
          <p:cNvPr id="4" name="Foliennummernplatzhalter 3"/>
          <p:cNvSpPr>
            <a:spLocks noGrp="1"/>
          </p:cNvSpPr>
          <p:nvPr>
            <p:ph type="sldNum" sz="quarter" idx="5"/>
          </p:nvPr>
        </p:nvSpPr>
        <p:spPr/>
        <p:txBody>
          <a:bodyPr/>
          <a:lstStyle/>
          <a:p>
            <a:fld id="{4C64167E-C497-0A40-B064-A74F921F976E}" type="slidenum">
              <a:rPr lang="en-GB" smtClean="0"/>
              <a:t>10</a:t>
            </a:fld>
            <a:endParaRPr lang="en-GB"/>
          </a:p>
        </p:txBody>
      </p:sp>
    </p:spTree>
    <p:extLst>
      <p:ext uri="{BB962C8B-B14F-4D97-AF65-F5344CB8AC3E}">
        <p14:creationId xmlns:p14="http://schemas.microsoft.com/office/powerpoint/2010/main" val="1317995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de-DE" altLang="en-US" sz="1200" dirty="0">
                <a:latin typeface="Fire Sans Medium"/>
                <a:ea typeface="Fira Sans Medium" panose="020B0603050000020004" pitchFamily="34" charset="0"/>
              </a:rPr>
              <a:t>Diese Abbildung in Anlehnung an die bekannte Ernährungspyramide fasst vieles, was im Unterricht erwähnt wurde, noch einmal zusammen.</a:t>
            </a:r>
          </a:p>
          <a:p>
            <a:pPr>
              <a:lnSpc>
                <a:spcPct val="150000"/>
              </a:lnSpc>
            </a:pPr>
            <a:endParaRPr lang="de-DE" altLang="en-US" sz="1200" dirty="0">
              <a:latin typeface="Fire Sans Medium"/>
              <a:ea typeface="Fira Sans Medium" panose="020B0603050000020004" pitchFamily="34" charset="0"/>
            </a:endParaRPr>
          </a:p>
          <a:p>
            <a:endParaRPr lang="de-DE" dirty="0"/>
          </a:p>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11</a:t>
            </a:fld>
            <a:endParaRPr lang="en-GB"/>
          </a:p>
        </p:txBody>
      </p:sp>
    </p:spTree>
    <p:extLst>
      <p:ext uri="{BB962C8B-B14F-4D97-AF65-F5344CB8AC3E}">
        <p14:creationId xmlns:p14="http://schemas.microsoft.com/office/powerpoint/2010/main" val="227972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noRot="1" noChangeAspect="1"/>
          </p:cNvSpPr>
          <p:nvPr>
            <p:ph type="sldImg"/>
          </p:nvPr>
        </p:nvSpPr>
        <p:spPr>
          <a:xfrm>
            <a:off x="2900363" y="857250"/>
            <a:ext cx="3343275" cy="2314575"/>
          </a:xfrm>
          <a:prstGeom prst="rect">
            <a:avLst/>
          </a:prstGeom>
        </p:spPr>
      </p:sp>
      <p:sp>
        <p:nvSpPr>
          <p:cNvPr id="565"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endParaRPr lang="de-DE" sz="2000" b="0" strike="noStrike" spc="-1" dirty="0">
              <a:latin typeface="Calibri"/>
            </a:endParaRPr>
          </a:p>
        </p:txBody>
      </p:sp>
      <p:sp>
        <p:nvSpPr>
          <p:cNvPr id="566"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BED405AD-E7F4-4F3E-A8A7-07739417B771}" type="slidenum">
              <a:rPr lang="en-GB" sz="1200" b="0" strike="noStrike" spc="-1">
                <a:latin typeface="Calibri"/>
              </a:rPr>
              <a:t>12</a:t>
            </a:fld>
            <a:endParaRPr lang="de-DE" sz="1200" b="0" strike="noStrike" spc="-1">
              <a:latin typeface="Calibri"/>
            </a:endParaRPr>
          </a:p>
        </p:txBody>
      </p:sp>
    </p:spTree>
    <p:extLst>
      <p:ext uri="{BB962C8B-B14F-4D97-AF65-F5344CB8AC3E}">
        <p14:creationId xmlns:p14="http://schemas.microsoft.com/office/powerpoint/2010/main" val="235487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pPr>
              <a:lnSpc>
                <a:spcPct val="100000"/>
              </a:lnSpc>
              <a:tabLst>
                <a:tab pos="0" algn="l"/>
              </a:tabLst>
            </a:pPr>
            <a:r>
              <a:rPr lang="de-DE" sz="2000" b="0" strike="noStrike" spc="-1" dirty="0">
                <a:latin typeface="Calibri"/>
              </a:rPr>
              <a:t>Hier finden Sie eine Übersicht der Unterrichtseinheiten zum Basiswissen.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200" b="0" kern="1200" dirty="0">
                <a:solidFill>
                  <a:schemeClr val="tx1"/>
                </a:solidFill>
                <a:effectLst/>
                <a:latin typeface="+mn-lt"/>
                <a:ea typeface="+mn-ea"/>
                <a:cs typeface="+mn-cs"/>
              </a:rPr>
              <a:t>Allen </a:t>
            </a:r>
            <a:r>
              <a:rPr lang="de-DE" sz="1200" b="0" kern="1200" dirty="0" err="1">
                <a:solidFill>
                  <a:schemeClr val="tx1"/>
                </a:solidFill>
                <a:effectLst/>
                <a:latin typeface="+mn-lt"/>
                <a:ea typeface="+mn-ea"/>
                <a:cs typeface="+mn-cs"/>
              </a:rPr>
              <a:t>SchülerInnen</a:t>
            </a:r>
            <a:r>
              <a:rPr lang="de-DE" sz="1200" b="0" kern="1200" dirty="0">
                <a:solidFill>
                  <a:schemeClr val="tx1"/>
                </a:solidFill>
                <a:effectLst/>
                <a:latin typeface="+mn-lt"/>
                <a:ea typeface="+mn-ea"/>
                <a:cs typeface="+mn-cs"/>
              </a:rPr>
              <a:t> soll mit der Vermittlung von Basiswissen zur Problematik der Textilindustrie für die späteren Unterrichtseinheiten (UE) die gleiche Wissensgrundlage vermittelt werden. Die einzelnen Unterrichtseinheiten können in der Reihenfolge auch innerhalb der übergeordneten Themen wie z.B. "Klimawandel" variiert und bei bereits vorhandenem Wissen entsprechend gekürzt werden. </a:t>
            </a:r>
            <a:endParaRPr lang="de-DE" sz="2000" dirty="0"/>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Anhand der Icons können Sie erkennen, ob Spiele oder Gruppenarbeiten in den einzelnen Unterrichtseinheiten angeboten werden.</a:t>
            </a:r>
          </a:p>
          <a:p>
            <a:pPr>
              <a:lnSpc>
                <a:spcPct val="100000"/>
              </a:lnSpc>
              <a:tabLst>
                <a:tab pos="0" algn="l"/>
              </a:tabLst>
            </a:pPr>
            <a:r>
              <a:rPr lang="de-DE" sz="2000" b="0" strike="noStrike" spc="-1" dirty="0">
                <a:latin typeface="Calibri"/>
              </a:rPr>
              <a:t>Jede Einheit kann von Praxis-Workshops mit unterschiedlichen Schwierigkeitsgraden begleitet werden.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1200150" y="1143000"/>
            <a:ext cx="4457700" cy="3086100"/>
          </a:xfrm>
          <a:prstGeom prst="rect">
            <a:avLst/>
          </a:prstGeom>
        </p:spPr>
      </p:sp>
      <p:sp>
        <p:nvSpPr>
          <p:cNvPr id="476" name="PlaceHolder 2"/>
          <p:cNvSpPr>
            <a:spLocks noGrp="1"/>
          </p:cNvSpPr>
          <p:nvPr>
            <p:ph type="body"/>
          </p:nvPr>
        </p:nvSpPr>
        <p:spPr>
          <a:xfrm>
            <a:off x="685800" y="4400640"/>
            <a:ext cx="5486040" cy="3600000"/>
          </a:xfrm>
          <a:prstGeom prst="rect">
            <a:avLst/>
          </a:prstGeom>
        </p:spPr>
        <p:txBody>
          <a:bodyPr>
            <a:noAutofit/>
          </a:bodyPr>
          <a:lstStyle/>
          <a:p>
            <a:pPr>
              <a:lnSpc>
                <a:spcPct val="90000"/>
              </a:lnSpc>
            </a:pPr>
            <a:r>
              <a:rPr lang="de-DE" sz="2000" b="0" strike="noStrike" spc="-1" dirty="0">
                <a:latin typeface="Calibri"/>
              </a:rPr>
              <a:t>Hier finden Sie eine Übersicht der Unterrichtseinheit </a:t>
            </a:r>
            <a:r>
              <a:rPr lang="de-DE" sz="2000" spc="-1" dirty="0">
                <a:latin typeface="Fira Sans Medium" panose="020B0503050000020004" pitchFamily="34" charset="0"/>
                <a:ea typeface="Fira Sans Medium" panose="020B0503050000020004" pitchFamily="34" charset="0"/>
              </a:rPr>
              <a:t>„Nachhaltig Entsorgen </a:t>
            </a:r>
            <a:r>
              <a:rPr lang="de-DE" sz="2000" b="0" strike="noStrike" spc="-1" dirty="0">
                <a:latin typeface="Calibri"/>
              </a:rPr>
              <a:t>“.</a:t>
            </a:r>
          </a:p>
          <a:p>
            <a:pPr>
              <a:lnSpc>
                <a:spcPct val="90000"/>
              </a:lnSpc>
            </a:pPr>
            <a:r>
              <a:rPr lang="de-DE" sz="2000" b="0" strike="noStrike" spc="-1" dirty="0">
                <a:latin typeface="Calibri"/>
              </a:rPr>
              <a:t>Informiert wird über Möglichkeiten des </a:t>
            </a:r>
            <a:r>
              <a:rPr lang="de-DE" sz="2000" b="0" strike="noStrike" spc="-1" dirty="0" err="1">
                <a:latin typeface="Calibri"/>
              </a:rPr>
              <a:t>Upcycling</a:t>
            </a:r>
            <a:r>
              <a:rPr lang="de-DE" sz="2000" b="0" strike="noStrike" spc="-1" dirty="0">
                <a:latin typeface="Calibri"/>
              </a:rPr>
              <a:t> und der richtigen Entsorgung von Textilien.</a:t>
            </a:r>
          </a:p>
          <a:p>
            <a:r>
              <a:rPr lang="de-DE" sz="2000" b="0" strike="noStrike" spc="-1" dirty="0">
                <a:latin typeface="+mn-lt"/>
              </a:rPr>
              <a:t>Diese Unterrichtseinheit kann mit den zur Auswahl stehenden Praxis-Workshops verbunden werden.</a:t>
            </a:r>
          </a:p>
          <a:p>
            <a:endParaRPr lang="de-DE" sz="2000" b="0" strike="noStrike" spc="-1" dirty="0">
              <a:latin typeface="+mn-lt"/>
            </a:endParaRPr>
          </a:p>
          <a:p>
            <a:pPr marL="216000" indent="-216000">
              <a:lnSpc>
                <a:spcPct val="100000"/>
              </a:lnSpc>
            </a:pPr>
            <a:r>
              <a:rPr lang="de-DE" sz="2000" b="0" strike="noStrike" spc="-1" dirty="0">
                <a:latin typeface="+mn-lt"/>
              </a:rPr>
              <a:t>Die vollständige Tabelle mit den Unterrichtseinheiten finden Sie unter: </a:t>
            </a:r>
          </a:p>
          <a:p>
            <a:pPr marL="216000" indent="-216000">
              <a:lnSpc>
                <a:spcPct val="100000"/>
              </a:lnSpc>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a:t>
            </a:r>
          </a:p>
          <a:p>
            <a:endParaRPr lang="de-DE" sz="2000" b="0" strike="noStrike" spc="-1" dirty="0">
              <a:latin typeface="+mn-lt"/>
            </a:endParaRPr>
          </a:p>
          <a:p>
            <a:r>
              <a:rPr lang="de-DE" sz="2000" b="0" strike="noStrike" spc="-1" dirty="0">
                <a:latin typeface="+mn-lt"/>
              </a:rPr>
              <a:t>Die Broschüre FASHION Alternatives greift viele, für </a:t>
            </a:r>
            <a:r>
              <a:rPr lang="de-DE" sz="2000" b="0" strike="noStrike" spc="-1" dirty="0" err="1">
                <a:latin typeface="+mn-lt"/>
              </a:rPr>
              <a:t>SuS</a:t>
            </a:r>
            <a:r>
              <a:rPr lang="de-DE" sz="2000" b="0" strike="noStrike" spc="-1" dirty="0">
                <a:latin typeface="+mn-lt"/>
              </a:rPr>
              <a:t> relevante Aspekte auf:</a:t>
            </a:r>
          </a:p>
          <a:p>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fileadmin</a:t>
            </a:r>
            <a:r>
              <a:rPr lang="de-DE" sz="2000" b="0" strike="noStrike" spc="-1" dirty="0">
                <a:latin typeface="+mn-lt"/>
              </a:rPr>
              <a:t>/</a:t>
            </a:r>
            <a:r>
              <a:rPr lang="de-DE" sz="2000" b="0" strike="noStrike" spc="-1" dirty="0" err="1">
                <a:latin typeface="+mn-lt"/>
              </a:rPr>
              <a:t>website_uni_ulm</a:t>
            </a:r>
            <a:r>
              <a:rPr lang="de-DE" sz="2000" b="0" strike="noStrike" spc="-1" dirty="0">
                <a:latin typeface="+mn-lt"/>
              </a:rPr>
              <a:t>/</a:t>
            </a:r>
            <a:r>
              <a:rPr lang="de-DE" sz="2000" b="0" strike="noStrike" spc="-1" dirty="0" err="1">
                <a:latin typeface="+mn-lt"/>
              </a:rPr>
              <a:t>mawi.bntextillabor</a:t>
            </a:r>
            <a:r>
              <a:rPr lang="de-DE" sz="2000" b="0" strike="noStrike" spc="-1" dirty="0">
                <a:latin typeface="+mn-lt"/>
              </a:rPr>
              <a:t>/</a:t>
            </a:r>
            <a:r>
              <a:rPr lang="de-DE" sz="2000" b="0" strike="noStrike" spc="-1" dirty="0" err="1">
                <a:latin typeface="+mn-lt"/>
              </a:rPr>
              <a:t>BNTextillabor_Broschuere.pdf</a:t>
            </a:r>
            <a:endParaRPr lang="de-DE" sz="2000" b="0" strike="noStrike" spc="-1" dirty="0">
              <a:latin typeface="+mn-lt"/>
            </a:endParaRPr>
          </a:p>
        </p:txBody>
      </p:sp>
      <p:sp>
        <p:nvSpPr>
          <p:cNvPr id="47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7264962-1096-46A0-8BD0-A9EF52BCA6F5}" type="slidenum">
              <a:rPr lang="en-GB" sz="1200" b="0" strike="noStrike" spc="-1">
                <a:latin typeface="Calibri"/>
              </a:rPr>
              <a:t>3</a:t>
            </a:fld>
            <a:endParaRPr lang="de-DE" sz="1200" b="0" strike="noStrike" spc="-1">
              <a:latin typeface="Calibri"/>
            </a:endParaRPr>
          </a:p>
        </p:txBody>
      </p:sp>
    </p:spTree>
    <p:extLst>
      <p:ext uri="{BB962C8B-B14F-4D97-AF65-F5344CB8AC3E}">
        <p14:creationId xmlns:p14="http://schemas.microsoft.com/office/powerpoint/2010/main" val="18360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nun zum letzten Punkt in der nachhaltigen Nutzung von Textilien: die nachhaltigen Entsorgung.</a:t>
            </a:r>
          </a:p>
          <a:p>
            <a:r>
              <a:rPr lang="de-DE" dirty="0"/>
              <a:t>Nicht alle Kleidungstücke, mit denen wir nach einer- natürlich langen – Nutzungsdauer nichts mehr anfangen können, sind ein Fall für den Altkleidercontainer. </a:t>
            </a:r>
          </a:p>
          <a:p>
            <a:endParaRPr lang="de-DE" dirty="0"/>
          </a:p>
          <a:p>
            <a:r>
              <a:rPr lang="de-DE" dirty="0"/>
              <a:t>Zudem wird die Verwertung der entsorgten Altkleidung für die Verwerter immer schwieriger, da die Qualität der Kleidung ständig sinkt. Außerdem werden immer größere Mengen Kleidung aus den verschiedensten Mischgeweben abgegeben, die nicht recycelt werden können.</a:t>
            </a:r>
          </a:p>
          <a:p>
            <a:endParaRPr lang="de-DE" dirty="0"/>
          </a:p>
          <a:p>
            <a:r>
              <a:rPr lang="de-DE" dirty="0"/>
              <a:t>Quelle:</a:t>
            </a:r>
          </a:p>
          <a:p>
            <a:r>
              <a:rPr lang="de-DE" dirty="0"/>
              <a:t>https://</a:t>
            </a:r>
            <a:r>
              <a:rPr lang="de-DE" dirty="0" err="1"/>
              <a:t>www.tagesschau.de</a:t>
            </a:r>
            <a:r>
              <a:rPr lang="de-DE" dirty="0"/>
              <a:t>/</a:t>
            </a:r>
            <a:r>
              <a:rPr lang="de-DE" dirty="0" err="1"/>
              <a:t>wirtschaft</a:t>
            </a:r>
            <a:r>
              <a:rPr lang="de-DE" dirty="0"/>
              <a:t>/</a:t>
            </a:r>
            <a:r>
              <a:rPr lang="de-DE" dirty="0" err="1"/>
              <a:t>verbraucher</a:t>
            </a:r>
            <a:r>
              <a:rPr lang="de-DE" dirty="0"/>
              <a:t>/altkleider-recycling-container-101.html , Stand 80.03.2021</a:t>
            </a:r>
          </a:p>
        </p:txBody>
      </p:sp>
      <p:sp>
        <p:nvSpPr>
          <p:cNvPr id="4" name="Foliennummernplatzhalter 3"/>
          <p:cNvSpPr>
            <a:spLocks noGrp="1"/>
          </p:cNvSpPr>
          <p:nvPr>
            <p:ph type="sldNum" sz="quarter" idx="5"/>
          </p:nvPr>
        </p:nvSpPr>
        <p:spPr/>
        <p:txBody>
          <a:bodyPr/>
          <a:lstStyle/>
          <a:p>
            <a:fld id="{4C64167E-C497-0A40-B064-A74F921F976E}" type="slidenum">
              <a:rPr lang="en-GB" smtClean="0"/>
              <a:t>4</a:t>
            </a:fld>
            <a:endParaRPr lang="en-GB"/>
          </a:p>
        </p:txBody>
      </p:sp>
    </p:spTree>
    <p:extLst>
      <p:ext uri="{BB962C8B-B14F-4D97-AF65-F5344CB8AC3E}">
        <p14:creationId xmlns:p14="http://schemas.microsoft.com/office/powerpoint/2010/main" val="384004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Vielleicht lassen sich Kleidungsstücke noch verschenken, Tafelläden oder andere karitative Einrichtungen haben häufig Annahmestellen für gebrauchte aber noch tragbare Kleidung, die dann an Bedürftige weitergegeben wird.</a:t>
            </a:r>
          </a:p>
          <a:p>
            <a:r>
              <a:rPr lang="de-DE" dirty="0"/>
              <a:t>Und dann gibt es natürlich die Möglichkeit zum </a:t>
            </a:r>
            <a:r>
              <a:rPr lang="de-DE" dirty="0" err="1"/>
              <a:t>Upcycling</a:t>
            </a:r>
            <a:r>
              <a:rPr lang="de-DE" dirty="0"/>
              <a:t>. </a:t>
            </a:r>
          </a:p>
          <a:p>
            <a:endParaRPr lang="de-DE" dirty="0"/>
          </a:p>
          <a:p>
            <a:r>
              <a:rPr lang="de-DE" dirty="0"/>
              <a:t>Falls der Begriff noch nicht bekannt ist: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Upcycling</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setzt sich aus den englischen Begriffen </a:t>
            </a:r>
            <a:r>
              <a:rPr lang="de-DE" sz="1200" kern="1200" dirty="0" err="1">
                <a:solidFill>
                  <a:schemeClr val="tx1"/>
                </a:solidFill>
                <a:effectLst/>
                <a:latin typeface="+mn-lt"/>
                <a:ea typeface="+mn-ea"/>
                <a:cs typeface="+mn-cs"/>
              </a:rPr>
              <a:t>up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„nach oben“ und </a:t>
            </a:r>
            <a:r>
              <a:rPr lang="de-DE" sz="1200" kern="1200" dirty="0" err="1">
                <a:solidFill>
                  <a:schemeClr val="tx1"/>
                </a:solidFill>
                <a:effectLst/>
                <a:latin typeface="+mn-lt"/>
                <a:ea typeface="+mn-ea"/>
                <a:cs typeface="+mn-cs"/>
              </a:rPr>
              <a:t>recycling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„Wiederverwertung“ zusammen. Der Ausdruck bezeichnet die Umwandlung von Abfallprodukten in neuwertige, also aufgewertete Produkte. </a:t>
            </a:r>
            <a:endParaRPr lang="de-DE" dirty="0">
              <a:effectLst/>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Beim </a:t>
            </a:r>
            <a:r>
              <a:rPr lang="de-DE" dirty="0" err="1"/>
              <a:t>Upcycling</a:t>
            </a:r>
            <a:r>
              <a:rPr lang="de-DE" dirty="0"/>
              <a:t> wird z.B. also ein nicht mehr benötigtes Kleidungsstück durch Änderungen in ein neuwertigeres umgewandelt. Es kommt zu einer Aufwertung des Kleidungsstückes. </a:t>
            </a:r>
            <a:r>
              <a:rPr lang="de-DE" sz="1200" kern="1200" dirty="0">
                <a:solidFill>
                  <a:schemeClr val="tx1"/>
                </a:solidFill>
                <a:effectLst/>
                <a:latin typeface="+mn-lt"/>
                <a:ea typeface="+mn-ea"/>
                <a:cs typeface="+mn-cs"/>
              </a:rPr>
              <a:t>Mit ein bisschen Mut, die Schere anzusetzen, kann man z.B. alte T-Shirts zu neuen Stücken aufwerten. </a:t>
            </a:r>
            <a:endParaRPr lang="de-DE" dirty="0">
              <a:effectLst/>
            </a:endParaRPr>
          </a:p>
          <a:p>
            <a:endParaRPr lang="de-DE" dirty="0"/>
          </a:p>
          <a:p>
            <a:r>
              <a:rPr lang="de-DE" dirty="0"/>
              <a:t>In unserem Beispiel finden alte Herrenhemden als Damenbluse und zwei Jeans eine neue Verwendung als Jacke.</a:t>
            </a:r>
          </a:p>
          <a:p>
            <a:endParaRPr lang="de-DE" dirty="0"/>
          </a:p>
          <a:p>
            <a:r>
              <a:rPr lang="de-DE" dirty="0"/>
              <a:t>Weitere Tutorials mit Tipps und Ideen findet  sich auf:</a:t>
            </a:r>
          </a:p>
          <a:p>
            <a:r>
              <a:rPr lang="de-DE" dirty="0"/>
              <a:t>INSTA: @</a:t>
            </a:r>
            <a:r>
              <a:rPr lang="de-DE" dirty="0" err="1"/>
              <a:t>bntextillabor</a:t>
            </a:r>
            <a:endParaRPr lang="de-DE" dirty="0"/>
          </a:p>
          <a:p>
            <a:r>
              <a:rPr lang="de-DE" dirty="0" err="1"/>
              <a:t>www.facebook.com</a:t>
            </a:r>
            <a:r>
              <a:rPr lang="de-DE" dirty="0"/>
              <a:t>/</a:t>
            </a:r>
            <a:r>
              <a:rPr lang="de-DE" dirty="0" err="1"/>
              <a:t>bntextillabor</a:t>
            </a:r>
            <a:r>
              <a:rPr lang="de-DE" dirty="0"/>
              <a:t>/</a:t>
            </a:r>
          </a:p>
          <a:p>
            <a:r>
              <a:rPr lang="de-DE" dirty="0" err="1"/>
              <a:t>www.uni-ulm.de</a:t>
            </a:r>
            <a:r>
              <a:rPr lang="de-DE" dirty="0"/>
              <a:t>/</a:t>
            </a:r>
            <a:r>
              <a:rPr lang="de-DE" dirty="0" err="1"/>
              <a:t>bntextillabor</a:t>
            </a:r>
            <a:endParaRPr lang="de-DE" dirty="0"/>
          </a:p>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5</a:t>
            </a:fld>
            <a:endParaRPr lang="en-GB"/>
          </a:p>
        </p:txBody>
      </p:sp>
    </p:spTree>
    <p:extLst>
      <p:ext uri="{BB962C8B-B14F-4D97-AF65-F5344CB8AC3E}">
        <p14:creationId xmlns:p14="http://schemas.microsoft.com/office/powerpoint/2010/main" val="266028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 im Netz nach </a:t>
            </a:r>
            <a:r>
              <a:rPr lang="de-DE" dirty="0" err="1"/>
              <a:t>Upcycling</a:t>
            </a:r>
            <a:r>
              <a:rPr lang="de-DE" dirty="0"/>
              <a:t> von Kleidung recherchiert, findet viele Websites mit kreativen Ideen zum Thema. </a:t>
            </a:r>
          </a:p>
          <a:p>
            <a:r>
              <a:rPr lang="de-DE" dirty="0"/>
              <a:t>Mit und ohne Nähfähigkeiten findet man viele Anregungen, um alter Kleidung wieder zu neuem Glanz zu verhelfen.</a:t>
            </a:r>
          </a:p>
          <a:p>
            <a:endParaRPr lang="de-DE" dirty="0"/>
          </a:p>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6</a:t>
            </a:fld>
            <a:endParaRPr lang="en-GB"/>
          </a:p>
        </p:txBody>
      </p:sp>
    </p:spTree>
    <p:extLst>
      <p:ext uri="{BB962C8B-B14F-4D97-AF65-F5344CB8AC3E}">
        <p14:creationId xmlns:p14="http://schemas.microsoft.com/office/powerpoint/2010/main" val="95698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Einführung in den Workshop findet sich hier: </a:t>
            </a:r>
          </a:p>
          <a:p>
            <a:r>
              <a:rPr lang="de-DE" u="none" dirty="0"/>
              <a:t>https://</a:t>
            </a:r>
            <a:r>
              <a:rPr lang="de-DE" u="none" dirty="0" err="1"/>
              <a:t>www.uni-ulm.de</a:t>
            </a:r>
            <a:r>
              <a:rPr lang="de-DE" u="none" dirty="0"/>
              <a:t>/</a:t>
            </a:r>
            <a:r>
              <a:rPr lang="de-DE" u="none" dirty="0" err="1"/>
              <a:t>mawi</a:t>
            </a:r>
            <a:r>
              <a:rPr lang="de-DE" u="none" dirty="0"/>
              <a:t>/</a:t>
            </a:r>
            <a:r>
              <a:rPr lang="de-DE" u="none" dirty="0" err="1"/>
              <a:t>bntextillabor</a:t>
            </a:r>
            <a:r>
              <a:rPr lang="de-DE" u="none" dirty="0"/>
              <a:t>/</a:t>
            </a:r>
            <a:r>
              <a:rPr lang="de-DE" u="none" dirty="0" err="1"/>
              <a:t>bildungsangebote</a:t>
            </a:r>
            <a:r>
              <a:rPr lang="de-DE" u="none" dirty="0"/>
              <a:t>/</a:t>
            </a:r>
            <a:r>
              <a:rPr lang="de-DE" u="none" dirty="0" err="1"/>
              <a:t>lehrkraefte</a:t>
            </a:r>
            <a:r>
              <a:rPr lang="de-DE" u="none" dirty="0"/>
              <a:t>/praxis-workshops/</a:t>
            </a:r>
          </a:p>
          <a:p>
            <a:endParaRPr lang="de-DE" u="sng" dirty="0"/>
          </a:p>
          <a:p>
            <a:r>
              <a:rPr lang="de-DE" dirty="0"/>
              <a:t>Auf der Website vom </a:t>
            </a:r>
            <a:r>
              <a:rPr lang="de-DE" dirty="0" err="1"/>
              <a:t>BNTextillabor</a:t>
            </a:r>
            <a:r>
              <a:rPr lang="de-DE" dirty="0"/>
              <a:t> und auf Facebook und Instagram zeigen kurze Video- und </a:t>
            </a:r>
            <a:r>
              <a:rPr lang="de-DE" dirty="0" err="1"/>
              <a:t>Fototutorials</a:t>
            </a:r>
            <a:r>
              <a:rPr lang="de-DE" dirty="0"/>
              <a:t> verschiedene Möglichkeiten zur Reparatur oder schnelle Tipps, um ein altes Kleidungsstück wieder aufzufrischen. </a:t>
            </a:r>
          </a:p>
        </p:txBody>
      </p:sp>
      <p:sp>
        <p:nvSpPr>
          <p:cNvPr id="4" name="Foliennummernplatzhalter 3"/>
          <p:cNvSpPr>
            <a:spLocks noGrp="1"/>
          </p:cNvSpPr>
          <p:nvPr>
            <p:ph type="sldNum" sz="quarter" idx="5"/>
          </p:nvPr>
        </p:nvSpPr>
        <p:spPr/>
        <p:txBody>
          <a:bodyPr/>
          <a:lstStyle/>
          <a:p>
            <a:fld id="{4C64167E-C497-0A40-B064-A74F921F976E}" type="slidenum">
              <a:rPr lang="en-GB" smtClean="0"/>
              <a:t>7</a:t>
            </a:fld>
            <a:endParaRPr lang="en-GB"/>
          </a:p>
        </p:txBody>
      </p:sp>
    </p:spTree>
    <p:extLst>
      <p:ext uri="{BB962C8B-B14F-4D97-AF65-F5344CB8AC3E}">
        <p14:creationId xmlns:p14="http://schemas.microsoft.com/office/powerpoint/2010/main" val="384808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Einführung in den Workshop findet sich hier: </a:t>
            </a:r>
            <a:r>
              <a:rPr lang="de-DE" u="sng" dirty="0"/>
              <a:t>LINK zur Präsentation „</a:t>
            </a:r>
            <a:r>
              <a:rPr lang="de-DE" u="sng" dirty="0" err="1"/>
              <a:t>Präsentation_VerschönTechn.ppt</a:t>
            </a:r>
            <a:r>
              <a:rPr lang="de-DE" u="sng" dirty="0"/>
              <a:t>“</a:t>
            </a:r>
          </a:p>
          <a:p>
            <a:endParaRPr lang="de-DE" u="sng" dirty="0"/>
          </a:p>
          <a:p>
            <a:r>
              <a:rPr lang="de-DE" dirty="0"/>
              <a:t>Auf der Website vom </a:t>
            </a:r>
            <a:r>
              <a:rPr lang="de-DE" dirty="0" err="1"/>
              <a:t>BNTextillabor</a:t>
            </a:r>
            <a:r>
              <a:rPr lang="de-DE" dirty="0"/>
              <a:t> und auf Facebook und Instagram zeigen kurze Video- und </a:t>
            </a:r>
            <a:r>
              <a:rPr lang="de-DE" dirty="0" err="1"/>
              <a:t>Fototutorials</a:t>
            </a:r>
            <a:r>
              <a:rPr lang="de-DE" dirty="0"/>
              <a:t> verschiedene Möglichkeiten zur Reparatur oder schnelle Tipps, um ein altes Kleidungsstück wieder aufzufrischen. </a:t>
            </a:r>
          </a:p>
        </p:txBody>
      </p:sp>
      <p:sp>
        <p:nvSpPr>
          <p:cNvPr id="4" name="Foliennummernplatzhalter 3"/>
          <p:cNvSpPr>
            <a:spLocks noGrp="1"/>
          </p:cNvSpPr>
          <p:nvPr>
            <p:ph type="sldNum" sz="quarter" idx="5"/>
          </p:nvPr>
        </p:nvSpPr>
        <p:spPr/>
        <p:txBody>
          <a:bodyPr/>
          <a:lstStyle/>
          <a:p>
            <a:fld id="{4C64167E-C497-0A40-B064-A74F921F976E}" type="slidenum">
              <a:rPr lang="en-GB" smtClean="0"/>
              <a:t>8</a:t>
            </a:fld>
            <a:endParaRPr lang="en-GB"/>
          </a:p>
        </p:txBody>
      </p:sp>
    </p:spTree>
    <p:extLst>
      <p:ext uri="{BB962C8B-B14F-4D97-AF65-F5344CB8AC3E}">
        <p14:creationId xmlns:p14="http://schemas.microsoft.com/office/powerpoint/2010/main" val="2865903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Kleidung sollte niemals im Restmüll entsorgt werden. Kleidung, die im Hausmüll landet, kommt entweder auf die Mülldeponie oder wird verbrannt, was einen enormen Ressourcenverlust und wachsende Müllberge bedeutet. Kleidung, die man nicht mehr tragen möchte, kann man immer noch an andere weitergeben (Verschenken, Kleidertausch), durch </a:t>
            </a:r>
            <a:r>
              <a:rPr lang="de-DE" sz="1200" kern="1200" dirty="0" err="1">
                <a:solidFill>
                  <a:schemeClr val="tx1"/>
                </a:solidFill>
                <a:effectLst/>
                <a:latin typeface="+mn-lt"/>
                <a:ea typeface="+mn-ea"/>
                <a:cs typeface="+mn-cs"/>
              </a:rPr>
              <a:t>Upcycling</a:t>
            </a:r>
            <a:r>
              <a:rPr lang="de-DE" sz="1200" kern="1200" dirty="0">
                <a:solidFill>
                  <a:schemeClr val="tx1"/>
                </a:solidFill>
                <a:effectLst/>
                <a:latin typeface="+mn-lt"/>
                <a:ea typeface="+mn-ea"/>
                <a:cs typeface="+mn-cs"/>
              </a:rPr>
              <a:t> aufwerten,</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auf den bekannten Second Hand Märkten und Plattformen verkaufen oder für wohltätige Zwecke spenden. Bitte bei der Entsorgung der letzten Reste im Altkleidercontainer unbedingt auf die darauf genannte Textilien-Sammelstelle achten. Ist das eine wohltätige Organisation oder eine Firma, die die Kleidung gewinnorientiert ins Ausland weiterverkauft? </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9</a:t>
            </a:fld>
            <a:endParaRPr lang="en-GB"/>
          </a:p>
        </p:txBody>
      </p:sp>
    </p:spTree>
    <p:extLst>
      <p:ext uri="{BB962C8B-B14F-4D97-AF65-F5344CB8AC3E}">
        <p14:creationId xmlns:p14="http://schemas.microsoft.com/office/powerpoint/2010/main" val="3054281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5" name="Footer Placeholder 4"/>
          <p:cNvSpPr>
            <a:spLocks noGrp="1"/>
          </p:cNvSpPr>
          <p:nvPr>
            <p:ph type="ftr" sz="quarter" idx="11"/>
          </p:nvPr>
        </p:nvSpPr>
        <p:spPr>
          <a:xfrm>
            <a:off x="3281363" y="6468508"/>
            <a:ext cx="3343275" cy="365125"/>
          </a:xfrm>
          <a:prstGeom prst="rect">
            <a:avLst/>
          </a:prstGeom>
        </p:spPr>
        <p:txBody>
          <a:bodyPr/>
          <a:lstStyle>
            <a:lvl1pPr>
              <a:defRPr sz="1500" baseline="0"/>
            </a:lvl1pPr>
          </a:lstStyle>
          <a:p>
            <a:r>
              <a:rPr lang="en-GB" dirty="0" err="1"/>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5666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B35B361-D4B9-C546-B12E-4064DA3B6EE8}" type="datetime3">
              <a:rPr lang="de-DE" smtClean="0"/>
              <a:t>06/07/2021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2550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A3B6E6F-6078-B74C-ABC6-BCD7272734EF}" type="datetime3">
              <a:rPr lang="de-DE" smtClean="0"/>
              <a:t>06/07/2021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5028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68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extLst>
      <p:ext uri="{BB962C8B-B14F-4D97-AF65-F5344CB8AC3E}">
        <p14:creationId xmlns:p14="http://schemas.microsoft.com/office/powerpoint/2010/main" val="106487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de-DE"/>
              <a:t>Mastertextformat bearbeiten</a:t>
            </a:r>
          </a:p>
        </p:txBody>
      </p:sp>
      <p:sp>
        <p:nvSpPr>
          <p:cNvPr id="5" name="Footer Placeholder 4"/>
          <p:cNvSpPr>
            <a:spLocks noGrp="1"/>
          </p:cNvSpPr>
          <p:nvPr>
            <p:ph type="ftr" sz="quarter" idx="11"/>
          </p:nvPr>
        </p:nvSpPr>
        <p:spPr>
          <a:xfrm>
            <a:off x="3281362" y="6463253"/>
            <a:ext cx="3343275" cy="365125"/>
          </a:xfrm>
          <a:prstGeom prst="rect">
            <a:avLst/>
          </a:prstGeom>
        </p:spPr>
        <p:txBody>
          <a:bodyPr/>
          <a:lstStyle>
            <a:lvl1pPr>
              <a:defRPr sz="1500" baseline="0"/>
            </a:lvl1pPr>
          </a:lstStyle>
          <a:p>
            <a:r>
              <a:rPr lang="en-GB" dirty="0" err="1"/>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9218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ooter Placeholder 4"/>
          <p:cNvSpPr>
            <a:spLocks noGrp="1"/>
          </p:cNvSpPr>
          <p:nvPr>
            <p:ph type="ftr" sz="quarter" idx="11"/>
          </p:nvPr>
        </p:nvSpPr>
        <p:spPr>
          <a:xfrm>
            <a:off x="3281362" y="6452743"/>
            <a:ext cx="3343275" cy="365125"/>
          </a:xfrm>
          <a:prstGeom prst="rect">
            <a:avLst/>
          </a:prstGeom>
        </p:spPr>
        <p:txBody>
          <a:bodyPr/>
          <a:lstStyle/>
          <a:p>
            <a:r>
              <a:rPr lang="en-GB" dirty="0" err="1"/>
              <a:t>BNTextillabor</a:t>
            </a:r>
            <a:endParaRPr lang="en-GB"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7044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E2338D82-6248-544B-BD07-F885E6BD9600}"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43840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de-DE"/>
              <a:t>Mastertextformat bearbeiten</a:t>
            </a:r>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de-DE"/>
              <a:t>Mastertextformat bearbeiten</a:t>
            </a:r>
          </a:p>
        </p:txBody>
      </p:sp>
      <p:sp>
        <p:nvSpPr>
          <p:cNvPr id="7" name="Date Placeholder 6"/>
          <p:cNvSpPr>
            <a:spLocks noGrp="1"/>
          </p:cNvSpPr>
          <p:nvPr>
            <p:ph type="dt" sz="half" idx="10"/>
          </p:nvPr>
        </p:nvSpPr>
        <p:spPr>
          <a:xfrm>
            <a:off x="681038" y="6447792"/>
            <a:ext cx="2228850" cy="365125"/>
          </a:xfrm>
          <a:prstGeom prst="rect">
            <a:avLst/>
          </a:prstGeom>
        </p:spPr>
        <p:txBody>
          <a:bodyPr/>
          <a:lstStyle/>
          <a:p>
            <a:fld id="{E57C8827-DFC5-1E49-9687-1F45032B9369}" type="datetime3">
              <a:rPr lang="de-DE" smtClean="0"/>
              <a:t>06/07/2021</a:t>
            </a:fld>
            <a:endParaRPr lang="en-GB"/>
          </a:p>
        </p:txBody>
      </p:sp>
      <p:sp>
        <p:nvSpPr>
          <p:cNvPr id="8" name="Footer Placeholder 7"/>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9" name="Slide Number Placeholder 8"/>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40826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a:xfrm>
            <a:off x="681038" y="6447792"/>
            <a:ext cx="2228850" cy="365125"/>
          </a:xfrm>
          <a:prstGeom prst="rect">
            <a:avLst/>
          </a:prstGeom>
        </p:spPr>
        <p:txBody>
          <a:bodyPr/>
          <a:lstStyle/>
          <a:p>
            <a:fld id="{AA15E98A-1FDB-C647-A4EE-3CE573D1F682}" type="datetime3">
              <a:rPr lang="de-DE" smtClean="0"/>
              <a:t>06/07/2021</a:t>
            </a:fld>
            <a:endParaRPr lang="en-GB"/>
          </a:p>
        </p:txBody>
      </p:sp>
      <p:sp>
        <p:nvSpPr>
          <p:cNvPr id="4" name="Footer Placeholder 3"/>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5" name="Slide Number Placeholder 4"/>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68052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447792"/>
            <a:ext cx="2228850" cy="365125"/>
          </a:xfrm>
          <a:prstGeom prst="rect">
            <a:avLst/>
          </a:prstGeom>
        </p:spPr>
        <p:txBody>
          <a:bodyPr/>
          <a:lstStyle/>
          <a:p>
            <a:fld id="{19CDBF1A-CD15-0048-9ACD-01400136C7EF}" type="datetime3">
              <a:rPr lang="de-DE" smtClean="0"/>
              <a:t>06/07/2021</a:t>
            </a:fld>
            <a:endParaRPr lang="en-GB"/>
          </a:p>
        </p:txBody>
      </p:sp>
      <p:sp>
        <p:nvSpPr>
          <p:cNvPr id="3" name="Footer Placeholder 2"/>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4" name="Slide Number Placeholder 3"/>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8872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2E81319C-ECE9-9743-A408-4D3A17746524}"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2912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8DF07AB5-7E43-B44B-8CE4-3E134F22D882}"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253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96113" y="6447792"/>
            <a:ext cx="2228850" cy="365125"/>
          </a:xfrm>
          <a:prstGeom prst="rect">
            <a:avLst/>
          </a:prstGeom>
        </p:spPr>
        <p:txBody>
          <a:bodyPr vert="horz" lIns="91440" tIns="45720" rIns="91440" bIns="45720" rtlCol="0" anchor="ctr"/>
          <a:lstStyle>
            <a:lvl1pPr algn="r">
              <a:defRPr sz="1200">
                <a:solidFill>
                  <a:schemeClr val="bg1"/>
                </a:solidFill>
              </a:defRPr>
            </a:lvl1pPr>
          </a:lstStyle>
          <a:p>
            <a:fld id="{D6E4BF45-56A7-1443-8528-2D79AA079E46}" type="slidenum">
              <a:rPr lang="en-GB" smtClean="0"/>
              <a:pPr/>
              <a:t>‹Nr.›</a:t>
            </a:fld>
            <a:endParaRPr lang="en-GB" dirty="0"/>
          </a:p>
        </p:txBody>
      </p:sp>
    </p:spTree>
    <p:extLst>
      <p:ext uri="{BB962C8B-B14F-4D97-AF65-F5344CB8AC3E}">
        <p14:creationId xmlns:p14="http://schemas.microsoft.com/office/powerpoint/2010/main" val="3355216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D6536F1-41FE-43B1-B39F-6BA5646A3D70}" type="slidenum">
              <a:rPr lang="en-GB" sz="1200" b="0" strike="noStrike" spc="-1">
                <a:solidFill>
                  <a:srgbClr val="FFFFFF"/>
                </a:solidFill>
                <a:latin typeface="Calibri"/>
              </a:rPr>
              <a:t>1</a:t>
            </a:fld>
            <a:endParaRPr lang="de-DE" sz="1200" b="0" strike="noStrike" spc="-1">
              <a:latin typeface="Calibri"/>
            </a:endParaRPr>
          </a:p>
        </p:txBody>
      </p:sp>
      <p:grpSp>
        <p:nvGrpSpPr>
          <p:cNvPr id="3" name="Gruppieren 2">
            <a:extLst>
              <a:ext uri="{FF2B5EF4-FFF2-40B4-BE49-F238E27FC236}">
                <a16:creationId xmlns:a16="http://schemas.microsoft.com/office/drawing/2014/main" id="{2052FDA2-9899-F947-9041-B7EC0579644A}"/>
              </a:ext>
            </a:extLst>
          </p:cNvPr>
          <p:cNvGrpSpPr/>
          <p:nvPr/>
        </p:nvGrpSpPr>
        <p:grpSpPr>
          <a:xfrm>
            <a:off x="416880" y="4951805"/>
            <a:ext cx="7930699" cy="900000"/>
            <a:chOff x="5079058" y="5848612"/>
            <a:chExt cx="7933292" cy="900000"/>
          </a:xfrm>
        </p:grpSpPr>
        <p:sp>
          <p:nvSpPr>
            <p:cNvPr id="212" name="CustomShape 3"/>
            <p:cNvSpPr/>
            <p:nvPr/>
          </p:nvSpPr>
          <p:spPr>
            <a:xfrm>
              <a:off x="5079058" y="6188007"/>
              <a:ext cx="7933292"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spc="-1" dirty="0">
                  <a:latin typeface="Fira Sans"/>
                  <a:ea typeface="Fira Sans"/>
                </a:rPr>
                <a:t>Gefördert von der Deutschen Bundesstiftung Umwelt </a:t>
              </a:r>
            </a:p>
          </p:txBody>
        </p:sp>
        <p:pic>
          <p:nvPicPr>
            <p:cNvPr id="213" name="Grafik 18"/>
            <p:cNvPicPr>
              <a:picLocks noChangeAspect="1"/>
            </p:cNvPicPr>
            <p:nvPr/>
          </p:nvPicPr>
          <p:blipFill>
            <a:blip r:embed="rId3"/>
            <a:stretch/>
          </p:blipFill>
          <p:spPr>
            <a:xfrm>
              <a:off x="11660569" y="5848612"/>
              <a:ext cx="899998" cy="900000"/>
            </a:xfrm>
            <a:prstGeom prst="rect">
              <a:avLst/>
            </a:prstGeom>
            <a:ln>
              <a:noFill/>
            </a:ln>
          </p:spPr>
        </p:pic>
      </p:grpSp>
      <p:sp>
        <p:nvSpPr>
          <p:cNvPr id="211" name="TextShape 2"/>
          <p:cNvSpPr txBox="1"/>
          <p:nvPr/>
        </p:nvSpPr>
        <p:spPr>
          <a:xfrm>
            <a:off x="416880" y="1765144"/>
            <a:ext cx="9072240" cy="3140416"/>
          </a:xfrm>
          <a:prstGeom prst="rect">
            <a:avLst/>
          </a:prstGeom>
          <a:noFill/>
          <a:ln>
            <a:noFill/>
          </a:ln>
        </p:spPr>
        <p:txBody>
          <a:bodyPr anchor="ctr">
            <a:noAutofit/>
          </a:bodyPr>
          <a:lstStyle/>
          <a:p>
            <a:pPr>
              <a:lnSpc>
                <a:spcPct val="90000"/>
              </a:lnSpc>
            </a:pPr>
            <a:r>
              <a:rPr lang="de-DE" sz="4400" b="1" spc="-1" dirty="0">
                <a:solidFill>
                  <a:srgbClr val="64CFAC"/>
                </a:solidFill>
                <a:latin typeface="Fira Sans"/>
                <a:ea typeface="Fira Sans"/>
              </a:rPr>
              <a:t>Nachhaltiger Modekonsum für Jugendliche – Das </a:t>
            </a:r>
            <a:r>
              <a:rPr lang="de-DE" sz="4400" b="1" spc="-1" dirty="0" err="1">
                <a:solidFill>
                  <a:srgbClr val="64CFAC"/>
                </a:solidFill>
                <a:latin typeface="Fira Sans"/>
                <a:ea typeface="Fira Sans"/>
              </a:rPr>
              <a:t>BNTextillabor</a:t>
            </a:r>
            <a:endParaRPr lang="de-DE" sz="4400" b="1" spc="-1" dirty="0">
              <a:solidFill>
                <a:srgbClr val="64CFAC"/>
              </a:solidFill>
              <a:latin typeface="Fira Sans"/>
              <a:ea typeface="Fira Sans"/>
            </a:endParaRPr>
          </a:p>
          <a:p>
            <a:pPr>
              <a:lnSpc>
                <a:spcPct val="90000"/>
              </a:lnSpc>
            </a:pPr>
            <a:endParaRPr lang="de-DE" sz="2400" strike="noStrike" spc="-1" dirty="0">
              <a:latin typeface="Fira Sans"/>
              <a:ea typeface="Fira Sans"/>
            </a:endParaRPr>
          </a:p>
          <a:p>
            <a:pPr>
              <a:lnSpc>
                <a:spcPct val="90000"/>
              </a:lnSpc>
            </a:pPr>
            <a:endParaRPr lang="de-DE" sz="2400" spc="-1" dirty="0">
              <a:latin typeface="Fira Sans"/>
              <a:ea typeface="Fira Sans"/>
            </a:endParaRPr>
          </a:p>
          <a:p>
            <a:pPr>
              <a:lnSpc>
                <a:spcPct val="90000"/>
              </a:lnSpc>
            </a:pPr>
            <a:endParaRPr lang="de-DE" sz="2400" strike="noStrike" spc="-1" dirty="0">
              <a:latin typeface="Fira Sans"/>
              <a:ea typeface="Fira Sans"/>
            </a:endParaRPr>
          </a:p>
          <a:p>
            <a:pPr>
              <a:lnSpc>
                <a:spcPct val="90000"/>
              </a:lnSpc>
            </a:pPr>
            <a:r>
              <a:rPr lang="de-DE" sz="2000" spc="-1" dirty="0">
                <a:latin typeface="Fira Sans"/>
                <a:ea typeface="Fira Sans"/>
              </a:rPr>
              <a:t>Entwickelt 2019-2021 von der </a:t>
            </a:r>
          </a:p>
          <a:p>
            <a:pPr>
              <a:lnSpc>
                <a:spcPct val="90000"/>
              </a:lnSpc>
            </a:pPr>
            <a:r>
              <a:rPr lang="de-DE" sz="2000" spc="-1" dirty="0">
                <a:latin typeface="Fira Sans"/>
                <a:ea typeface="Fira Sans"/>
              </a:rPr>
              <a:t>Universität Ulm und der TU Berlin </a:t>
            </a:r>
          </a:p>
          <a:p>
            <a:pPr>
              <a:lnSpc>
                <a:spcPct val="90000"/>
              </a:lnSpc>
            </a:pPr>
            <a:endParaRPr lang="en-US" sz="3600" b="0" strike="noStrike" spc="-1" dirty="0">
              <a:solidFill>
                <a:srgbClr val="000000"/>
              </a:solidFill>
              <a:latin typeface="Calibri"/>
            </a:endParaRPr>
          </a:p>
        </p:txBody>
      </p:sp>
      <p:grpSp>
        <p:nvGrpSpPr>
          <p:cNvPr id="5" name="Gruppieren 4">
            <a:extLst>
              <a:ext uri="{FF2B5EF4-FFF2-40B4-BE49-F238E27FC236}">
                <a16:creationId xmlns:a16="http://schemas.microsoft.com/office/drawing/2014/main" id="{6927716A-F91D-744E-9E40-207E82438C32}"/>
              </a:ext>
            </a:extLst>
          </p:cNvPr>
          <p:cNvGrpSpPr/>
          <p:nvPr/>
        </p:nvGrpSpPr>
        <p:grpSpPr>
          <a:xfrm>
            <a:off x="4953000" y="3688980"/>
            <a:ext cx="3981372" cy="939600"/>
            <a:chOff x="4824706" y="3772705"/>
            <a:chExt cx="3981372" cy="939600"/>
          </a:xfrm>
        </p:grpSpPr>
        <p:pic>
          <p:nvPicPr>
            <p:cNvPr id="10" name="Grafik 12">
              <a:extLst>
                <a:ext uri="{FF2B5EF4-FFF2-40B4-BE49-F238E27FC236}">
                  <a16:creationId xmlns:a16="http://schemas.microsoft.com/office/drawing/2014/main" id="{BC181679-5471-1E46-AA99-591A924A8021}"/>
                </a:ext>
              </a:extLst>
            </p:cNvPr>
            <p:cNvPicPr/>
            <p:nvPr/>
          </p:nvPicPr>
          <p:blipFill>
            <a:blip r:embed="rId4"/>
            <a:stretch/>
          </p:blipFill>
          <p:spPr>
            <a:xfrm>
              <a:off x="7543918" y="3772705"/>
              <a:ext cx="1262160" cy="939600"/>
            </a:xfrm>
            <a:prstGeom prst="rect">
              <a:avLst/>
            </a:prstGeom>
            <a:ln>
              <a:noFill/>
            </a:ln>
          </p:spPr>
        </p:pic>
        <p:pic>
          <p:nvPicPr>
            <p:cNvPr id="4" name="Grafik 3">
              <a:extLst>
                <a:ext uri="{FF2B5EF4-FFF2-40B4-BE49-F238E27FC236}">
                  <a16:creationId xmlns:a16="http://schemas.microsoft.com/office/drawing/2014/main" id="{323B56F1-8D72-4447-97ED-8EE9BDCEA56D}"/>
                </a:ext>
              </a:extLst>
            </p:cNvPr>
            <p:cNvPicPr>
              <a:picLocks noChangeAspect="1"/>
            </p:cNvPicPr>
            <p:nvPr/>
          </p:nvPicPr>
          <p:blipFill>
            <a:blip r:embed="rId5"/>
            <a:stretch>
              <a:fillRect/>
            </a:stretch>
          </p:blipFill>
          <p:spPr>
            <a:xfrm>
              <a:off x="4824706" y="3914589"/>
              <a:ext cx="2336400" cy="655832"/>
            </a:xfrm>
            <a:prstGeom prst="rect">
              <a:avLst/>
            </a:prstGeom>
          </p:spPr>
        </p:pic>
      </p:grpSp>
    </p:spTree>
    <p:extLst>
      <p:ext uri="{BB962C8B-B14F-4D97-AF65-F5344CB8AC3E}">
        <p14:creationId xmlns:p14="http://schemas.microsoft.com/office/powerpoint/2010/main" val="356695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CD1E961-7CF2-B544-A440-CD658AE80F20}"/>
              </a:ext>
            </a:extLst>
          </p:cNvPr>
          <p:cNvSpPr>
            <a:spLocks noGrp="1"/>
          </p:cNvSpPr>
          <p:nvPr>
            <p:ph type="sldNum" sz="quarter" idx="12"/>
          </p:nvPr>
        </p:nvSpPr>
        <p:spPr/>
        <p:txBody>
          <a:bodyPr/>
          <a:lstStyle/>
          <a:p>
            <a:fld id="{D6E4BF45-56A7-1443-8528-2D79AA079E46}" type="slidenum">
              <a:rPr lang="en-GB" smtClean="0">
                <a:solidFill>
                  <a:schemeClr val="tx1"/>
                </a:solidFill>
              </a:rPr>
              <a:t>10</a:t>
            </a:fld>
            <a:endParaRPr lang="en-GB">
              <a:solidFill>
                <a:schemeClr val="tx1"/>
              </a:solidFill>
            </a:endParaRPr>
          </a:p>
        </p:txBody>
      </p:sp>
      <p:sp>
        <p:nvSpPr>
          <p:cNvPr id="7" name="Footer Placeholder 4">
            <a:extLst>
              <a:ext uri="{FF2B5EF4-FFF2-40B4-BE49-F238E27FC236}">
                <a16:creationId xmlns:a16="http://schemas.microsoft.com/office/drawing/2014/main" id="{55D93F2C-E6FA-AD4A-BA4E-B6D2ABD7EE98}"/>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err="1"/>
              <a:t>BNTextillabor</a:t>
            </a:r>
            <a:endParaRPr lang="en-GB" dirty="0"/>
          </a:p>
        </p:txBody>
      </p:sp>
      <p:sp>
        <p:nvSpPr>
          <p:cNvPr id="2" name="Rechteck 1">
            <a:extLst>
              <a:ext uri="{FF2B5EF4-FFF2-40B4-BE49-F238E27FC236}">
                <a16:creationId xmlns:a16="http://schemas.microsoft.com/office/drawing/2014/main" id="{0526BBA5-3793-4B47-9DEA-5BF0F3643E41}"/>
              </a:ext>
            </a:extLst>
          </p:cNvPr>
          <p:cNvSpPr/>
          <p:nvPr/>
        </p:nvSpPr>
        <p:spPr>
          <a:xfrm>
            <a:off x="7972926" y="5646821"/>
            <a:ext cx="375944" cy="240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6C3FBC9F-9FE5-0948-BB38-D8F249DF2F4B}"/>
              </a:ext>
            </a:extLst>
          </p:cNvPr>
          <p:cNvPicPr>
            <a:picLocks noChangeAspect="1"/>
          </p:cNvPicPr>
          <p:nvPr/>
        </p:nvPicPr>
        <p:blipFill>
          <a:blip r:embed="rId3"/>
          <a:stretch>
            <a:fillRect/>
          </a:stretch>
        </p:blipFill>
        <p:spPr>
          <a:xfrm>
            <a:off x="828503" y="504000"/>
            <a:ext cx="8248991" cy="5850000"/>
          </a:xfrm>
          <a:prstGeom prst="rect">
            <a:avLst/>
          </a:prstGeom>
        </p:spPr>
      </p:pic>
      <p:sp>
        <p:nvSpPr>
          <p:cNvPr id="5" name="Rechteck 4">
            <a:extLst>
              <a:ext uri="{FF2B5EF4-FFF2-40B4-BE49-F238E27FC236}">
                <a16:creationId xmlns:a16="http://schemas.microsoft.com/office/drawing/2014/main" id="{6865DA3C-D132-134B-9B54-0799F8F1159B}"/>
              </a:ext>
            </a:extLst>
          </p:cNvPr>
          <p:cNvSpPr/>
          <p:nvPr/>
        </p:nvSpPr>
        <p:spPr>
          <a:xfrm>
            <a:off x="8654143" y="5767137"/>
            <a:ext cx="261257" cy="372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97321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11</a:t>
            </a:fld>
            <a:endParaRPr lang="en-GB" dirty="0">
              <a:solidFill>
                <a:schemeClr val="tx1"/>
              </a:solidFill>
            </a:endParaRPr>
          </a:p>
        </p:txBody>
      </p:sp>
      <p:sp>
        <p:nvSpPr>
          <p:cNvPr id="13" name="Titel 1">
            <a:extLst>
              <a:ext uri="{FF2B5EF4-FFF2-40B4-BE49-F238E27FC236}">
                <a16:creationId xmlns:a16="http://schemas.microsoft.com/office/drawing/2014/main" id="{59B536C1-1914-4443-9E93-866116F6ADA1}"/>
              </a:ext>
            </a:extLst>
          </p:cNvPr>
          <p:cNvSpPr>
            <a:spLocks noGrp="1"/>
          </p:cNvSpPr>
          <p:nvPr>
            <p:ph type="ctrTitle"/>
          </p:nvPr>
        </p:nvSpPr>
        <p:spPr>
          <a:xfrm>
            <a:off x="687001" y="259117"/>
            <a:ext cx="8985666" cy="1282170"/>
          </a:xfrm>
        </p:spPr>
        <p:txBody>
          <a:bodyPr>
            <a:normAutofit/>
          </a:bodyPr>
          <a:lstStyle/>
          <a:p>
            <a:pPr algn="l"/>
            <a:r>
              <a:rPr lang="de-DE" sz="4000" b="1" dirty="0">
                <a:latin typeface="Fira Sans" panose="020B0503050000020004" pitchFamily="34" charset="0"/>
                <a:ea typeface="Fira Sans" panose="020B0503050000020004" pitchFamily="34" charset="0"/>
              </a:rPr>
              <a:t>Was kann ich tun?</a:t>
            </a:r>
          </a:p>
        </p:txBody>
      </p:sp>
      <p:grpSp>
        <p:nvGrpSpPr>
          <p:cNvPr id="3" name="Gruppieren 2">
            <a:extLst>
              <a:ext uri="{FF2B5EF4-FFF2-40B4-BE49-F238E27FC236}">
                <a16:creationId xmlns:a16="http://schemas.microsoft.com/office/drawing/2014/main" id="{D01C9248-580A-2E48-B0E4-5B8188CEE75E}"/>
              </a:ext>
            </a:extLst>
          </p:cNvPr>
          <p:cNvGrpSpPr/>
          <p:nvPr/>
        </p:nvGrpSpPr>
        <p:grpSpPr>
          <a:xfrm>
            <a:off x="1648881" y="1828704"/>
            <a:ext cx="6448197" cy="4293807"/>
            <a:chOff x="1648881" y="1828704"/>
            <a:chExt cx="6448197" cy="4293807"/>
          </a:xfrm>
        </p:grpSpPr>
        <p:graphicFrame>
          <p:nvGraphicFramePr>
            <p:cNvPr id="4" name="Diagramm 3">
              <a:extLst>
                <a:ext uri="{FF2B5EF4-FFF2-40B4-BE49-F238E27FC236}">
                  <a16:creationId xmlns:a16="http://schemas.microsoft.com/office/drawing/2014/main" id="{FB464433-7089-7D4B-A8B7-5909DC43646C}"/>
                </a:ext>
              </a:extLst>
            </p:cNvPr>
            <p:cNvGraphicFramePr/>
            <p:nvPr/>
          </p:nvGraphicFramePr>
          <p:xfrm>
            <a:off x="1648881" y="1881808"/>
            <a:ext cx="6448197" cy="4240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a:extLst>
                <a:ext uri="{FF2B5EF4-FFF2-40B4-BE49-F238E27FC236}">
                  <a16:creationId xmlns:a16="http://schemas.microsoft.com/office/drawing/2014/main" id="{1A98B027-0866-B34A-9CBF-E2765E13A3DD}"/>
                </a:ext>
              </a:extLst>
            </p:cNvPr>
            <p:cNvSpPr txBox="1"/>
            <p:nvPr/>
          </p:nvSpPr>
          <p:spPr>
            <a:xfrm>
              <a:off x="2700453" y="1828704"/>
              <a:ext cx="4505092" cy="646331"/>
            </a:xfrm>
            <a:prstGeom prst="rect">
              <a:avLst/>
            </a:prstGeom>
            <a:noFill/>
          </p:spPr>
          <p:txBody>
            <a:bodyPr wrap="square" rtlCol="0">
              <a:spAutoFit/>
            </a:bodyPr>
            <a:lstStyle/>
            <a:p>
              <a:pPr lvl="0" algn="ctr"/>
              <a:r>
                <a:rPr lang="de-DE" dirty="0">
                  <a:latin typeface="Fira Sans" panose="020B0503050000020004" pitchFamily="34" charset="0"/>
                  <a:ea typeface="Fira Sans" panose="020B0503050000020004" pitchFamily="34" charset="0"/>
                </a:rPr>
                <a:t>Kaufe neu: regional, </a:t>
              </a:r>
            </a:p>
            <a:p>
              <a:pPr lvl="0" algn="ctr"/>
              <a:r>
                <a:rPr lang="de-DE" dirty="0">
                  <a:latin typeface="Fira Sans" panose="020B0503050000020004" pitchFamily="34" charset="0"/>
                  <a:ea typeface="Fira Sans" panose="020B0503050000020004" pitchFamily="34" charset="0"/>
                </a:rPr>
                <a:t>fair und ökologisch</a:t>
              </a:r>
            </a:p>
          </p:txBody>
        </p:sp>
      </p:grpSp>
    </p:spTree>
    <p:extLst>
      <p:ext uri="{BB962C8B-B14F-4D97-AF65-F5344CB8AC3E}">
        <p14:creationId xmlns:p14="http://schemas.microsoft.com/office/powerpoint/2010/main" val="2279325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 name="TextShape 1"/>
          <p:cNvSpPr txBox="1"/>
          <p:nvPr/>
        </p:nvSpPr>
        <p:spPr>
          <a:xfrm>
            <a:off x="743160" y="2689794"/>
            <a:ext cx="8419680" cy="2387160"/>
          </a:xfrm>
          <a:prstGeom prst="rect">
            <a:avLst/>
          </a:prstGeom>
          <a:noFill/>
          <a:ln>
            <a:noFill/>
          </a:ln>
        </p:spPr>
        <p:txBody>
          <a:bodyPr lIns="90000" tIns="45000" rIns="90000" bIns="45000" anchor="b">
            <a:noAutofit/>
          </a:bodyPr>
          <a:lstStyle/>
          <a:p>
            <a:pPr algn="ctr">
              <a:lnSpc>
                <a:spcPct val="90000"/>
              </a:lnSpc>
            </a:pPr>
            <a:r>
              <a:rPr lang="de-DE" sz="4400" b="1" strike="noStrike" spc="-1" dirty="0">
                <a:latin typeface="Fira Sans"/>
                <a:ea typeface="Fira Sans"/>
              </a:rPr>
              <a:t>Vielen Dank! </a:t>
            </a:r>
            <a:endParaRPr lang="en-US" sz="4400" b="0" strike="noStrike" spc="-1" dirty="0">
              <a:latin typeface="Calibri"/>
            </a:endParaRPr>
          </a:p>
        </p:txBody>
      </p:sp>
      <p:sp>
        <p:nvSpPr>
          <p:cNvPr id="465" name="TextShape 2"/>
          <p:cNvSpPr txBox="1"/>
          <p:nvPr/>
        </p:nvSpPr>
        <p:spPr>
          <a:xfrm>
            <a:off x="6996240" y="6447960"/>
            <a:ext cx="2228400" cy="364680"/>
          </a:xfrm>
          <a:prstGeom prst="rect">
            <a:avLst/>
          </a:prstGeom>
          <a:noFill/>
          <a:ln>
            <a:noFill/>
          </a:ln>
        </p:spPr>
        <p:txBody>
          <a:bodyPr anchor="ctr">
            <a:noAutofit/>
          </a:bodyPr>
          <a:lstStyle/>
          <a:p>
            <a:pPr algn="r">
              <a:lnSpc>
                <a:spcPct val="100000"/>
              </a:lnSpc>
            </a:pPr>
            <a:fld id="{48D65195-4590-4622-ABBE-9BA2E3343CB6}" type="slidenum">
              <a:rPr lang="en-GB" sz="1200" b="0" strike="noStrike" spc="-1">
                <a:latin typeface="Calibri"/>
              </a:rPr>
              <a:t>12</a:t>
            </a:fld>
            <a:endParaRPr lang="de-DE" sz="1200" b="0" strike="noStrike" spc="-1">
              <a:latin typeface="Calibri"/>
            </a:endParaRPr>
          </a:p>
        </p:txBody>
      </p:sp>
    </p:spTree>
    <p:extLst>
      <p:ext uri="{BB962C8B-B14F-4D97-AF65-F5344CB8AC3E}">
        <p14:creationId xmlns:p14="http://schemas.microsoft.com/office/powerpoint/2010/main" val="347508737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p15="http://schemas.microsoft.com/office/powerpoint/2012/main" xmlns="">
      <p:transition spd="slow"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222" name="TextShape 2"/>
          <p:cNvSpPr txBox="1"/>
          <p:nvPr/>
        </p:nvSpPr>
        <p:spPr>
          <a:xfrm>
            <a:off x="265157" y="300119"/>
            <a:ext cx="4812283" cy="1057768"/>
          </a:xfrm>
          <a:prstGeom prst="rect">
            <a:avLst/>
          </a:prstGeom>
          <a:solidFill>
            <a:srgbClr val="A8D241">
              <a:alpha val="79608"/>
            </a:srgbClr>
          </a:solidFill>
          <a:ln>
            <a:noFill/>
          </a:ln>
        </p:spPr>
        <p:txBody>
          <a:bodyPr lIns="90000" tIns="45000" rIns="90000" bIns="45000" anchor="b">
            <a:normAutofit/>
          </a:bodyPr>
          <a:lstStyle/>
          <a:p>
            <a:pPr>
              <a:lnSpc>
                <a:spcPct val="90000"/>
              </a:lnSpc>
            </a:pPr>
            <a:r>
              <a:rPr lang="de-DE" sz="3200" b="1" strike="noStrike" spc="-1" dirty="0">
                <a:solidFill>
                  <a:schemeClr val="bg1"/>
                </a:solidFill>
                <a:latin typeface="Fira Sans"/>
                <a:ea typeface="Fira Sans"/>
              </a:rPr>
              <a:t>UNTERRICHSTEINHEITEN </a:t>
            </a:r>
          </a:p>
          <a:p>
            <a:pPr>
              <a:lnSpc>
                <a:spcPct val="90000"/>
              </a:lnSpc>
            </a:pPr>
            <a:r>
              <a:rPr lang="de-DE" sz="3200" b="1" strike="noStrike" spc="-1" dirty="0">
                <a:solidFill>
                  <a:schemeClr val="bg1"/>
                </a:solidFill>
                <a:latin typeface="Fira Sans"/>
                <a:ea typeface="Fira Sans"/>
              </a:rPr>
              <a:t>ZUM BASISWISSEN</a:t>
            </a:r>
            <a:endParaRPr lang="en-US" sz="3200" b="0" strike="noStrike" spc="-1" dirty="0">
              <a:solidFill>
                <a:schemeClr val="bg1"/>
              </a:solidFill>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grpSp>
        <p:nvGrpSpPr>
          <p:cNvPr id="20" name="Gruppieren 19">
            <a:extLst>
              <a:ext uri="{FF2B5EF4-FFF2-40B4-BE49-F238E27FC236}">
                <a16:creationId xmlns:a16="http://schemas.microsoft.com/office/drawing/2014/main" id="{E86439DF-7BDF-CA4B-8C94-A0FB62B4BBE4}"/>
              </a:ext>
            </a:extLst>
          </p:cNvPr>
          <p:cNvGrpSpPr/>
          <p:nvPr/>
        </p:nvGrpSpPr>
        <p:grpSpPr>
          <a:xfrm>
            <a:off x="265157" y="1567286"/>
            <a:ext cx="9141283" cy="4890055"/>
            <a:chOff x="265157" y="1567286"/>
            <a:chExt cx="9141283" cy="4890055"/>
          </a:xfrm>
        </p:grpSpPr>
        <p:pic>
          <p:nvPicPr>
            <p:cNvPr id="15" name="Grafik 14">
              <a:extLst>
                <a:ext uri="{FF2B5EF4-FFF2-40B4-BE49-F238E27FC236}">
                  <a16:creationId xmlns:a16="http://schemas.microsoft.com/office/drawing/2014/main" id="{174FF8C9-0494-A948-8C9C-087787C10EF3}"/>
                </a:ext>
              </a:extLst>
            </p:cNvPr>
            <p:cNvPicPr>
              <a:picLocks noChangeAspect="1"/>
            </p:cNvPicPr>
            <p:nvPr/>
          </p:nvPicPr>
          <p:blipFill>
            <a:blip r:embed="rId3"/>
            <a:stretch>
              <a:fillRect/>
            </a:stretch>
          </p:blipFill>
          <p:spPr>
            <a:xfrm>
              <a:off x="997113" y="5742695"/>
              <a:ext cx="432000" cy="432000"/>
            </a:xfrm>
            <a:prstGeom prst="rect">
              <a:avLst/>
            </a:prstGeom>
          </p:spPr>
        </p:pic>
        <p:pic>
          <p:nvPicPr>
            <p:cNvPr id="3" name="Grafik 2">
              <a:extLst>
                <a:ext uri="{FF2B5EF4-FFF2-40B4-BE49-F238E27FC236}">
                  <a16:creationId xmlns:a16="http://schemas.microsoft.com/office/drawing/2014/main" id="{27F88A2F-7CFE-5D4F-B5BF-47B81BF0B66C}"/>
                </a:ext>
              </a:extLst>
            </p:cNvPr>
            <p:cNvPicPr>
              <a:picLocks noChangeAspect="1"/>
            </p:cNvPicPr>
            <p:nvPr/>
          </p:nvPicPr>
          <p:blipFill>
            <a:blip r:embed="rId4"/>
            <a:stretch>
              <a:fillRect/>
            </a:stretch>
          </p:blipFill>
          <p:spPr>
            <a:xfrm>
              <a:off x="441696" y="5742386"/>
              <a:ext cx="432000" cy="432000"/>
            </a:xfrm>
            <a:prstGeom prst="rect">
              <a:avLst/>
            </a:prstGeom>
          </p:spPr>
        </p:pic>
        <p:grpSp>
          <p:nvGrpSpPr>
            <p:cNvPr id="8" name="Gruppieren 7">
              <a:extLst>
                <a:ext uri="{FF2B5EF4-FFF2-40B4-BE49-F238E27FC236}">
                  <a16:creationId xmlns:a16="http://schemas.microsoft.com/office/drawing/2014/main" id="{BB421712-D21A-7447-A733-4ACA736039E9}"/>
                </a:ext>
              </a:extLst>
            </p:cNvPr>
            <p:cNvGrpSpPr/>
            <p:nvPr/>
          </p:nvGrpSpPr>
          <p:grpSpPr>
            <a:xfrm>
              <a:off x="265157" y="1826224"/>
              <a:ext cx="2000880" cy="3637061"/>
              <a:chOff x="265157" y="1826224"/>
              <a:chExt cx="2000880" cy="3847603"/>
            </a:xfrm>
          </p:grpSpPr>
          <p:sp>
            <p:nvSpPr>
              <p:cNvPr id="223" name="CustomShape 3"/>
              <p:cNvSpPr/>
              <p:nvPr/>
            </p:nvSpPr>
            <p:spPr>
              <a:xfrm>
                <a:off x="265157" y="2175240"/>
                <a:ext cx="1980000" cy="3498587"/>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Treibhauseffekt</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Fridays</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for</a:t>
                </a:r>
                <a:r>
                  <a:rPr lang="de-DE" sz="1600" spc="-1" dirty="0">
                    <a:solidFill>
                      <a:srgbClr val="000000"/>
                    </a:solidFill>
                    <a:latin typeface="Fira Sans Light" panose="020B0403050000020004" pitchFamily="34" charset="0"/>
                    <a:ea typeface="Fira Sans Light" panose="020B0403050000020004" pitchFamily="34" charset="0"/>
                  </a:rPr>
                  <a:t> Future</a:t>
                </a:r>
              </a:p>
              <a:p>
                <a:pPr marL="360">
                  <a:buClr>
                    <a:srgbClr val="000000"/>
                  </a:buClr>
                </a:pPr>
                <a:endParaRPr lang="de-DE" sz="1600" spc="-1" dirty="0">
                  <a:latin typeface="Fira Sans Light" panose="020B0403050000020004" pitchFamily="34" charset="0"/>
                  <a:ea typeface="Fira Sans Light" panose="020B0403050000020004" pitchFamily="34" charset="0"/>
                </a:endParaRPr>
              </a:p>
              <a:p>
                <a:pPr marL="360">
                  <a:lnSpc>
                    <a:spcPct val="100000"/>
                  </a:lnSpc>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Einfluss des Menschen auf den Klimawandel</a:t>
                </a: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p:txBody>
          </p:sp>
          <p:sp>
            <p:nvSpPr>
              <p:cNvPr id="2" name="Textfeld 1">
                <a:extLst>
                  <a:ext uri="{FF2B5EF4-FFF2-40B4-BE49-F238E27FC236}">
                    <a16:creationId xmlns:a16="http://schemas.microsoft.com/office/drawing/2014/main" id="{F3814A44-C1E8-A148-8DD3-2DC3EABE02F4}"/>
                  </a:ext>
                </a:extLst>
              </p:cNvPr>
              <p:cNvSpPr txBox="1"/>
              <p:nvPr/>
            </p:nvSpPr>
            <p:spPr>
              <a:xfrm>
                <a:off x="265157" y="1826224"/>
                <a:ext cx="20008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Klimawandel</a:t>
                </a:r>
              </a:p>
            </p:txBody>
          </p:sp>
        </p:grpSp>
        <p:grpSp>
          <p:nvGrpSpPr>
            <p:cNvPr id="9" name="Gruppieren 8">
              <a:extLst>
                <a:ext uri="{FF2B5EF4-FFF2-40B4-BE49-F238E27FC236}">
                  <a16:creationId xmlns:a16="http://schemas.microsoft.com/office/drawing/2014/main" id="{C47E1862-DD40-2E41-AA24-2A0F4021801A}"/>
                </a:ext>
              </a:extLst>
            </p:cNvPr>
            <p:cNvGrpSpPr/>
            <p:nvPr/>
          </p:nvGrpSpPr>
          <p:grpSpPr>
            <a:xfrm>
              <a:off x="2682720" y="1816592"/>
              <a:ext cx="2208960" cy="3665792"/>
              <a:chOff x="2682720" y="1816592"/>
              <a:chExt cx="2208960" cy="3665792"/>
            </a:xfrm>
          </p:grpSpPr>
          <p:sp>
            <p:nvSpPr>
              <p:cNvPr id="224" name="CustomShape 4"/>
              <p:cNvSpPr/>
              <p:nvPr/>
            </p:nvSpPr>
            <p:spPr>
              <a:xfrm>
                <a:off x="2682720" y="2175240"/>
                <a:ext cx="1980000" cy="3307144"/>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Themeneinstieg mit Brainstorming </a:t>
                </a:r>
              </a:p>
              <a:p>
                <a:pPr>
                  <a:spcBef>
                    <a:spcPts val="600"/>
                  </a:spcBef>
                </a:pPr>
                <a:r>
                  <a:rPr lang="de-DE" sz="1600" dirty="0">
                    <a:latin typeface="Fira Sans Light" panose="020B0403050000020004" pitchFamily="34" charset="0"/>
                    <a:ea typeface="Fira Sans Light" panose="020B0403050000020004" pitchFamily="34" charset="0"/>
                  </a:rPr>
                  <a:t>Definition von Nachhaltigkeit und Nachhaltigem Konsum </a:t>
                </a: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p:txBody>
          </p:sp>
          <p:sp>
            <p:nvSpPr>
              <p:cNvPr id="4" name="Textfeld 3">
                <a:extLst>
                  <a:ext uri="{FF2B5EF4-FFF2-40B4-BE49-F238E27FC236}">
                    <a16:creationId xmlns:a16="http://schemas.microsoft.com/office/drawing/2014/main" id="{E42A705D-4429-7D4F-8B5F-810A650B4533}"/>
                  </a:ext>
                </a:extLst>
              </p:cNvPr>
              <p:cNvSpPr txBox="1"/>
              <p:nvPr/>
            </p:nvSpPr>
            <p:spPr>
              <a:xfrm>
                <a:off x="2684802" y="1816592"/>
                <a:ext cx="2206878"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Nachhaltigkeit</a:t>
                </a:r>
              </a:p>
            </p:txBody>
          </p:sp>
        </p:grpSp>
        <p:grpSp>
          <p:nvGrpSpPr>
            <p:cNvPr id="10" name="Gruppieren 9">
              <a:extLst>
                <a:ext uri="{FF2B5EF4-FFF2-40B4-BE49-F238E27FC236}">
                  <a16:creationId xmlns:a16="http://schemas.microsoft.com/office/drawing/2014/main" id="{34B9E864-6BD3-C040-BE8D-B422A6DBD320}"/>
                </a:ext>
              </a:extLst>
            </p:cNvPr>
            <p:cNvGrpSpPr/>
            <p:nvPr/>
          </p:nvGrpSpPr>
          <p:grpSpPr>
            <a:xfrm>
              <a:off x="5077440" y="1802074"/>
              <a:ext cx="1980000" cy="3658387"/>
              <a:chOff x="5077440" y="1802074"/>
              <a:chExt cx="1980000" cy="3658387"/>
            </a:xfrm>
          </p:grpSpPr>
          <p:sp>
            <p:nvSpPr>
              <p:cNvPr id="225" name="CustomShape 5"/>
              <p:cNvSpPr/>
              <p:nvPr/>
            </p:nvSpPr>
            <p:spPr>
              <a:xfrm>
                <a:off x="5077440" y="2152061"/>
                <a:ext cx="1980000" cy="33084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Themeneinstieg mit Brainstorming</a:t>
                </a: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Lieferketten- </a:t>
                </a:r>
                <a:r>
                  <a:rPr lang="de-DE" sz="1600" dirty="0" err="1">
                    <a:latin typeface="Fira Sans Light" panose="020B0403050000020004" pitchFamily="34" charset="0"/>
                    <a:ea typeface="Fira Sans Light" panose="020B0403050000020004" pitchFamily="34" charset="0"/>
                  </a:rPr>
                  <a:t>problematik</a:t>
                </a:r>
                <a:endParaRPr lang="de-DE" sz="16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Ökologische Probleme der Textilindustrie </a:t>
                </a:r>
              </a:p>
              <a:p>
                <a:pPr>
                  <a:spcBef>
                    <a:spcPts val="600"/>
                  </a:spcBef>
                </a:pPr>
                <a:r>
                  <a:rPr lang="de-DE" sz="1600" dirty="0">
                    <a:latin typeface="Fira Sans Light" panose="020B0403050000020004" pitchFamily="34" charset="0"/>
                    <a:ea typeface="Fira Sans Light" panose="020B0403050000020004" pitchFamily="34" charset="0"/>
                  </a:rPr>
                  <a:t>Soziale Probleme der Textilindustrie, (Problematik Schwellenländer) </a:t>
                </a:r>
              </a:p>
            </p:txBody>
          </p:sp>
          <p:sp>
            <p:nvSpPr>
              <p:cNvPr id="5" name="Textfeld 4">
                <a:extLst>
                  <a:ext uri="{FF2B5EF4-FFF2-40B4-BE49-F238E27FC236}">
                    <a16:creationId xmlns:a16="http://schemas.microsoft.com/office/drawing/2014/main" id="{09FC8AB5-012B-4D4E-A82C-0A836D499ACE}"/>
                  </a:ext>
                </a:extLst>
              </p:cNvPr>
              <p:cNvSpPr txBox="1"/>
              <p:nvPr/>
            </p:nvSpPr>
            <p:spPr>
              <a:xfrm>
                <a:off x="5077440" y="1802074"/>
                <a:ext cx="17119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Textilindustrie</a:t>
                </a:r>
              </a:p>
            </p:txBody>
          </p:sp>
        </p:grpSp>
        <p:grpSp>
          <p:nvGrpSpPr>
            <p:cNvPr id="11" name="Gruppieren 10">
              <a:extLst>
                <a:ext uri="{FF2B5EF4-FFF2-40B4-BE49-F238E27FC236}">
                  <a16:creationId xmlns:a16="http://schemas.microsoft.com/office/drawing/2014/main" id="{28545A22-95D5-3F4D-BFF5-378E79B1C5BF}"/>
                </a:ext>
              </a:extLst>
            </p:cNvPr>
            <p:cNvGrpSpPr/>
            <p:nvPr/>
          </p:nvGrpSpPr>
          <p:grpSpPr>
            <a:xfrm>
              <a:off x="7426440" y="1567286"/>
              <a:ext cx="1980000" cy="3972819"/>
              <a:chOff x="7426440" y="1567286"/>
              <a:chExt cx="1980000" cy="3972819"/>
            </a:xfrm>
          </p:grpSpPr>
          <p:sp>
            <p:nvSpPr>
              <p:cNvPr id="6" name="Textfeld 5">
                <a:extLst>
                  <a:ext uri="{FF2B5EF4-FFF2-40B4-BE49-F238E27FC236}">
                    <a16:creationId xmlns:a16="http://schemas.microsoft.com/office/drawing/2014/main" id="{4FF1C447-614C-AF4F-8668-71F3CBF0B6D2}"/>
                  </a:ext>
                </a:extLst>
              </p:cNvPr>
              <p:cNvSpPr txBox="1"/>
              <p:nvPr/>
            </p:nvSpPr>
            <p:spPr>
              <a:xfrm>
                <a:off x="7426440" y="1567286"/>
                <a:ext cx="1798200" cy="584775"/>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Nachhaltiger Konsum</a:t>
                </a: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8"/>
                <a:ext cx="1980000" cy="3399477"/>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Nachhaltig Kaufen</a:t>
                </a:r>
              </a:p>
              <a:p>
                <a:pPr>
                  <a:spcBef>
                    <a:spcPts val="600"/>
                  </a:spcBef>
                </a:pPr>
                <a:r>
                  <a:rPr lang="de-DE" sz="1600" dirty="0">
                    <a:latin typeface="Fira Sans Light" panose="020B0403050000020004" pitchFamily="34" charset="0"/>
                    <a:ea typeface="Fira Sans Light" panose="020B0403050000020004" pitchFamily="34" charset="0"/>
                  </a:rPr>
                  <a:t>Nachhaltig Nutzen</a:t>
                </a:r>
              </a:p>
              <a:p>
                <a:pPr>
                  <a:spcBef>
                    <a:spcPts val="600"/>
                  </a:spcBef>
                </a:pPr>
                <a:r>
                  <a:rPr lang="de-DE" sz="1600" dirty="0">
                    <a:latin typeface="Fira Sans Light" panose="020B0403050000020004" pitchFamily="34" charset="0"/>
                    <a:ea typeface="Fira Sans Light" panose="020B0403050000020004" pitchFamily="34" charset="0"/>
                  </a:rPr>
                  <a:t>Nachhaltig entsorgen </a:t>
                </a: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200" strike="noStrike" spc="-1" dirty="0">
                  <a:latin typeface="Fira Sans" panose="020B0503050000020004" pitchFamily="34" charset="0"/>
                  <a:ea typeface="Fira Sans" panose="020B0503050000020004" pitchFamily="34" charset="0"/>
                </a:endParaRPr>
              </a:p>
            </p:txBody>
          </p:sp>
        </p:grpSp>
        <p:grpSp>
          <p:nvGrpSpPr>
            <p:cNvPr id="17" name="Gruppieren 16">
              <a:extLst>
                <a:ext uri="{FF2B5EF4-FFF2-40B4-BE49-F238E27FC236}">
                  <a16:creationId xmlns:a16="http://schemas.microsoft.com/office/drawing/2014/main" id="{B32FCD92-ACF9-0B48-B28D-3DE8371237FC}"/>
                </a:ext>
              </a:extLst>
            </p:cNvPr>
            <p:cNvGrpSpPr/>
            <p:nvPr/>
          </p:nvGrpSpPr>
          <p:grpSpPr>
            <a:xfrm>
              <a:off x="5405364" y="5555465"/>
              <a:ext cx="1457027" cy="901876"/>
              <a:chOff x="5405364" y="5555465"/>
              <a:chExt cx="1457027" cy="901876"/>
            </a:xfrm>
          </p:grpSpPr>
          <p:pic>
            <p:nvPicPr>
              <p:cNvPr id="226" name="Grafik 3"/>
              <p:cNvPicPr>
                <a:picLocks noChangeAspect="1"/>
              </p:cNvPicPr>
              <p:nvPr/>
            </p:nvPicPr>
            <p:blipFill>
              <a:blip r:embed="rId5"/>
              <a:stretch/>
            </p:blipFill>
            <p:spPr>
              <a:xfrm>
                <a:off x="6138621" y="5633707"/>
                <a:ext cx="432000" cy="432000"/>
              </a:xfrm>
              <a:prstGeom prst="rect">
                <a:avLst/>
              </a:prstGeom>
              <a:ln>
                <a:noFill/>
              </a:ln>
            </p:spPr>
          </p:pic>
          <p:pic>
            <p:nvPicPr>
              <p:cNvPr id="227" name="Grafik 10"/>
              <p:cNvPicPr>
                <a:picLocks noChangeAspect="1"/>
              </p:cNvPicPr>
              <p:nvPr/>
            </p:nvPicPr>
            <p:blipFill>
              <a:blip r:embed="rId6"/>
              <a:stretch/>
            </p:blipFill>
            <p:spPr>
              <a:xfrm>
                <a:off x="5405364" y="6004863"/>
                <a:ext cx="432000" cy="432000"/>
              </a:xfrm>
              <a:prstGeom prst="rect">
                <a:avLst/>
              </a:prstGeom>
              <a:ln>
                <a:noFill/>
              </a:ln>
            </p:spPr>
          </p:pic>
          <p:pic>
            <p:nvPicPr>
              <p:cNvPr id="229" name="Grafik 15"/>
              <p:cNvPicPr>
                <a:picLocks noChangeAspect="1"/>
              </p:cNvPicPr>
              <p:nvPr/>
            </p:nvPicPr>
            <p:blipFill>
              <a:blip r:embed="rId7"/>
              <a:stretch/>
            </p:blipFill>
            <p:spPr>
              <a:xfrm>
                <a:off x="5918563" y="6025341"/>
                <a:ext cx="432000" cy="432000"/>
              </a:xfrm>
              <a:prstGeom prst="rect">
                <a:avLst/>
              </a:prstGeom>
              <a:ln>
                <a:noFill/>
              </a:ln>
            </p:spPr>
          </p:pic>
          <p:pic>
            <p:nvPicPr>
              <p:cNvPr id="14" name="Grafik 13">
                <a:extLst>
                  <a:ext uri="{FF2B5EF4-FFF2-40B4-BE49-F238E27FC236}">
                    <a16:creationId xmlns:a16="http://schemas.microsoft.com/office/drawing/2014/main" id="{3903EFCE-686C-124A-B8F5-00AE0835824A}"/>
                  </a:ext>
                </a:extLst>
              </p:cNvPr>
              <p:cNvPicPr>
                <a:picLocks noChangeAspect="1"/>
              </p:cNvPicPr>
              <p:nvPr/>
            </p:nvPicPr>
            <p:blipFill>
              <a:blip r:embed="rId3"/>
              <a:stretch>
                <a:fillRect/>
              </a:stretch>
            </p:blipFill>
            <p:spPr>
              <a:xfrm>
                <a:off x="5586767" y="5555465"/>
                <a:ext cx="432000" cy="432000"/>
              </a:xfrm>
              <a:prstGeom prst="rect">
                <a:avLst/>
              </a:prstGeom>
            </p:spPr>
          </p:pic>
          <p:pic>
            <p:nvPicPr>
              <p:cNvPr id="27" name="Grafik 26">
                <a:extLst>
                  <a:ext uri="{FF2B5EF4-FFF2-40B4-BE49-F238E27FC236}">
                    <a16:creationId xmlns:a16="http://schemas.microsoft.com/office/drawing/2014/main" id="{C429247B-6A4F-6548-AD43-0326FED67EBF}"/>
                  </a:ext>
                </a:extLst>
              </p:cNvPr>
              <p:cNvPicPr>
                <a:picLocks noChangeAspect="1"/>
              </p:cNvPicPr>
              <p:nvPr/>
            </p:nvPicPr>
            <p:blipFill>
              <a:blip r:embed="rId4"/>
              <a:stretch>
                <a:fillRect/>
              </a:stretch>
            </p:blipFill>
            <p:spPr>
              <a:xfrm>
                <a:off x="6430391" y="5962504"/>
                <a:ext cx="432000" cy="432000"/>
              </a:xfrm>
              <a:prstGeom prst="rect">
                <a:avLst/>
              </a:prstGeom>
            </p:spPr>
          </p:pic>
        </p:grpSp>
        <p:pic>
          <p:nvPicPr>
            <p:cNvPr id="28" name="Grafik 16">
              <a:extLst>
                <a:ext uri="{FF2B5EF4-FFF2-40B4-BE49-F238E27FC236}">
                  <a16:creationId xmlns:a16="http://schemas.microsoft.com/office/drawing/2014/main" id="{18B8144E-FCC9-AA4B-B5E5-22F45EF5DED9}"/>
                </a:ext>
              </a:extLst>
            </p:cNvPr>
            <p:cNvPicPr>
              <a:picLocks noChangeAspect="1"/>
            </p:cNvPicPr>
            <p:nvPr/>
          </p:nvPicPr>
          <p:blipFill>
            <a:blip r:embed="rId5"/>
            <a:stretch/>
          </p:blipFill>
          <p:spPr>
            <a:xfrm>
              <a:off x="1567744" y="5819827"/>
              <a:ext cx="489601" cy="432000"/>
            </a:xfrm>
            <a:prstGeom prst="rect">
              <a:avLst/>
            </a:prstGeom>
            <a:ln>
              <a:noFill/>
            </a:ln>
          </p:spPr>
        </p:pic>
        <p:pic>
          <p:nvPicPr>
            <p:cNvPr id="29" name="Grafik 28">
              <a:extLst>
                <a:ext uri="{FF2B5EF4-FFF2-40B4-BE49-F238E27FC236}">
                  <a16:creationId xmlns:a16="http://schemas.microsoft.com/office/drawing/2014/main" id="{343E877C-6A24-D942-9B07-2FFE32033403}"/>
                </a:ext>
              </a:extLst>
            </p:cNvPr>
            <p:cNvPicPr>
              <a:picLocks noChangeAspect="1"/>
            </p:cNvPicPr>
            <p:nvPr/>
          </p:nvPicPr>
          <p:blipFill>
            <a:blip r:embed="rId3"/>
            <a:stretch>
              <a:fillRect/>
            </a:stretch>
          </p:blipFill>
          <p:spPr>
            <a:xfrm>
              <a:off x="3443085" y="5767709"/>
              <a:ext cx="432000" cy="432000"/>
            </a:xfrm>
            <a:prstGeom prst="rect">
              <a:avLst/>
            </a:prstGeom>
          </p:spPr>
        </p:pic>
        <p:grpSp>
          <p:nvGrpSpPr>
            <p:cNvPr id="19" name="Gruppieren 18">
              <a:extLst>
                <a:ext uri="{FF2B5EF4-FFF2-40B4-BE49-F238E27FC236}">
                  <a16:creationId xmlns:a16="http://schemas.microsoft.com/office/drawing/2014/main" id="{7D4C79A9-EE50-2040-B4C6-779B6D94364F}"/>
                </a:ext>
              </a:extLst>
            </p:cNvPr>
            <p:cNvGrpSpPr/>
            <p:nvPr/>
          </p:nvGrpSpPr>
          <p:grpSpPr>
            <a:xfrm>
              <a:off x="7883912" y="5653003"/>
              <a:ext cx="1301471" cy="790729"/>
              <a:chOff x="7883912" y="5653003"/>
              <a:chExt cx="1301471" cy="790729"/>
            </a:xfrm>
          </p:grpSpPr>
          <p:pic>
            <p:nvPicPr>
              <p:cNvPr id="230" name="Grafik 16"/>
              <p:cNvPicPr>
                <a:picLocks noChangeAspect="1"/>
              </p:cNvPicPr>
              <p:nvPr/>
            </p:nvPicPr>
            <p:blipFill>
              <a:blip r:embed="rId5"/>
              <a:stretch/>
            </p:blipFill>
            <p:spPr>
              <a:xfrm>
                <a:off x="8098393" y="5653003"/>
                <a:ext cx="432000" cy="432000"/>
              </a:xfrm>
              <a:prstGeom prst="rect">
                <a:avLst/>
              </a:prstGeom>
              <a:ln>
                <a:noFill/>
              </a:ln>
            </p:spPr>
          </p:pic>
          <p:pic>
            <p:nvPicPr>
              <p:cNvPr id="16" name="Grafik 15">
                <a:extLst>
                  <a:ext uri="{FF2B5EF4-FFF2-40B4-BE49-F238E27FC236}">
                    <a16:creationId xmlns:a16="http://schemas.microsoft.com/office/drawing/2014/main" id="{A62E0972-0266-594E-8386-9DE3E80707AA}"/>
                  </a:ext>
                </a:extLst>
              </p:cNvPr>
              <p:cNvPicPr>
                <a:picLocks noChangeAspect="1"/>
              </p:cNvPicPr>
              <p:nvPr/>
            </p:nvPicPr>
            <p:blipFill>
              <a:blip r:embed="rId8"/>
              <a:stretch>
                <a:fillRect/>
              </a:stretch>
            </p:blipFill>
            <p:spPr>
              <a:xfrm>
                <a:off x="8387554" y="5967579"/>
                <a:ext cx="432000" cy="432000"/>
              </a:xfrm>
              <a:prstGeom prst="rect">
                <a:avLst/>
              </a:prstGeom>
            </p:spPr>
          </p:pic>
          <p:pic>
            <p:nvPicPr>
              <p:cNvPr id="31" name="Grafik 15">
                <a:extLst>
                  <a:ext uri="{FF2B5EF4-FFF2-40B4-BE49-F238E27FC236}">
                    <a16:creationId xmlns:a16="http://schemas.microsoft.com/office/drawing/2014/main" id="{341CEFB2-77DE-CA4A-AAC4-8F75916CE2E8}"/>
                  </a:ext>
                </a:extLst>
              </p:cNvPr>
              <p:cNvPicPr>
                <a:picLocks noChangeAspect="1"/>
              </p:cNvPicPr>
              <p:nvPr/>
            </p:nvPicPr>
            <p:blipFill>
              <a:blip r:embed="rId7"/>
              <a:stretch/>
            </p:blipFill>
            <p:spPr>
              <a:xfrm>
                <a:off x="7883912" y="6011732"/>
                <a:ext cx="432000" cy="432000"/>
              </a:xfrm>
              <a:prstGeom prst="rect">
                <a:avLst/>
              </a:prstGeom>
              <a:ln>
                <a:noFill/>
              </a:ln>
            </p:spPr>
          </p:pic>
          <p:pic>
            <p:nvPicPr>
              <p:cNvPr id="12" name="Grafik 11">
                <a:extLst>
                  <a:ext uri="{FF2B5EF4-FFF2-40B4-BE49-F238E27FC236}">
                    <a16:creationId xmlns:a16="http://schemas.microsoft.com/office/drawing/2014/main" id="{3ADA2D30-8D5E-E14C-988E-DA92607B4494}"/>
                  </a:ext>
                </a:extLst>
              </p:cNvPr>
              <p:cNvPicPr>
                <a:picLocks noChangeAspect="1"/>
              </p:cNvPicPr>
              <p:nvPr/>
            </p:nvPicPr>
            <p:blipFill>
              <a:blip r:embed="rId9"/>
              <a:stretch>
                <a:fillRect/>
              </a:stretch>
            </p:blipFill>
            <p:spPr>
              <a:xfrm>
                <a:off x="8825383" y="5741938"/>
                <a:ext cx="360000" cy="321912"/>
              </a:xfrm>
              <a:prstGeom prst="rect">
                <a:avLst/>
              </a:prstGeom>
            </p:spPr>
          </p:pic>
        </p:grpSp>
      </p:grpSp>
    </p:spTree>
    <p:extLst>
      <p:ext uri="{BB962C8B-B14F-4D97-AF65-F5344CB8AC3E}">
        <p14:creationId xmlns:p14="http://schemas.microsoft.com/office/powerpoint/2010/main" val="344840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C86A246F-7D3A-40D0-B56B-54B2A049D5F6}" type="slidenum">
              <a:rPr lang="en-GB" sz="1200" b="0" strike="noStrike" spc="-1">
                <a:solidFill>
                  <a:srgbClr val="FFFFFF"/>
                </a:solidFill>
                <a:latin typeface="Calibri"/>
              </a:rPr>
              <a:t>3</a:t>
            </a:fld>
            <a:endParaRPr lang="de-DE" sz="1200" b="0" strike="noStrike" spc="-1">
              <a:latin typeface="Calibri"/>
            </a:endParaRPr>
          </a:p>
        </p:txBody>
      </p:sp>
      <p:sp>
        <p:nvSpPr>
          <p:cNvPr id="233" name="CustomShape 2"/>
          <p:cNvSpPr/>
          <p:nvPr/>
        </p:nvSpPr>
        <p:spPr>
          <a:xfrm>
            <a:off x="742296" y="818676"/>
            <a:ext cx="5855727" cy="12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strike="noStrike" spc="-1" dirty="0">
                <a:latin typeface="Fira Sans Medium" panose="020B0503050000020004" pitchFamily="34" charset="0"/>
                <a:ea typeface="Fira Sans Medium" panose="020B0503050000020004" pitchFamily="34" charset="0"/>
              </a:rPr>
              <a:t>Thema: Nachhaltiger Konsum  </a:t>
            </a:r>
          </a:p>
          <a:p>
            <a:pPr>
              <a:lnSpc>
                <a:spcPct val="90000"/>
              </a:lnSpc>
            </a:pPr>
            <a:r>
              <a:rPr lang="de-DE" sz="3200" spc="-1" dirty="0">
                <a:latin typeface="Fira Sans Medium" panose="020B0503050000020004" pitchFamily="34" charset="0"/>
                <a:ea typeface="Fira Sans Medium" panose="020B0503050000020004" pitchFamily="34" charset="0"/>
              </a:rPr>
              <a:t>UE: Nachhaltig Entsorgen</a:t>
            </a:r>
            <a:endParaRPr lang="de-DE" sz="2400" b="0" strike="noStrike" spc="-1" dirty="0">
              <a:latin typeface="Calibri"/>
            </a:endParaRPr>
          </a:p>
        </p:txBody>
      </p:sp>
      <p:pic>
        <p:nvPicPr>
          <p:cNvPr id="3" name="Grafik 2">
            <a:extLst>
              <a:ext uri="{FF2B5EF4-FFF2-40B4-BE49-F238E27FC236}">
                <a16:creationId xmlns:a16="http://schemas.microsoft.com/office/drawing/2014/main" id="{B6951A4D-78C7-9F41-9853-3F57F79A5AFF}"/>
              </a:ext>
            </a:extLst>
          </p:cNvPr>
          <p:cNvPicPr>
            <a:picLocks noChangeAspect="1"/>
          </p:cNvPicPr>
          <p:nvPr/>
        </p:nvPicPr>
        <p:blipFill>
          <a:blip r:embed="rId3"/>
          <a:stretch>
            <a:fillRect/>
          </a:stretch>
        </p:blipFill>
        <p:spPr>
          <a:xfrm>
            <a:off x="742296" y="1752372"/>
            <a:ext cx="8280000" cy="4286952"/>
          </a:xfrm>
          <a:prstGeom prst="rect">
            <a:avLst/>
          </a:prstGeom>
        </p:spPr>
      </p:pic>
    </p:spTree>
    <p:extLst>
      <p:ext uri="{BB962C8B-B14F-4D97-AF65-F5344CB8AC3E}">
        <p14:creationId xmlns:p14="http://schemas.microsoft.com/office/powerpoint/2010/main" val="25330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4</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60166" y="1463040"/>
            <a:ext cx="9316879" cy="1965960"/>
          </a:xfrm>
        </p:spPr>
        <p:txBody>
          <a:bodyPr>
            <a:noAutofit/>
          </a:bodyPr>
          <a:lstStyle/>
          <a:p>
            <a:pPr algn="l"/>
            <a:r>
              <a:rPr lang="de-DE" sz="4000" b="1" dirty="0">
                <a:latin typeface="Fira Sans" panose="020B0503050000020004" pitchFamily="34" charset="0"/>
                <a:ea typeface="Fira Sans" panose="020B0503050000020004" pitchFamily="34" charset="0"/>
              </a:rPr>
              <a:t>Was können wir als </a:t>
            </a:r>
            <a:br>
              <a:rPr lang="de-DE" sz="4000" b="1" dirty="0">
                <a:latin typeface="Fira Sans" panose="020B0503050000020004" pitchFamily="34" charset="0"/>
                <a:ea typeface="Fira Sans" panose="020B0503050000020004" pitchFamily="34" charset="0"/>
              </a:rPr>
            </a:br>
            <a:r>
              <a:rPr lang="de-DE" sz="4000" b="1" dirty="0" err="1">
                <a:latin typeface="Fira Sans" panose="020B0503050000020004" pitchFamily="34" charset="0"/>
                <a:ea typeface="Fira Sans" panose="020B0503050000020004" pitchFamily="34" charset="0"/>
              </a:rPr>
              <a:t>KonsumentInnen</a:t>
            </a:r>
            <a:r>
              <a:rPr lang="de-DE" sz="4000" b="1" dirty="0">
                <a:latin typeface="Fira Sans" panose="020B0503050000020004" pitchFamily="34" charset="0"/>
                <a:ea typeface="Fira Sans" panose="020B0503050000020004" pitchFamily="34" charset="0"/>
              </a:rPr>
              <a:t> tun, um Textilien nachhaltiger zu konsumieren?</a:t>
            </a:r>
          </a:p>
        </p:txBody>
      </p:sp>
      <p:grpSp>
        <p:nvGrpSpPr>
          <p:cNvPr id="3" name="Gruppieren 2">
            <a:extLst>
              <a:ext uri="{FF2B5EF4-FFF2-40B4-BE49-F238E27FC236}">
                <a16:creationId xmlns:a16="http://schemas.microsoft.com/office/drawing/2014/main" id="{AF23324E-0A6D-47C1-8339-1FE0F4CDE326}"/>
              </a:ext>
            </a:extLst>
          </p:cNvPr>
          <p:cNvGrpSpPr/>
          <p:nvPr/>
        </p:nvGrpSpPr>
        <p:grpSpPr>
          <a:xfrm>
            <a:off x="460167" y="3633846"/>
            <a:ext cx="8465497" cy="2109399"/>
            <a:chOff x="460167" y="3633846"/>
            <a:chExt cx="8465497" cy="2109399"/>
          </a:xfrm>
        </p:grpSpPr>
        <p:sp>
          <p:nvSpPr>
            <p:cNvPr id="8" name="Titel 1">
              <a:extLst>
                <a:ext uri="{FF2B5EF4-FFF2-40B4-BE49-F238E27FC236}">
                  <a16:creationId xmlns:a16="http://schemas.microsoft.com/office/drawing/2014/main" id="{C5C46EBC-6D9B-4DFB-A404-7272CD1739A2}"/>
                </a:ext>
              </a:extLst>
            </p:cNvPr>
            <p:cNvSpPr txBox="1">
              <a:spLocks/>
            </p:cNvSpPr>
            <p:nvPr/>
          </p:nvSpPr>
          <p:spPr>
            <a:xfrm>
              <a:off x="460167" y="3808567"/>
              <a:ext cx="4599794" cy="1759956"/>
            </a:xfrm>
            <a:prstGeom prst="rect">
              <a:avLst/>
            </a:prstGeo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br>
                <a:rPr lang="de-DE" sz="2400" b="1" dirty="0">
                  <a:latin typeface="Fire Sans Medium"/>
                  <a:ea typeface="Fira Sans Medium" panose="020B0603050000020004" pitchFamily="34" charset="0"/>
                </a:rPr>
              </a:br>
              <a:r>
                <a:rPr lang="de-DE" sz="2400" b="1" dirty="0">
                  <a:latin typeface="Fire Sans Medium"/>
                  <a:ea typeface="Fira Sans Medium" panose="020B0603050000020004" pitchFamily="34" charset="0"/>
                </a:rPr>
                <a:t>Nachhaltig entsorgen</a:t>
              </a:r>
            </a:p>
          </p:txBody>
        </p:sp>
        <p:pic>
          <p:nvPicPr>
            <p:cNvPr id="2" name="Grafik 1">
              <a:extLst>
                <a:ext uri="{FF2B5EF4-FFF2-40B4-BE49-F238E27FC236}">
                  <a16:creationId xmlns:a16="http://schemas.microsoft.com/office/drawing/2014/main" id="{27EBE1CC-2C5D-4BA3-905B-EA8A0554F630}"/>
                </a:ext>
              </a:extLst>
            </p:cNvPr>
            <p:cNvPicPr>
              <a:picLocks noChangeAspect="1"/>
            </p:cNvPicPr>
            <p:nvPr/>
          </p:nvPicPr>
          <p:blipFill>
            <a:blip r:embed="rId3"/>
            <a:stretch>
              <a:fillRect/>
            </a:stretch>
          </p:blipFill>
          <p:spPr>
            <a:xfrm>
              <a:off x="5066562" y="3633846"/>
              <a:ext cx="3859102" cy="2109399"/>
            </a:xfrm>
            <a:prstGeom prst="rect">
              <a:avLst/>
            </a:prstGeom>
          </p:spPr>
        </p:pic>
      </p:grpSp>
      <p:sp>
        <p:nvSpPr>
          <p:cNvPr id="9" name="Footer Placeholder 4">
            <a:extLst>
              <a:ext uri="{FF2B5EF4-FFF2-40B4-BE49-F238E27FC236}">
                <a16:creationId xmlns:a16="http://schemas.microsoft.com/office/drawing/2014/main" id="{0652CAC3-8110-D843-A748-3D95A7661003}"/>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10" name="Textfeld 9">
            <a:extLst>
              <a:ext uri="{FF2B5EF4-FFF2-40B4-BE49-F238E27FC236}">
                <a16:creationId xmlns:a16="http://schemas.microsoft.com/office/drawing/2014/main" id="{86DA619B-D0F8-024D-B99C-657EFA99B6A8}"/>
              </a:ext>
            </a:extLst>
          </p:cNvPr>
          <p:cNvSpPr txBox="1"/>
          <p:nvPr/>
        </p:nvSpPr>
        <p:spPr>
          <a:xfrm>
            <a:off x="6996113" y="5624200"/>
            <a:ext cx="2450592" cy="230832"/>
          </a:xfrm>
          <a:prstGeom prst="rect">
            <a:avLst/>
          </a:prstGeom>
          <a:noFill/>
        </p:spPr>
        <p:txBody>
          <a:bodyPr wrap="square" rtlCol="0">
            <a:spAutoFit/>
          </a:bodyPr>
          <a:lstStyle/>
          <a:p>
            <a:r>
              <a:rPr lang="de-DE" sz="900" dirty="0">
                <a:latin typeface="Fira Sans" panose="020B0503050000020004" pitchFamily="34" charset="0"/>
                <a:ea typeface="Fira Sans" panose="020B0503050000020004" pitchFamily="34" charset="0"/>
              </a:rPr>
              <a:t>Grafik: https://</a:t>
            </a:r>
            <a:r>
              <a:rPr lang="de-DE" sz="900" dirty="0" err="1">
                <a:latin typeface="Fira Sans" panose="020B0503050000020004" pitchFamily="34" charset="0"/>
                <a:ea typeface="Fira Sans" panose="020B0503050000020004" pitchFamily="34" charset="0"/>
              </a:rPr>
              <a:t>freshideen.com</a:t>
            </a:r>
            <a:r>
              <a:rPr lang="de-DE" sz="900" dirty="0">
                <a:latin typeface="Fira Sans" panose="020B0503050000020004" pitchFamily="34" charset="0"/>
                <a:ea typeface="Fira Sans" panose="020B0503050000020004" pitchFamily="34" charset="0"/>
              </a:rPr>
              <a:t>/</a:t>
            </a:r>
          </a:p>
        </p:txBody>
      </p:sp>
    </p:spTree>
    <p:extLst>
      <p:ext uri="{BB962C8B-B14F-4D97-AF65-F5344CB8AC3E}">
        <p14:creationId xmlns:p14="http://schemas.microsoft.com/office/powerpoint/2010/main" val="31135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5</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634585" y="642920"/>
            <a:ext cx="9578714" cy="1282170"/>
          </a:xfrm>
        </p:spPr>
        <p:txBody>
          <a:bodyPr>
            <a:normAutofit/>
          </a:bodyPr>
          <a:lstStyle/>
          <a:p>
            <a:pPr algn="l"/>
            <a:r>
              <a:rPr lang="de-DE" sz="4000" b="1" dirty="0" err="1">
                <a:latin typeface="Fira Sans" panose="020B0503050000020004" pitchFamily="34" charset="0"/>
                <a:ea typeface="Fira Sans" panose="020B0503050000020004" pitchFamily="34" charset="0"/>
              </a:rPr>
              <a:t>Upcycling</a:t>
            </a:r>
            <a:endParaRPr lang="de-DE" sz="4000" b="1" dirty="0">
              <a:latin typeface="Fira Sans" panose="020B0503050000020004" pitchFamily="34" charset="0"/>
              <a:ea typeface="Fira Sans" panose="020B0503050000020004" pitchFamily="34" charset="0"/>
            </a:endParaRPr>
          </a:p>
        </p:txBody>
      </p:sp>
      <p:pic>
        <p:nvPicPr>
          <p:cNvPr id="8" name="Shape 277">
            <a:extLst>
              <a:ext uri="{FF2B5EF4-FFF2-40B4-BE49-F238E27FC236}">
                <a16:creationId xmlns:a16="http://schemas.microsoft.com/office/drawing/2014/main" id="{0BDBFEAD-0071-4A81-A20C-0FB15A242C98}"/>
              </a:ext>
            </a:extLst>
          </p:cNvPr>
          <p:cNvPicPr preferRelativeResize="0"/>
          <p:nvPr/>
        </p:nvPicPr>
        <p:blipFill rotWithShape="1">
          <a:blip r:embed="rId3">
            <a:alphaModFix/>
          </a:blip>
          <a:srcRect/>
          <a:stretch/>
        </p:blipFill>
        <p:spPr>
          <a:xfrm>
            <a:off x="634585" y="2263683"/>
            <a:ext cx="5150055" cy="3678303"/>
          </a:xfrm>
          <a:prstGeom prst="rect">
            <a:avLst/>
          </a:prstGeom>
          <a:noFill/>
          <a:ln>
            <a:noFill/>
          </a:ln>
        </p:spPr>
      </p:pic>
      <p:pic>
        <p:nvPicPr>
          <p:cNvPr id="9" name="Shape 278">
            <a:extLst>
              <a:ext uri="{FF2B5EF4-FFF2-40B4-BE49-F238E27FC236}">
                <a16:creationId xmlns:a16="http://schemas.microsoft.com/office/drawing/2014/main" id="{56C5FBD0-1086-4937-9B7A-E9C74DD4BD99}"/>
              </a:ext>
            </a:extLst>
          </p:cNvPr>
          <p:cNvPicPr preferRelativeResize="0"/>
          <p:nvPr/>
        </p:nvPicPr>
        <p:blipFill rotWithShape="1">
          <a:blip r:embed="rId4">
            <a:alphaModFix/>
          </a:blip>
          <a:srcRect/>
          <a:stretch/>
        </p:blipFill>
        <p:spPr>
          <a:xfrm>
            <a:off x="5931320" y="2264511"/>
            <a:ext cx="2080072" cy="3677474"/>
          </a:xfrm>
          <a:prstGeom prst="rect">
            <a:avLst/>
          </a:prstGeom>
          <a:noFill/>
          <a:ln>
            <a:noFill/>
          </a:ln>
        </p:spPr>
      </p:pic>
      <p:sp>
        <p:nvSpPr>
          <p:cNvPr id="10" name="Footer Placeholder 4">
            <a:extLst>
              <a:ext uri="{FF2B5EF4-FFF2-40B4-BE49-F238E27FC236}">
                <a16:creationId xmlns:a16="http://schemas.microsoft.com/office/drawing/2014/main" id="{0F13C1B5-3C4C-304B-AB13-25D88A6CB4A1}"/>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Tree>
    <p:extLst>
      <p:ext uri="{BB962C8B-B14F-4D97-AF65-F5344CB8AC3E}">
        <p14:creationId xmlns:p14="http://schemas.microsoft.com/office/powerpoint/2010/main" val="113019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6</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60167" y="481278"/>
            <a:ext cx="8985666" cy="1282170"/>
          </a:xfrm>
        </p:spPr>
        <p:txBody>
          <a:bodyPr>
            <a:normAutofit/>
          </a:bodyPr>
          <a:lstStyle/>
          <a:p>
            <a:pPr algn="l"/>
            <a:r>
              <a:rPr lang="en-GB" sz="4000" b="1" dirty="0">
                <a:latin typeface="Fira Sans" panose="020B0503050000020004" pitchFamily="34" charset="0"/>
                <a:ea typeface="Fira Sans" panose="020B0503050000020004" pitchFamily="34" charset="0"/>
              </a:rPr>
              <a:t>Upcycling</a:t>
            </a:r>
          </a:p>
        </p:txBody>
      </p:sp>
      <p:pic>
        <p:nvPicPr>
          <p:cNvPr id="8" name="Grafik 3">
            <a:extLst>
              <a:ext uri="{FF2B5EF4-FFF2-40B4-BE49-F238E27FC236}">
                <a16:creationId xmlns:a16="http://schemas.microsoft.com/office/drawing/2014/main" id="{F4DC3798-6B63-4F6B-B88F-ED539535F7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2617" y="2135995"/>
            <a:ext cx="549444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a:extLst>
              <a:ext uri="{FF2B5EF4-FFF2-40B4-BE49-F238E27FC236}">
                <a16:creationId xmlns:a16="http://schemas.microsoft.com/office/drawing/2014/main" id="{EA55820B-AEA5-4C23-BE6B-E6B767BDC8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167" y="2796395"/>
            <a:ext cx="3291407"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id="{A836631E-FA9C-924B-843D-076FF85C245A}"/>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Tree>
    <p:extLst>
      <p:ext uri="{BB962C8B-B14F-4D97-AF65-F5344CB8AC3E}">
        <p14:creationId xmlns:p14="http://schemas.microsoft.com/office/powerpoint/2010/main" val="138051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7</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01772" y="872590"/>
            <a:ext cx="8985666" cy="1282170"/>
          </a:xfrm>
        </p:spPr>
        <p:txBody>
          <a:bodyPr>
            <a:noAutofit/>
          </a:bodyPr>
          <a:lstStyle/>
          <a:p>
            <a:pPr algn="l"/>
            <a:r>
              <a:rPr lang="de-DE" sz="4000" b="1" dirty="0">
                <a:latin typeface="Fira Sans" panose="020B0503050000020004" pitchFamily="34" charset="0"/>
                <a:ea typeface="Fira Sans" panose="020B0503050000020004" pitchFamily="34" charset="0"/>
              </a:rPr>
              <a:t>Workshop: </a:t>
            </a:r>
            <a:br>
              <a:rPr lang="de-DE" sz="4000" b="1" dirty="0">
                <a:latin typeface="Fira Sans" panose="020B0503050000020004" pitchFamily="34" charset="0"/>
                <a:ea typeface="Fira Sans" panose="020B0503050000020004" pitchFamily="34" charset="0"/>
              </a:rPr>
            </a:br>
            <a:r>
              <a:rPr lang="de-DE" sz="4000" b="1" dirty="0">
                <a:latin typeface="Fira Sans" panose="020B0503050000020004" pitchFamily="34" charset="0"/>
                <a:ea typeface="Fira Sans" panose="020B0503050000020004" pitchFamily="34" charset="0"/>
              </a:rPr>
              <a:t>Verschönerungstechniken, einfache Nähprojekte / </a:t>
            </a:r>
            <a:r>
              <a:rPr lang="de-DE" sz="4000" b="1" dirty="0" err="1">
                <a:latin typeface="Fira Sans" panose="020B0503050000020004" pitchFamily="34" charset="0"/>
                <a:ea typeface="Fira Sans" panose="020B0503050000020004" pitchFamily="34" charset="0"/>
              </a:rPr>
              <a:t>Upcycling</a:t>
            </a:r>
            <a:endParaRPr lang="de-DE" sz="4000" b="1" dirty="0">
              <a:latin typeface="Fira Sans" panose="020B0503050000020004" pitchFamily="34" charset="0"/>
              <a:ea typeface="Fira Sans" panose="020B0503050000020004" pitchFamily="34" charset="0"/>
            </a:endParaRPr>
          </a:p>
        </p:txBody>
      </p:sp>
      <p:sp>
        <p:nvSpPr>
          <p:cNvPr id="10" name="Footer Placeholder 4">
            <a:extLst>
              <a:ext uri="{FF2B5EF4-FFF2-40B4-BE49-F238E27FC236}">
                <a16:creationId xmlns:a16="http://schemas.microsoft.com/office/drawing/2014/main" id="{D3AC8C13-6DCB-614D-901D-47E798874075}"/>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9" name="Textfeld 8">
            <a:extLst>
              <a:ext uri="{FF2B5EF4-FFF2-40B4-BE49-F238E27FC236}">
                <a16:creationId xmlns:a16="http://schemas.microsoft.com/office/drawing/2014/main" id="{BF0931B2-1607-0448-BED3-5374E0060399}"/>
              </a:ext>
            </a:extLst>
          </p:cNvPr>
          <p:cNvSpPr txBox="1"/>
          <p:nvPr/>
        </p:nvSpPr>
        <p:spPr>
          <a:xfrm>
            <a:off x="518562" y="5874050"/>
            <a:ext cx="2978701" cy="954107"/>
          </a:xfrm>
          <a:prstGeom prst="rect">
            <a:avLst/>
          </a:prstGeom>
          <a:noFill/>
        </p:spPr>
        <p:txBody>
          <a:bodyPr wrap="none" rtlCol="0">
            <a:spAutoFit/>
          </a:bodyPr>
          <a:lstStyle/>
          <a:p>
            <a:r>
              <a:rPr lang="de-DE" sz="1400" b="1" dirty="0">
                <a:latin typeface="Fira Sans" panose="020B0503050000020004" pitchFamily="34" charset="0"/>
                <a:ea typeface="Fira Sans" panose="020B0503050000020004" pitchFamily="34" charset="0"/>
              </a:rPr>
              <a:t>Anleitungen:</a:t>
            </a:r>
          </a:p>
          <a:p>
            <a:r>
              <a:rPr lang="de-DE" sz="1400" dirty="0">
                <a:latin typeface="Fira Sans" panose="020B0503050000020004" pitchFamily="34" charset="0"/>
                <a:ea typeface="Fira Sans" panose="020B0503050000020004" pitchFamily="34" charset="0"/>
              </a:rPr>
              <a:t>INSTA: @</a:t>
            </a:r>
            <a:r>
              <a:rPr lang="de-DE" sz="1400" dirty="0" err="1">
                <a:latin typeface="Fira Sans" panose="020B0503050000020004" pitchFamily="34" charset="0"/>
                <a:ea typeface="Fira Sans" panose="020B0503050000020004" pitchFamily="34" charset="0"/>
              </a:rPr>
              <a:t>bntextillabor</a:t>
            </a:r>
            <a:endParaRPr lang="de-DE" sz="1400" dirty="0">
              <a:latin typeface="Fira Sans" panose="020B0503050000020004" pitchFamily="34" charset="0"/>
              <a:ea typeface="Fira Sans" panose="020B0503050000020004" pitchFamily="34" charset="0"/>
            </a:endParaRPr>
          </a:p>
          <a:p>
            <a:r>
              <a:rPr lang="de-DE" sz="1400" dirty="0" err="1">
                <a:latin typeface="Fira Sans" panose="020B0503050000020004" pitchFamily="34" charset="0"/>
                <a:ea typeface="Fira Sans" panose="020B0503050000020004" pitchFamily="34" charset="0"/>
              </a:rPr>
              <a:t>www.facebook.com</a:t>
            </a:r>
            <a:r>
              <a:rPr lang="de-DE" sz="1400" dirty="0">
                <a:latin typeface="Fira Sans" panose="020B0503050000020004" pitchFamily="34" charset="0"/>
                <a:ea typeface="Fira Sans" panose="020B0503050000020004" pitchFamily="34" charset="0"/>
              </a:rPr>
              <a:t>/bntextillabor/</a:t>
            </a:r>
          </a:p>
          <a:p>
            <a:r>
              <a:rPr lang="de-DE" sz="1400" dirty="0" err="1">
                <a:latin typeface="Fira Sans" panose="020B0503050000020004" pitchFamily="34" charset="0"/>
                <a:ea typeface="Fira Sans" panose="020B0503050000020004" pitchFamily="34" charset="0"/>
              </a:rPr>
              <a:t>www.uni-ulm.de</a:t>
            </a:r>
            <a:r>
              <a:rPr lang="de-DE" sz="1400" dirty="0">
                <a:latin typeface="Fira Sans" panose="020B0503050000020004" pitchFamily="34" charset="0"/>
                <a:ea typeface="Fira Sans" panose="020B0503050000020004" pitchFamily="34" charset="0"/>
              </a:rPr>
              <a:t>/</a:t>
            </a:r>
            <a:r>
              <a:rPr lang="de-DE" sz="1400" dirty="0" err="1">
                <a:latin typeface="Fira Sans" panose="020B0503050000020004" pitchFamily="34" charset="0"/>
                <a:ea typeface="Fira Sans" panose="020B0503050000020004" pitchFamily="34" charset="0"/>
              </a:rPr>
              <a:t>bntextillabor</a:t>
            </a:r>
            <a:endParaRPr lang="de-DE" sz="1400" dirty="0">
              <a:latin typeface="Fira Sans" panose="020B0503050000020004" pitchFamily="34" charset="0"/>
              <a:ea typeface="Fira Sans" panose="020B0503050000020004" pitchFamily="34" charset="0"/>
            </a:endParaRPr>
          </a:p>
        </p:txBody>
      </p:sp>
      <p:pic>
        <p:nvPicPr>
          <p:cNvPr id="2" name="Grafik 1">
            <a:extLst>
              <a:ext uri="{FF2B5EF4-FFF2-40B4-BE49-F238E27FC236}">
                <a16:creationId xmlns:a16="http://schemas.microsoft.com/office/drawing/2014/main" id="{208DA5A7-B2CC-E144-99E9-EA3AEFC717BC}"/>
              </a:ext>
            </a:extLst>
          </p:cNvPr>
          <p:cNvPicPr>
            <a:picLocks noChangeAspect="1"/>
          </p:cNvPicPr>
          <p:nvPr/>
        </p:nvPicPr>
        <p:blipFill>
          <a:blip r:embed="rId3"/>
          <a:stretch>
            <a:fillRect/>
          </a:stretch>
        </p:blipFill>
        <p:spPr>
          <a:xfrm>
            <a:off x="518562" y="2441633"/>
            <a:ext cx="8280000" cy="3245868"/>
          </a:xfrm>
          <a:prstGeom prst="rect">
            <a:avLst/>
          </a:prstGeom>
        </p:spPr>
      </p:pic>
    </p:spTree>
    <p:extLst>
      <p:ext uri="{BB962C8B-B14F-4D97-AF65-F5344CB8AC3E}">
        <p14:creationId xmlns:p14="http://schemas.microsoft.com/office/powerpoint/2010/main" val="603932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8</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01772" y="872590"/>
            <a:ext cx="8985666" cy="1282170"/>
          </a:xfrm>
        </p:spPr>
        <p:txBody>
          <a:bodyPr>
            <a:noAutofit/>
          </a:bodyPr>
          <a:lstStyle/>
          <a:p>
            <a:pPr algn="l"/>
            <a:r>
              <a:rPr lang="de-DE" sz="4000" b="1" dirty="0">
                <a:latin typeface="Fira Sans" panose="020B0503050000020004" pitchFamily="34" charset="0"/>
                <a:ea typeface="Fira Sans" panose="020B0503050000020004" pitchFamily="34" charset="0"/>
              </a:rPr>
              <a:t>Workshop: </a:t>
            </a:r>
            <a:br>
              <a:rPr lang="de-DE" sz="4000" b="1" dirty="0">
                <a:latin typeface="Fira Sans" panose="020B0503050000020004" pitchFamily="34" charset="0"/>
                <a:ea typeface="Fira Sans" panose="020B0503050000020004" pitchFamily="34" charset="0"/>
              </a:rPr>
            </a:br>
            <a:r>
              <a:rPr lang="de-DE" sz="4000" b="1" dirty="0">
                <a:latin typeface="Fira Sans" panose="020B0503050000020004" pitchFamily="34" charset="0"/>
                <a:ea typeface="Fira Sans" panose="020B0503050000020004" pitchFamily="34" charset="0"/>
              </a:rPr>
              <a:t>Nähprojekt Bauchtasche (</a:t>
            </a:r>
            <a:r>
              <a:rPr lang="de-DE" sz="4000" b="1" dirty="0" err="1">
                <a:latin typeface="Fira Sans" panose="020B0503050000020004" pitchFamily="34" charset="0"/>
                <a:ea typeface="Fira Sans" panose="020B0503050000020004" pitchFamily="34" charset="0"/>
              </a:rPr>
              <a:t>Upcycling</a:t>
            </a:r>
            <a:r>
              <a:rPr lang="de-DE" sz="4000" b="1" dirty="0">
                <a:latin typeface="Fira Sans" panose="020B0503050000020004" pitchFamily="34" charset="0"/>
                <a:ea typeface="Fira Sans" panose="020B0503050000020004" pitchFamily="34" charset="0"/>
              </a:rPr>
              <a:t> alter Jeans)</a:t>
            </a:r>
          </a:p>
        </p:txBody>
      </p:sp>
      <p:sp>
        <p:nvSpPr>
          <p:cNvPr id="10" name="Footer Placeholder 4">
            <a:extLst>
              <a:ext uri="{FF2B5EF4-FFF2-40B4-BE49-F238E27FC236}">
                <a16:creationId xmlns:a16="http://schemas.microsoft.com/office/drawing/2014/main" id="{D3AC8C13-6DCB-614D-901D-47E798874075}"/>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9" name="Textfeld 8">
            <a:extLst>
              <a:ext uri="{FF2B5EF4-FFF2-40B4-BE49-F238E27FC236}">
                <a16:creationId xmlns:a16="http://schemas.microsoft.com/office/drawing/2014/main" id="{BF0931B2-1607-0448-BED3-5374E0060399}"/>
              </a:ext>
            </a:extLst>
          </p:cNvPr>
          <p:cNvSpPr txBox="1"/>
          <p:nvPr/>
        </p:nvSpPr>
        <p:spPr>
          <a:xfrm>
            <a:off x="401772" y="5508925"/>
            <a:ext cx="3001143" cy="954107"/>
          </a:xfrm>
          <a:prstGeom prst="rect">
            <a:avLst/>
          </a:prstGeom>
          <a:noFill/>
        </p:spPr>
        <p:txBody>
          <a:bodyPr wrap="none" rtlCol="0">
            <a:spAutoFit/>
          </a:bodyPr>
          <a:lstStyle/>
          <a:p>
            <a:r>
              <a:rPr lang="de-DE" sz="1400" b="1" dirty="0">
                <a:latin typeface="Fira Sans" panose="020B0503050000020004" pitchFamily="34" charset="0"/>
                <a:ea typeface="Fira Sans" panose="020B0503050000020004" pitchFamily="34" charset="0"/>
              </a:rPr>
              <a:t>Anleitungen:</a:t>
            </a:r>
          </a:p>
          <a:p>
            <a:r>
              <a:rPr lang="de-DE" sz="1400" dirty="0">
                <a:latin typeface="Fira Sans" panose="020B0503050000020004" pitchFamily="34" charset="0"/>
                <a:ea typeface="Fira Sans" panose="020B0503050000020004" pitchFamily="34" charset="0"/>
              </a:rPr>
              <a:t>INSTA: @</a:t>
            </a:r>
            <a:r>
              <a:rPr lang="de-DE" sz="1400" dirty="0" err="1">
                <a:latin typeface="Fira Sans" panose="020B0503050000020004" pitchFamily="34" charset="0"/>
                <a:ea typeface="Fira Sans" panose="020B0503050000020004" pitchFamily="34" charset="0"/>
              </a:rPr>
              <a:t>bntextillabor</a:t>
            </a:r>
            <a:endParaRPr lang="de-DE" sz="1400" dirty="0">
              <a:latin typeface="Fira Sans" panose="020B0503050000020004" pitchFamily="34" charset="0"/>
              <a:ea typeface="Fira Sans" panose="020B0503050000020004" pitchFamily="34" charset="0"/>
            </a:endParaRPr>
          </a:p>
          <a:p>
            <a:r>
              <a:rPr lang="de-DE" sz="1400" dirty="0">
                <a:latin typeface="Fira Sans" panose="020B0503050000020004" pitchFamily="34" charset="0"/>
                <a:ea typeface="Fira Sans" panose="020B0503050000020004" pitchFamily="34" charset="0"/>
              </a:rPr>
              <a:t>www.facebook.com/bntextillabor/</a:t>
            </a:r>
          </a:p>
          <a:p>
            <a:r>
              <a:rPr lang="de-DE" sz="1400" dirty="0" err="1">
                <a:latin typeface="Fira Sans" panose="020B0503050000020004" pitchFamily="34" charset="0"/>
                <a:ea typeface="Fira Sans" panose="020B0503050000020004" pitchFamily="34" charset="0"/>
              </a:rPr>
              <a:t>www.uni-ulm.de</a:t>
            </a:r>
            <a:r>
              <a:rPr lang="de-DE" sz="1400" dirty="0">
                <a:latin typeface="Fira Sans" panose="020B0503050000020004" pitchFamily="34" charset="0"/>
                <a:ea typeface="Fira Sans" panose="020B0503050000020004" pitchFamily="34" charset="0"/>
              </a:rPr>
              <a:t>/</a:t>
            </a:r>
            <a:r>
              <a:rPr lang="de-DE" sz="1400" dirty="0" err="1">
                <a:latin typeface="Fira Sans" panose="020B0503050000020004" pitchFamily="34" charset="0"/>
                <a:ea typeface="Fira Sans" panose="020B0503050000020004" pitchFamily="34" charset="0"/>
              </a:rPr>
              <a:t>bntextillabor</a:t>
            </a:r>
            <a:endParaRPr lang="de-DE" sz="1400" dirty="0">
              <a:latin typeface="Fira Sans" panose="020B0503050000020004" pitchFamily="34" charset="0"/>
              <a:ea typeface="Fira Sans" panose="020B0503050000020004" pitchFamily="34" charset="0"/>
            </a:endParaRPr>
          </a:p>
        </p:txBody>
      </p:sp>
      <p:pic>
        <p:nvPicPr>
          <p:cNvPr id="4" name="Grafik 3">
            <a:extLst>
              <a:ext uri="{FF2B5EF4-FFF2-40B4-BE49-F238E27FC236}">
                <a16:creationId xmlns:a16="http://schemas.microsoft.com/office/drawing/2014/main" id="{41FCF4A7-D1C2-9E43-9602-766A2899D0E2}"/>
              </a:ext>
            </a:extLst>
          </p:cNvPr>
          <p:cNvPicPr>
            <a:picLocks noChangeAspect="1"/>
          </p:cNvPicPr>
          <p:nvPr/>
        </p:nvPicPr>
        <p:blipFill>
          <a:blip r:embed="rId3"/>
          <a:stretch>
            <a:fillRect/>
          </a:stretch>
        </p:blipFill>
        <p:spPr>
          <a:xfrm>
            <a:off x="401772" y="2278034"/>
            <a:ext cx="8280000" cy="3077941"/>
          </a:xfrm>
          <a:prstGeom prst="rect">
            <a:avLst/>
          </a:prstGeom>
        </p:spPr>
      </p:pic>
    </p:spTree>
    <p:extLst>
      <p:ext uri="{BB962C8B-B14F-4D97-AF65-F5344CB8AC3E}">
        <p14:creationId xmlns:p14="http://schemas.microsoft.com/office/powerpoint/2010/main" val="319354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9</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60167" y="481278"/>
            <a:ext cx="8985666" cy="1282170"/>
          </a:xfrm>
        </p:spPr>
        <p:txBody>
          <a:bodyPr>
            <a:normAutofit/>
          </a:bodyPr>
          <a:lstStyle/>
          <a:p>
            <a:pPr algn="l"/>
            <a:r>
              <a:rPr lang="en-GB" sz="4000" b="1" dirty="0">
                <a:latin typeface="Fira Sans" panose="020B0503050000020004" pitchFamily="34" charset="0"/>
                <a:ea typeface="Fira Sans" panose="020B0503050000020004" pitchFamily="34" charset="0"/>
              </a:rPr>
              <a:t>Die </a:t>
            </a:r>
            <a:r>
              <a:rPr lang="en-GB" sz="4000" b="1" dirty="0" err="1">
                <a:latin typeface="Fira Sans" panose="020B0503050000020004" pitchFamily="34" charset="0"/>
                <a:ea typeface="Fira Sans" panose="020B0503050000020004" pitchFamily="34" charset="0"/>
              </a:rPr>
              <a:t>richtige</a:t>
            </a:r>
            <a:r>
              <a:rPr lang="en-GB" sz="4000" b="1" dirty="0">
                <a:latin typeface="Fira Sans" panose="020B0503050000020004" pitchFamily="34" charset="0"/>
                <a:ea typeface="Fira Sans" panose="020B0503050000020004" pitchFamily="34" charset="0"/>
              </a:rPr>
              <a:t> </a:t>
            </a:r>
            <a:r>
              <a:rPr lang="en-GB" sz="4000" b="1" dirty="0" err="1">
                <a:latin typeface="Fira Sans" panose="020B0503050000020004" pitchFamily="34" charset="0"/>
                <a:ea typeface="Fira Sans" panose="020B0503050000020004" pitchFamily="34" charset="0"/>
              </a:rPr>
              <a:t>Kleider-Entsorgung</a:t>
            </a:r>
            <a:endParaRPr lang="en-GB" sz="4000" b="1" dirty="0">
              <a:latin typeface="Fira Sans" panose="020B0503050000020004" pitchFamily="34" charset="0"/>
              <a:ea typeface="Fira Sans" panose="020B0503050000020004" pitchFamily="34" charset="0"/>
            </a:endParaRPr>
          </a:p>
        </p:txBody>
      </p:sp>
      <p:sp>
        <p:nvSpPr>
          <p:cNvPr id="10" name="Footer Placeholder 4">
            <a:extLst>
              <a:ext uri="{FF2B5EF4-FFF2-40B4-BE49-F238E27FC236}">
                <a16:creationId xmlns:a16="http://schemas.microsoft.com/office/drawing/2014/main" id="{A836631E-FA9C-924B-843D-076FF85C245A}"/>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2" name="Textfeld 1">
            <a:extLst>
              <a:ext uri="{FF2B5EF4-FFF2-40B4-BE49-F238E27FC236}">
                <a16:creationId xmlns:a16="http://schemas.microsoft.com/office/drawing/2014/main" id="{921B2F84-0EA3-DB4D-A911-16EC0AC3EAE7}"/>
              </a:ext>
            </a:extLst>
          </p:cNvPr>
          <p:cNvSpPr txBox="1"/>
          <p:nvPr/>
        </p:nvSpPr>
        <p:spPr>
          <a:xfrm>
            <a:off x="628597" y="2066636"/>
            <a:ext cx="4857803" cy="4093428"/>
          </a:xfrm>
          <a:prstGeom prst="rect">
            <a:avLst/>
          </a:prstGeom>
          <a:noFill/>
        </p:spPr>
        <p:txBody>
          <a:bodyPr wrap="square" rtlCol="0">
            <a:spAutoFit/>
          </a:bodyPr>
          <a:lstStyle/>
          <a:p>
            <a:r>
              <a:rPr lang="de-DE" sz="2000" dirty="0">
                <a:latin typeface="Fira Sans" panose="020B0503050000020004" pitchFamily="34" charset="0"/>
                <a:ea typeface="Fira Sans" panose="020B0503050000020004" pitchFamily="34" charset="0"/>
              </a:rPr>
              <a:t>Kleidung sollte </a:t>
            </a:r>
            <a:r>
              <a:rPr lang="de-DE" sz="2000" b="1" dirty="0">
                <a:latin typeface="Fira Sans" panose="020B0503050000020004" pitchFamily="34" charset="0"/>
                <a:ea typeface="Fira Sans" panose="020B0503050000020004" pitchFamily="34" charset="0"/>
              </a:rPr>
              <a:t>niemals im Restmüll </a:t>
            </a:r>
            <a:r>
              <a:rPr lang="de-DE" sz="2000" dirty="0">
                <a:latin typeface="Fira Sans" panose="020B0503050000020004" pitchFamily="34" charset="0"/>
                <a:ea typeface="Fira Sans" panose="020B0503050000020004" pitchFamily="34" charset="0"/>
              </a:rPr>
              <a:t>entsorgt werden. Was im Hausmüll landet, kommt auf die Mülldeponie oder wird verbrannt, was einen enormen Ressourcenverlust und wachsende Müllberge bedeutet. Bei der Entsorgung der letzten Reste im Altkleidercontainer, die weder durch Tausch oder </a:t>
            </a:r>
            <a:r>
              <a:rPr lang="de-DE" sz="2000" dirty="0" err="1">
                <a:latin typeface="Fira Sans" panose="020B0503050000020004" pitchFamily="34" charset="0"/>
                <a:ea typeface="Fira Sans" panose="020B0503050000020004" pitchFamily="34" charset="0"/>
              </a:rPr>
              <a:t>Upcycling</a:t>
            </a:r>
            <a:r>
              <a:rPr lang="de-DE" sz="2000" dirty="0">
                <a:latin typeface="Fira Sans" panose="020B0503050000020004" pitchFamily="34" charset="0"/>
                <a:ea typeface="Fira Sans" panose="020B0503050000020004" pitchFamily="34" charset="0"/>
              </a:rPr>
              <a:t> weiter genutzt werden, unbedingt darauf achten, dass die darauf genannte Organisation wohltätige Zwecke verfolgt und die Kleidung nicht gewinnorientiert ins Ausland weiterverkauft.</a:t>
            </a:r>
          </a:p>
        </p:txBody>
      </p:sp>
      <p:pic>
        <p:nvPicPr>
          <p:cNvPr id="3" name="Grafik 2">
            <a:extLst>
              <a:ext uri="{FF2B5EF4-FFF2-40B4-BE49-F238E27FC236}">
                <a16:creationId xmlns:a16="http://schemas.microsoft.com/office/drawing/2014/main" id="{8426D285-9D5E-3D4D-9D57-F09240F4002E}"/>
              </a:ext>
            </a:extLst>
          </p:cNvPr>
          <p:cNvPicPr>
            <a:picLocks noChangeAspect="1"/>
          </p:cNvPicPr>
          <p:nvPr/>
        </p:nvPicPr>
        <p:blipFill>
          <a:blip r:embed="rId3"/>
          <a:stretch>
            <a:fillRect/>
          </a:stretch>
        </p:blipFill>
        <p:spPr>
          <a:xfrm>
            <a:off x="5606638" y="3640064"/>
            <a:ext cx="3839195" cy="2520000"/>
          </a:xfrm>
          <a:prstGeom prst="rect">
            <a:avLst/>
          </a:prstGeom>
        </p:spPr>
      </p:pic>
    </p:spTree>
    <p:extLst>
      <p:ext uri="{BB962C8B-B14F-4D97-AF65-F5344CB8AC3E}">
        <p14:creationId xmlns:p14="http://schemas.microsoft.com/office/powerpoint/2010/main" val="299437704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_Master_BNT" id="{F3C33104-F7C4-D643-AAE7-DA740E253EE6}" vid="{69E3FEC4-10B2-724C-A60E-193F45A7AFF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1259</Words>
  <Application>Microsoft Macintosh PowerPoint</Application>
  <PresentationFormat>A4-Papier (210 x 297 mm)</PresentationFormat>
  <Paragraphs>165</Paragraphs>
  <Slides>12</Slides>
  <Notes>12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Arial</vt:lpstr>
      <vt:lpstr>Calibri</vt:lpstr>
      <vt:lpstr>Calibri Light</vt:lpstr>
      <vt:lpstr>Fira Sans</vt:lpstr>
      <vt:lpstr>Fira Sans Light</vt:lpstr>
      <vt:lpstr>Fira Sans Medium</vt:lpstr>
      <vt:lpstr>Fire Sans Medium</vt:lpstr>
      <vt:lpstr>Office</vt:lpstr>
      <vt:lpstr>PowerPoint-Präsentation</vt:lpstr>
      <vt:lpstr>PowerPoint-Präsentation</vt:lpstr>
      <vt:lpstr>PowerPoint-Präsentation</vt:lpstr>
      <vt:lpstr>Was können wir als  KonsumentInnen tun, um Textilien nachhaltiger zu konsumieren?</vt:lpstr>
      <vt:lpstr>Upcycling</vt:lpstr>
      <vt:lpstr>Upcycling</vt:lpstr>
      <vt:lpstr>Workshop:  Verschönerungstechniken, einfache Nähprojekte / Upcycling</vt:lpstr>
      <vt:lpstr>Workshop:  Nähprojekt Bauchtasche (Upcycling alter Jeans)</vt:lpstr>
      <vt:lpstr>Die richtige Kleider-Entsorgung</vt:lpstr>
      <vt:lpstr>PowerPoint-Präsentation</vt:lpstr>
      <vt:lpstr>Was kann ich tun?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 Gentsch</dc:creator>
  <cp:keywords/>
  <dc:description/>
  <cp:lastModifiedBy>Microsoft Office User</cp:lastModifiedBy>
  <cp:revision>522</cp:revision>
  <dcterms:created xsi:type="dcterms:W3CDTF">2020-01-29T15:16:36Z</dcterms:created>
  <dcterms:modified xsi:type="dcterms:W3CDTF">2021-07-06T07:48:51Z</dcterms:modified>
  <cp:category/>
</cp:coreProperties>
</file>