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2"/>
  </p:sldMasterIdLst>
  <p:notesMasterIdLst>
    <p:notesMasterId r:id="rId32"/>
  </p:notesMasterIdLst>
  <p:handoutMasterIdLst>
    <p:handoutMasterId r:id="rId33"/>
  </p:handoutMasterIdLst>
  <p:sldIdLst>
    <p:sldId id="257" r:id="rId3"/>
    <p:sldId id="393" r:id="rId4"/>
    <p:sldId id="394" r:id="rId5"/>
    <p:sldId id="388" r:id="rId6"/>
    <p:sldId id="389" r:id="rId7"/>
    <p:sldId id="390" r:id="rId8"/>
    <p:sldId id="391" r:id="rId9"/>
    <p:sldId id="401" r:id="rId10"/>
    <p:sldId id="281" r:id="rId11"/>
    <p:sldId id="308" r:id="rId12"/>
    <p:sldId id="283" r:id="rId13"/>
    <p:sldId id="384" r:id="rId14"/>
    <p:sldId id="392" r:id="rId15"/>
    <p:sldId id="450" r:id="rId16"/>
    <p:sldId id="446" r:id="rId17"/>
    <p:sldId id="288" r:id="rId18"/>
    <p:sldId id="289" r:id="rId19"/>
    <p:sldId id="290" r:id="rId20"/>
    <p:sldId id="294" r:id="rId21"/>
    <p:sldId id="312" r:id="rId22"/>
    <p:sldId id="451" r:id="rId23"/>
    <p:sldId id="452" r:id="rId24"/>
    <p:sldId id="332" r:id="rId25"/>
    <p:sldId id="296" r:id="rId26"/>
    <p:sldId id="442" r:id="rId27"/>
    <p:sldId id="445" r:id="rId28"/>
    <p:sldId id="274" r:id="rId29"/>
    <p:sldId id="280" r:id="rId30"/>
    <p:sldId id="374" r:id="rId31"/>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Lanz" initials="AL" lastIdx="3" clrIdx="0"/>
  <p:cmAuthor id="1" name="Andreas" initials="AL" lastIdx="2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43D"/>
    <a:srgbClr val="D23654"/>
    <a:srgbClr val="C26974"/>
    <a:srgbClr val="C87D88"/>
    <a:srgbClr val="F0E8E8"/>
    <a:srgbClr val="E0CDCE"/>
    <a:srgbClr val="FFFFFF"/>
    <a:srgbClr val="F2F2F2"/>
    <a:srgbClr val="00B0F0"/>
    <a:srgbClr val="A32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00" autoAdjust="0"/>
    <p:restoredTop sz="95411" autoAdjust="0"/>
  </p:normalViewPr>
  <p:slideViewPr>
    <p:cSldViewPr>
      <p:cViewPr varScale="1">
        <p:scale>
          <a:sx n="125" d="100"/>
          <a:sy n="125" d="100"/>
        </p:scale>
        <p:origin x="1133" y="77"/>
      </p:cViewPr>
      <p:guideLst>
        <p:guide orient="horz" pos="2160"/>
        <p:guide pos="2880"/>
      </p:guideLst>
    </p:cSldViewPr>
  </p:slideViewPr>
  <p:outlineViewPr>
    <p:cViewPr>
      <p:scale>
        <a:sx n="33" d="100"/>
        <a:sy n="33" d="100"/>
      </p:scale>
      <p:origin x="0" y="-481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200" d="100"/>
        <a:sy n="200" d="100"/>
      </p:scale>
      <p:origin x="0" y="0"/>
    </p:cViewPr>
  </p:notesTextViewPr>
  <p:sorterViewPr>
    <p:cViewPr>
      <p:scale>
        <a:sx n="100" d="100"/>
        <a:sy n="100" d="100"/>
      </p:scale>
      <p:origin x="0" y="-7260"/>
    </p:cViewPr>
  </p:sorterViewPr>
  <p:notesViewPr>
    <p:cSldViewPr>
      <p:cViewPr>
        <p:scale>
          <a:sx n="91" d="100"/>
          <a:sy n="91" d="100"/>
        </p:scale>
        <p:origin x="2539" y="-893"/>
      </p:cViewPr>
      <p:guideLst>
        <p:guide orient="horz" pos="3110"/>
        <p:guide pos="214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 Type="http://schemas.openxmlformats.org/officeDocument/2006/relationships/slide" Target="slides/slide3.xml"/><Relationship Id="rId21" Type="http://schemas.openxmlformats.org/officeDocument/2006/relationships/slide" Target="slides/slide23.xml"/><Relationship Id="rId7" Type="http://schemas.openxmlformats.org/officeDocument/2006/relationships/slide" Target="slides/slide7.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2" Type="http://schemas.openxmlformats.org/officeDocument/2006/relationships/slide" Target="slides/slide2.xml"/><Relationship Id="rId16" Type="http://schemas.openxmlformats.org/officeDocument/2006/relationships/slide" Target="slides/slide18.xml"/><Relationship Id="rId20"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2.xml"/><Relationship Id="rId24" Type="http://schemas.openxmlformats.org/officeDocument/2006/relationships/slide" Target="slides/slide26.xml"/><Relationship Id="rId5" Type="http://schemas.openxmlformats.org/officeDocument/2006/relationships/slide" Target="slides/slide5.xml"/><Relationship Id="rId15" Type="http://schemas.openxmlformats.org/officeDocument/2006/relationships/slide" Target="slides/slide17.xml"/><Relationship Id="rId23" Type="http://schemas.openxmlformats.org/officeDocument/2006/relationships/slide" Target="slides/slide25.xml"/><Relationship Id="rId10" Type="http://schemas.openxmlformats.org/officeDocument/2006/relationships/slide" Target="slides/slide11.xml"/><Relationship Id="rId19" Type="http://schemas.openxmlformats.org/officeDocument/2006/relationships/slide" Target="slides/slide21.xml"/><Relationship Id="rId4" Type="http://schemas.openxmlformats.org/officeDocument/2006/relationships/slide" Target="slides/slide4.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9"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862" cy="493177"/>
          </a:xfrm>
          <a:prstGeom prst="rect">
            <a:avLst/>
          </a:prstGeom>
        </p:spPr>
        <p:txBody>
          <a:bodyPr vert="horz" lIns="87938" tIns="43969" rIns="87938" bIns="43969" rtlCol="0"/>
          <a:lstStyle>
            <a:lvl1pPr algn="l">
              <a:defRPr sz="1200"/>
            </a:lvl1pPr>
          </a:lstStyle>
          <a:p>
            <a:endParaRPr lang="de-DE"/>
          </a:p>
        </p:txBody>
      </p:sp>
      <p:sp>
        <p:nvSpPr>
          <p:cNvPr id="3" name="Datumsplatzhalter 2"/>
          <p:cNvSpPr>
            <a:spLocks noGrp="1"/>
          </p:cNvSpPr>
          <p:nvPr>
            <p:ph type="dt" sz="quarter" idx="1"/>
          </p:nvPr>
        </p:nvSpPr>
        <p:spPr>
          <a:xfrm>
            <a:off x="3850296" y="0"/>
            <a:ext cx="2945862" cy="493177"/>
          </a:xfrm>
          <a:prstGeom prst="rect">
            <a:avLst/>
          </a:prstGeom>
        </p:spPr>
        <p:txBody>
          <a:bodyPr vert="horz" lIns="87938" tIns="43969" rIns="87938" bIns="43969" rtlCol="0"/>
          <a:lstStyle>
            <a:lvl1pPr algn="r">
              <a:defRPr sz="1200"/>
            </a:lvl1pPr>
          </a:lstStyle>
          <a:p>
            <a:fld id="{297A3474-928E-4214-B63C-9C0E09F7AA9B}" type="datetimeFigureOut">
              <a:rPr lang="de-DE" smtClean="0"/>
              <a:t>12.06.2019</a:t>
            </a:fld>
            <a:endParaRPr lang="de-DE"/>
          </a:p>
        </p:txBody>
      </p:sp>
      <p:sp>
        <p:nvSpPr>
          <p:cNvPr id="4" name="Fußzeilenplatzhalter 3"/>
          <p:cNvSpPr>
            <a:spLocks noGrp="1"/>
          </p:cNvSpPr>
          <p:nvPr>
            <p:ph type="ftr" sz="quarter" idx="2"/>
          </p:nvPr>
        </p:nvSpPr>
        <p:spPr>
          <a:xfrm>
            <a:off x="1" y="9379542"/>
            <a:ext cx="2945862" cy="493177"/>
          </a:xfrm>
          <a:prstGeom prst="rect">
            <a:avLst/>
          </a:prstGeom>
        </p:spPr>
        <p:txBody>
          <a:bodyPr vert="horz" lIns="87938" tIns="43969" rIns="87938" bIns="43969" rtlCol="0" anchor="b"/>
          <a:lstStyle>
            <a:lvl1pPr algn="l">
              <a:defRPr sz="1200"/>
            </a:lvl1pPr>
          </a:lstStyle>
          <a:p>
            <a:endParaRPr lang="de-DE"/>
          </a:p>
        </p:txBody>
      </p:sp>
      <p:sp>
        <p:nvSpPr>
          <p:cNvPr id="5" name="Foliennummernplatzhalter 4"/>
          <p:cNvSpPr>
            <a:spLocks noGrp="1"/>
          </p:cNvSpPr>
          <p:nvPr>
            <p:ph type="sldNum" sz="quarter" idx="3"/>
          </p:nvPr>
        </p:nvSpPr>
        <p:spPr>
          <a:xfrm>
            <a:off x="3850296" y="9379542"/>
            <a:ext cx="2945862" cy="493177"/>
          </a:xfrm>
          <a:prstGeom prst="rect">
            <a:avLst/>
          </a:prstGeom>
        </p:spPr>
        <p:txBody>
          <a:bodyPr vert="horz" lIns="87938" tIns="43969" rIns="87938" bIns="43969" rtlCol="0" anchor="b"/>
          <a:lstStyle>
            <a:lvl1pPr algn="r">
              <a:defRPr sz="1200"/>
            </a:lvl1pPr>
          </a:lstStyle>
          <a:p>
            <a:fld id="{2B88BECB-D9A7-408B-9197-4FBBB7BEE34F}" type="slidenum">
              <a:rPr lang="de-DE" smtClean="0"/>
              <a:t>‹Nr.›</a:t>
            </a:fld>
            <a:endParaRPr lang="de-DE"/>
          </a:p>
        </p:txBody>
      </p:sp>
    </p:spTree>
    <p:extLst>
      <p:ext uri="{BB962C8B-B14F-4D97-AF65-F5344CB8AC3E}">
        <p14:creationId xmlns:p14="http://schemas.microsoft.com/office/powerpoint/2010/main" val="169739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5659" cy="271607"/>
          </a:xfrm>
          <a:prstGeom prst="rect">
            <a:avLst/>
          </a:prstGeom>
        </p:spPr>
        <p:txBody>
          <a:bodyPr vert="horz" lIns="91429" tIns="45714" rIns="91429" bIns="45714" rtlCol="0"/>
          <a:lstStyle>
            <a:lvl1pPr algn="l">
              <a:defRPr sz="1200"/>
            </a:lvl1pPr>
          </a:lstStyle>
          <a:p>
            <a:endParaRPr lang="de-DE" dirty="0"/>
          </a:p>
        </p:txBody>
      </p:sp>
      <p:sp>
        <p:nvSpPr>
          <p:cNvPr id="3" name="Datumsplatzhalter 2"/>
          <p:cNvSpPr>
            <a:spLocks noGrp="1"/>
          </p:cNvSpPr>
          <p:nvPr>
            <p:ph type="dt" idx="1"/>
          </p:nvPr>
        </p:nvSpPr>
        <p:spPr>
          <a:xfrm>
            <a:off x="3850444" y="2"/>
            <a:ext cx="2945659" cy="271607"/>
          </a:xfrm>
          <a:prstGeom prst="rect">
            <a:avLst/>
          </a:prstGeom>
        </p:spPr>
        <p:txBody>
          <a:bodyPr vert="horz" lIns="91429" tIns="45714" rIns="91429" bIns="45714" rtlCol="0"/>
          <a:lstStyle>
            <a:lvl1pPr algn="r">
              <a:defRPr sz="1200"/>
            </a:lvl1pPr>
          </a:lstStyle>
          <a:p>
            <a:fld id="{F93C634D-BAB2-4072-8F5B-825FD5596954}" type="datetimeFigureOut">
              <a:rPr lang="de-DE" smtClean="0"/>
              <a:pPr/>
              <a:t>12.06.2019</a:t>
            </a:fld>
            <a:endParaRPr lang="de-DE" dirty="0"/>
          </a:p>
        </p:txBody>
      </p:sp>
      <p:sp>
        <p:nvSpPr>
          <p:cNvPr id="4" name="Folienbildplatzhalter 3"/>
          <p:cNvSpPr>
            <a:spLocks noGrp="1" noRot="1" noChangeAspect="1"/>
          </p:cNvSpPr>
          <p:nvPr>
            <p:ph type="sldImg" idx="2"/>
          </p:nvPr>
        </p:nvSpPr>
        <p:spPr>
          <a:xfrm>
            <a:off x="930275" y="428625"/>
            <a:ext cx="4937125" cy="3702050"/>
          </a:xfrm>
          <a:prstGeom prst="rect">
            <a:avLst/>
          </a:prstGeom>
          <a:noFill/>
          <a:ln w="12700">
            <a:solidFill>
              <a:prstClr val="black"/>
            </a:solidFill>
          </a:ln>
        </p:spPr>
        <p:txBody>
          <a:bodyPr vert="horz" lIns="91429" tIns="45714" rIns="91429" bIns="45714" rtlCol="0" anchor="ctr"/>
          <a:lstStyle/>
          <a:p>
            <a:endParaRPr lang="de-DE" dirty="0"/>
          </a:p>
        </p:txBody>
      </p:sp>
      <p:sp>
        <p:nvSpPr>
          <p:cNvPr id="5" name="Notizenplatzhalter 4"/>
          <p:cNvSpPr>
            <a:spLocks noGrp="1"/>
          </p:cNvSpPr>
          <p:nvPr>
            <p:ph type="body" sz="quarter" idx="3"/>
          </p:nvPr>
        </p:nvSpPr>
        <p:spPr>
          <a:xfrm>
            <a:off x="679768" y="4237301"/>
            <a:ext cx="5438140" cy="5209828"/>
          </a:xfrm>
          <a:prstGeom prst="rect">
            <a:avLst/>
          </a:prstGeom>
        </p:spPr>
        <p:txBody>
          <a:bodyPr vert="horz" lIns="91429" tIns="45714" rIns="91429" bIns="4571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524884"/>
            <a:ext cx="2945659" cy="347652"/>
          </a:xfrm>
          <a:prstGeom prst="rect">
            <a:avLst/>
          </a:prstGeom>
        </p:spPr>
        <p:txBody>
          <a:bodyPr vert="horz" lIns="91429" tIns="45714" rIns="91429" bIns="45714"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524884"/>
            <a:ext cx="2945659" cy="347652"/>
          </a:xfrm>
          <a:prstGeom prst="rect">
            <a:avLst/>
          </a:prstGeom>
        </p:spPr>
        <p:txBody>
          <a:bodyPr vert="horz" lIns="91429" tIns="45714" rIns="91429" bIns="45714" rtlCol="0" anchor="b"/>
          <a:lstStyle>
            <a:lvl1pPr algn="r">
              <a:defRPr sz="1200"/>
            </a:lvl1pPr>
          </a:lstStyle>
          <a:p>
            <a:fld id="{5AB8EE71-149C-4470-A660-157DB11D8963}" type="slidenum">
              <a:rPr lang="de-DE" smtClean="0"/>
              <a:pPr/>
              <a:t>‹Nr.›</a:t>
            </a:fld>
            <a:endParaRPr lang="de-DE" dirty="0"/>
          </a:p>
        </p:txBody>
      </p:sp>
    </p:spTree>
    <p:extLst>
      <p:ext uri="{BB962C8B-B14F-4D97-AF65-F5344CB8AC3E}">
        <p14:creationId xmlns:p14="http://schemas.microsoft.com/office/powerpoint/2010/main" val="2594462960"/>
      </p:ext>
    </p:extLst>
  </p:cSld>
  <p:clrMap bg1="lt1" tx1="dk1" bg2="lt2" tx2="dk2" accent1="accent1" accent2="accent2" accent3="accent3" accent4="accent4" accent5="accent5" accent6="accent6" hlink="hlink" folHlink="folHlink"/>
  <p:notesStyle>
    <a:lvl1pPr marL="0" algn="l"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050" kern="1200">
        <a:solidFill>
          <a:schemeClr val="tx1"/>
        </a:solidFill>
        <a:latin typeface="+mn-lt"/>
        <a:ea typeface="+mn-ea"/>
        <a:cs typeface="+mn-cs"/>
      </a:defRPr>
    </a:lvl2pPr>
    <a:lvl3pPr marL="914400" algn="l" defTabSz="914400" rtl="0" eaLnBrk="1" latinLnBrk="0" hangingPunct="1">
      <a:defRPr sz="1050" kern="1200">
        <a:solidFill>
          <a:schemeClr val="tx1"/>
        </a:solidFill>
        <a:latin typeface="+mn-lt"/>
        <a:ea typeface="+mn-ea"/>
        <a:cs typeface="+mn-cs"/>
      </a:defRPr>
    </a:lvl3pPr>
    <a:lvl4pPr marL="1371600" algn="l" defTabSz="914400" rtl="0" eaLnBrk="1" latinLnBrk="0" hangingPunct="1">
      <a:defRPr sz="1050" kern="1200">
        <a:solidFill>
          <a:schemeClr val="tx1"/>
        </a:solidFill>
        <a:latin typeface="+mn-lt"/>
        <a:ea typeface="+mn-ea"/>
        <a:cs typeface="+mn-cs"/>
      </a:defRPr>
    </a:lvl4pPr>
    <a:lvl5pPr marL="1828800" algn="l" defTabSz="914400" rtl="0" eaLnBrk="1" latinLnBrk="0" hangingPunct="1">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Simple Temporal Networks with </a:t>
            </a:r>
            <a:br>
              <a:rPr lang="en-US" dirty="0"/>
            </a:br>
            <a:r>
              <a:rPr lang="en-US" dirty="0"/>
              <a:t>Partially Shrinkable Uncertainty (STNPSU)</a:t>
            </a:r>
            <a:br>
              <a:rPr lang="en-US" dirty="0"/>
            </a:br>
            <a:r>
              <a:rPr lang="en-US" dirty="0"/>
              <a:t/>
            </a:r>
            <a:br>
              <a:rPr lang="en-US" dirty="0"/>
            </a:br>
            <a:r>
              <a:rPr lang="en-US" dirty="0"/>
              <a:t>Contingent constraints are extended to guarded constraints</a:t>
            </a:r>
            <a:br>
              <a:rPr lang="en-US" dirty="0"/>
            </a:br>
            <a:endParaRPr lang="en-US" baseline="0"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1</a:t>
            </a:fld>
            <a:endParaRPr lang="de-DE" dirty="0"/>
          </a:p>
        </p:txBody>
      </p:sp>
    </p:spTree>
    <p:extLst>
      <p:ext uri="{BB962C8B-B14F-4D97-AF65-F5344CB8AC3E}">
        <p14:creationId xmlns:p14="http://schemas.microsoft.com/office/powerpoint/2010/main" val="310153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charset="0"/>
              <a:buNone/>
            </a:pPr>
            <a:r>
              <a:rPr lang="en-US" noProof="0" dirty="0"/>
              <a:t>To put</a:t>
            </a:r>
            <a:r>
              <a:rPr lang="en-US" baseline="0" noProof="0" dirty="0"/>
              <a:t> this on a solid foundation, I followed a classical design </a:t>
            </a:r>
            <a:r>
              <a:rPr lang="en-US" baseline="0" noProof="0" dirty="0" smtClean="0"/>
              <a:t>science </a:t>
            </a:r>
            <a:r>
              <a:rPr lang="en-US" baseline="0" noProof="0" dirty="0"/>
              <a:t>approach to identify and validate these requirements.</a:t>
            </a:r>
            <a:endParaRPr lang="en-US" noProof="0" dirty="0"/>
          </a:p>
          <a:p>
            <a:pPr marL="0" indent="0">
              <a:buFont typeface="Arial" charset="0"/>
              <a:buNone/>
            </a:pPr>
            <a:endParaRPr lang="en-US" noProof="0" dirty="0"/>
          </a:p>
          <a:p>
            <a:pPr marL="0" indent="0">
              <a:buFont typeface="Arial" charset="0"/>
              <a:buNone/>
            </a:pPr>
            <a:r>
              <a:rPr lang="en-US" noProof="0" dirty="0"/>
              <a:t>Motivated</a:t>
            </a:r>
            <a:r>
              <a:rPr lang="en-US" baseline="0" noProof="0" dirty="0"/>
              <a:t> by other works in the field of process management, </a:t>
            </a:r>
            <a:r>
              <a:rPr lang="en-US" noProof="0" dirty="0"/>
              <a:t>the aims of this step,</a:t>
            </a:r>
            <a:r>
              <a:rPr lang="en-US" baseline="0" noProof="0" dirty="0"/>
              <a:t> was to </a:t>
            </a:r>
            <a:r>
              <a:rPr lang="en-US" baseline="0" noProof="0" dirty="0">
                <a:sym typeface="Wingdings" panose="05000000000000000000" pitchFamily="2" charset="2"/>
              </a:rPr>
              <a:t>develop a set of so called time patterns describing common aspects of time-aware processes in a universal and re-usable way. Another goal was to achieve a high coverage of real world scenarios in order to be able to </a:t>
            </a:r>
            <a:r>
              <a:rPr lang="en-US" dirty="0">
                <a:sym typeface="Wingdings" panose="05000000000000000000" pitchFamily="2" charset="2"/>
              </a:rPr>
              <a:t>properly </a:t>
            </a:r>
            <a:r>
              <a:rPr lang="en-US" baseline="0" noProof="0" dirty="0">
                <a:sym typeface="Wingdings" panose="05000000000000000000" pitchFamily="2" charset="2"/>
              </a:rPr>
              <a:t>support real processes.</a:t>
            </a:r>
          </a:p>
          <a:p>
            <a:pPr marL="0" indent="0">
              <a:buFont typeface="Arial" charset="0"/>
              <a:buNone/>
            </a:pPr>
            <a:endParaRPr lang="en-US" baseline="0" noProof="0" dirty="0">
              <a:sym typeface="Wingdings" panose="05000000000000000000" pitchFamily="2" charset="2"/>
            </a:endParaRPr>
          </a:p>
          <a:p>
            <a:pPr>
              <a:buFont typeface="Arial" charset="0"/>
              <a:buNone/>
            </a:pPr>
            <a:r>
              <a:rPr lang="en-US" baseline="0" noProof="0" dirty="0">
                <a:sym typeface="Wingdings" panose="05000000000000000000" pitchFamily="2" charset="2"/>
              </a:rPr>
              <a:t>Unfortunately, the initial analysis as well as the final systematic literature review and </a:t>
            </a:r>
            <a:r>
              <a:rPr lang="en-US" baseline="0" noProof="0" dirty="0" smtClean="0">
                <a:sym typeface="Wingdings" panose="05000000000000000000" pitchFamily="2" charset="2"/>
              </a:rPr>
              <a:t>the evaluation </a:t>
            </a:r>
            <a:r>
              <a:rPr lang="en-US" baseline="0" noProof="0" dirty="0">
                <a:sym typeface="Wingdings" panose="05000000000000000000" pitchFamily="2" charset="2"/>
              </a:rPr>
              <a:t>of existing approaches revealed several ambiguities with respect to the temporal concepts behind the time patterns</a:t>
            </a:r>
            <a:r>
              <a:rPr lang="en-US" dirty="0">
                <a:sym typeface="Wingdings" panose="05000000000000000000" pitchFamily="2" charset="2"/>
              </a:rPr>
              <a:t>.</a:t>
            </a:r>
          </a:p>
          <a:p>
            <a:pPr>
              <a:buFont typeface="Arial" charset="0"/>
              <a:buNone/>
            </a:pPr>
            <a:r>
              <a:rPr lang="en-US" dirty="0">
                <a:sym typeface="Wingdings" panose="05000000000000000000" pitchFamily="2" charset="2"/>
              </a:rPr>
              <a:t>These </a:t>
            </a:r>
            <a:r>
              <a:rPr lang="en-US" dirty="0" smtClean="0">
                <a:sym typeface="Wingdings" panose="05000000000000000000" pitchFamily="2" charset="2"/>
              </a:rPr>
              <a:t>ambiguities</a:t>
            </a:r>
            <a:r>
              <a:rPr lang="en-US" baseline="0" dirty="0" smtClean="0">
                <a:sym typeface="Wingdings" panose="05000000000000000000" pitchFamily="2" charset="2"/>
              </a:rPr>
              <a:t> </a:t>
            </a:r>
            <a:r>
              <a:rPr lang="en-US" baseline="0" noProof="0" dirty="0" smtClean="0">
                <a:sym typeface="Wingdings" panose="05000000000000000000" pitchFamily="2" charset="2"/>
              </a:rPr>
              <a:t>could </a:t>
            </a:r>
            <a:r>
              <a:rPr lang="en-US" baseline="0" noProof="0" dirty="0">
                <a:sym typeface="Wingdings" panose="05000000000000000000" pitchFamily="2" charset="2"/>
              </a:rPr>
              <a:t>not be fully resolved by </a:t>
            </a:r>
            <a:r>
              <a:rPr lang="en-US" dirty="0">
                <a:sym typeface="Wingdings" panose="05000000000000000000" pitchFamily="2" charset="2"/>
              </a:rPr>
              <a:t>the </a:t>
            </a:r>
            <a:r>
              <a:rPr lang="en-US" baseline="0" noProof="0" dirty="0">
                <a:sym typeface="Wingdings" panose="05000000000000000000" pitchFamily="2" charset="2"/>
              </a:rPr>
              <a:t>informal description </a:t>
            </a:r>
            <a:r>
              <a:rPr lang="en-US" dirty="0">
                <a:sym typeface="Wingdings" panose="05000000000000000000" pitchFamily="2" charset="2"/>
              </a:rPr>
              <a:t>of the time patterns </a:t>
            </a:r>
            <a:r>
              <a:rPr lang="en-US" baseline="0" noProof="0" dirty="0">
                <a:sym typeface="Wingdings" panose="05000000000000000000" pitchFamily="2" charset="2"/>
              </a:rPr>
              <a:t>provided by me.</a:t>
            </a:r>
          </a:p>
          <a:p>
            <a:pPr marL="0" indent="0">
              <a:buFont typeface="Arial" charset="0"/>
              <a:buNone/>
            </a:pPr>
            <a:endParaRPr lang="en-US" baseline="0" noProof="0" dirty="0">
              <a:sym typeface="Wingdings" panose="05000000000000000000" pitchFamily="2" charset="2"/>
            </a:endParaRPr>
          </a:p>
          <a:p>
            <a:pPr marL="0" indent="0">
              <a:buFont typeface="Arial" charset="0"/>
              <a:buNone/>
            </a:pPr>
            <a:r>
              <a:rPr lang="en-US" baseline="0" noProof="0" dirty="0" smtClean="0">
                <a:sym typeface="Wingdings" panose="05000000000000000000" pitchFamily="2" charset="2"/>
              </a:rPr>
              <a:t>*My </a:t>
            </a:r>
            <a:r>
              <a:rPr lang="en-US" baseline="0" noProof="0" dirty="0">
                <a:sym typeface="Wingdings" panose="05000000000000000000" pitchFamily="2" charset="2"/>
              </a:rPr>
              <a:t>next step, therefore, was the definition of a precise and formal semantics for </a:t>
            </a:r>
            <a:r>
              <a:rPr lang="en-US" baseline="0" noProof="0" dirty="0" smtClean="0">
                <a:sym typeface="Wingdings" panose="05000000000000000000" pitchFamily="2" charset="2"/>
              </a:rPr>
              <a:t>each time </a:t>
            </a:r>
            <a:r>
              <a:rPr lang="en-US" baseline="0" noProof="0" dirty="0">
                <a:sym typeface="Wingdings" panose="05000000000000000000" pitchFamily="2" charset="2"/>
              </a:rPr>
              <a:t>pattern. </a:t>
            </a:r>
            <a:endParaRPr lang="en-US" baseline="0" noProof="0" dirty="0"/>
          </a:p>
          <a:p>
            <a:pPr marL="0" indent="0">
              <a:buFont typeface="Arial" charset="0"/>
              <a:buNone/>
            </a:pPr>
            <a:r>
              <a:rPr lang="en-US" noProof="0" dirty="0"/>
              <a:t>For this</a:t>
            </a:r>
            <a:r>
              <a:rPr lang="en-US" baseline="0" noProof="0" dirty="0"/>
              <a:t>, I a</a:t>
            </a:r>
            <a:r>
              <a:rPr lang="en-US" noProof="0" dirty="0"/>
              <a:t>gain followed a design science</a:t>
            </a:r>
            <a:r>
              <a:rPr lang="en-US" baseline="0" noProof="0" dirty="0"/>
              <a:t> approach.</a:t>
            </a:r>
          </a:p>
        </p:txBody>
      </p:sp>
      <p:sp>
        <p:nvSpPr>
          <p:cNvPr id="4" name="Foliennummernplatzhalter 3"/>
          <p:cNvSpPr>
            <a:spLocks noGrp="1"/>
          </p:cNvSpPr>
          <p:nvPr>
            <p:ph type="sldNum" sz="quarter" idx="10"/>
          </p:nvPr>
        </p:nvSpPr>
        <p:spPr/>
        <p:txBody>
          <a:bodyPr/>
          <a:lstStyle/>
          <a:p>
            <a:fld id="{5AB8EE71-149C-4470-A660-157DB11D8963}" type="slidenum">
              <a:rPr lang="de-DE" smtClean="0"/>
              <a:pPr/>
              <a:t>10</a:t>
            </a:fld>
            <a:endParaRPr lang="de-DE" dirty="0"/>
          </a:p>
        </p:txBody>
      </p:sp>
    </p:spTree>
    <p:extLst>
      <p:ext uri="{BB962C8B-B14F-4D97-AF65-F5344CB8AC3E}">
        <p14:creationId xmlns:p14="http://schemas.microsoft.com/office/powerpoint/2010/main" val="392278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noProof="0" dirty="0" smtClean="0"/>
              <a:t>The end result of this whole process is a</a:t>
            </a:r>
            <a:r>
              <a:rPr lang="en-US" sz="1050" baseline="0" noProof="0" dirty="0" smtClean="0"/>
              <a:t> list of 10 time patterns which are shown here. The time patterns are separated into 4 categories based on their general meaning.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baseline="0" noProof="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baseline="0" noProof="0" dirty="0" smtClean="0"/>
              <a:t>As part of the overall research process, each pattern was *analyzed and described by me in great detail. Including a general problem description, a list of process elements the pattern can be applied to, and examples from my analysis.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baseline="0" noProof="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baseline="0" noProof="0" dirty="0" smtClean="0"/>
              <a:t>Its important to note that each pattern comprises a set of design choices basically helping to aggregate multiple variants of the same temporal aspect into one pattern. Overall I have identified more than 100 different pattern variants.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50" baseline="0" noProof="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50" baseline="0" noProof="0" dirty="0" smtClean="0"/>
              <a:t>As mentioned before, *for each time pattern I formally defined the semantics of the respective pattern including all its pattern variants. This formal semantics is defined based on so called </a:t>
            </a:r>
            <a:r>
              <a:rPr lang="en-US" baseline="0" noProof="0" dirty="0" smtClean="0"/>
              <a:t>temporal execution traces and describes the conditions to be met by a trace in order to satisfy one particular instance of a time pattern.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noProof="0"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noProof="0" dirty="0" smtClean="0"/>
              <a:t>*The time patterns and their formal semantics now provide the necessary requirements and their formal specification for creating a process modeling language that is expressive enough to capture time-aware processes. However, the topic of actually defining, verifying and usability testing such a language has been out of scope of my thesis.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noProof="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noProof="0" dirty="0" smtClean="0"/>
              <a:t>After having identified </a:t>
            </a:r>
            <a:r>
              <a:rPr lang="en-US" baseline="0" noProof="0" dirty="0" smtClean="0"/>
              <a:t>and formally described the time patterns…</a:t>
            </a:r>
            <a:endParaRPr lang="en-US" noProof="0"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11</a:t>
            </a:fld>
            <a:endParaRPr lang="de-DE" dirty="0"/>
          </a:p>
        </p:txBody>
      </p:sp>
    </p:spTree>
    <p:extLst>
      <p:ext uri="{BB962C8B-B14F-4D97-AF65-F5344CB8AC3E}">
        <p14:creationId xmlns:p14="http://schemas.microsoft.com/office/powerpoint/2010/main" val="32556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fontAlgn="ctr"/>
            <a:endParaRPr lang="en-US" baseline="0"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12</a:t>
            </a:fld>
            <a:endParaRPr lang="de-DE" dirty="0"/>
          </a:p>
        </p:txBody>
      </p:sp>
    </p:spTree>
    <p:extLst>
      <p:ext uri="{BB962C8B-B14F-4D97-AF65-F5344CB8AC3E}">
        <p14:creationId xmlns:p14="http://schemas.microsoft.com/office/powerpoint/2010/main" val="222611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28675" name="Notizenplatzhalt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indent="-179388">
              <a:buFontTx/>
              <a:buChar char="•"/>
              <a:defRPr/>
            </a:pPr>
            <a:endParaRPr lang="en-US" sz="1050" dirty="0" smtClean="0"/>
          </a:p>
        </p:txBody>
      </p:sp>
      <p:sp>
        <p:nvSpPr>
          <p:cNvPr id="34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BAE3B7C-FE24-464A-BBA9-5D0F619C470A}" type="slidenum">
              <a:rPr lang="de-DE" altLang="de-DE" sz="1200">
                <a:latin typeface="Times" panose="02020603050405020304" pitchFamily="18" charset="0"/>
              </a:rPr>
              <a:pPr/>
              <a:t>13</a:t>
            </a:fld>
            <a:endParaRPr lang="de-DE" altLang="de-DE" sz="1200">
              <a:latin typeface="Times" panose="02020603050405020304" pitchFamily="18" charset="0"/>
            </a:endParaRPr>
          </a:p>
        </p:txBody>
      </p:sp>
    </p:spTree>
    <p:extLst>
      <p:ext uri="{BB962C8B-B14F-4D97-AF65-F5344CB8AC3E}">
        <p14:creationId xmlns:p14="http://schemas.microsoft.com/office/powerpoint/2010/main" val="944835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14</a:t>
            </a:fld>
            <a:endParaRPr lang="de-DE" dirty="0"/>
          </a:p>
        </p:txBody>
      </p:sp>
    </p:spTree>
    <p:extLst>
      <p:ext uri="{BB962C8B-B14F-4D97-AF65-F5344CB8AC3E}">
        <p14:creationId xmlns:p14="http://schemas.microsoft.com/office/powerpoint/2010/main" val="394241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baseline="0" noProof="0" dirty="0" smtClean="0"/>
              <a:t>Insgesamt ist für zeitbehaftete Prozess somit die Frage die gestellt werden muss viel mehr: </a:t>
            </a:r>
            <a:br>
              <a:rPr lang="de-DE" baseline="0" noProof="0" dirty="0" smtClean="0"/>
            </a:br>
            <a:r>
              <a:rPr lang="de-DE" b="1" baseline="0" noProof="0" dirty="0" smtClean="0"/>
              <a:t>Ist es möglich ein zeitbehaftetes Prozessmodell für alle möglichen Dauern seiner Aktivitäten und alle möglichen Ausführungspfade auszuführen, ohne eine Zeitbedingung zu verletzten und ohne das a priori wissen über die Ausführung benötigt wird. </a:t>
            </a:r>
          </a:p>
          <a:p>
            <a:pPr marL="0" indent="0">
              <a:buFont typeface="Arial" panose="020B0604020202020204" pitchFamily="34" charset="0"/>
              <a:buNone/>
            </a:pPr>
            <a:endParaRPr lang="de-DE" baseline="0" noProof="0" dirty="0" smtClean="0"/>
          </a:p>
          <a:p>
            <a:pPr marL="0" indent="0">
              <a:buFont typeface="Arial" panose="020B0604020202020204" pitchFamily="34" charset="0"/>
              <a:buNone/>
            </a:pPr>
            <a:r>
              <a:rPr lang="de-DE" baseline="0" noProof="0" dirty="0" smtClean="0"/>
              <a:t>Die zweite Forschungsfrage die ich mir daher im Rahmen meiner Promotion gestellt haben war, wie die korrekte Ausführbarkeit eines zeitbehafteten Prozessmodells unter den genannten Anforderungen sichergestellt werden kann.</a:t>
            </a:r>
          </a:p>
        </p:txBody>
      </p:sp>
      <p:sp>
        <p:nvSpPr>
          <p:cNvPr id="4" name="Foliennummernplatzhalter 3"/>
          <p:cNvSpPr>
            <a:spLocks noGrp="1"/>
          </p:cNvSpPr>
          <p:nvPr>
            <p:ph type="sldNum" sz="quarter" idx="10"/>
          </p:nvPr>
        </p:nvSpPr>
        <p:spPr/>
        <p:txBody>
          <a:bodyPr/>
          <a:lstStyle/>
          <a:p>
            <a:fld id="{5AB8EE71-149C-4470-A660-157DB11D8963}" type="slidenum">
              <a:rPr lang="de-DE" smtClean="0"/>
              <a:pPr/>
              <a:t>15</a:t>
            </a:fld>
            <a:endParaRPr lang="de-DE" dirty="0"/>
          </a:p>
        </p:txBody>
      </p:sp>
    </p:spTree>
    <p:extLst>
      <p:ext uri="{BB962C8B-B14F-4D97-AF65-F5344CB8AC3E}">
        <p14:creationId xmlns:p14="http://schemas.microsoft.com/office/powerpoint/2010/main" val="192557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After having identified</a:t>
            </a:r>
            <a:r>
              <a:rPr lang="en-US" baseline="0" noProof="0" dirty="0"/>
              <a:t> and formally described the time patterns I focused on the question of how to </a:t>
            </a:r>
            <a:r>
              <a:rPr lang="en-US" noProof="0" dirty="0"/>
              <a:t>verify the </a:t>
            </a:r>
            <a:r>
              <a:rPr lang="en-US" noProof="0" dirty="0" err="1"/>
              <a:t>executability</a:t>
            </a:r>
            <a:r>
              <a:rPr lang="en-US" noProof="0" dirty="0"/>
              <a:t>, that is the soundness, of a time-aware</a:t>
            </a:r>
            <a:r>
              <a:rPr lang="en-US" baseline="0" noProof="0" dirty="0"/>
              <a:t> process model.</a:t>
            </a:r>
          </a:p>
          <a:p>
            <a:endParaRPr lang="en-US" baseline="0" noProof="0" dirty="0"/>
          </a:p>
          <a:p>
            <a:r>
              <a:rPr lang="en-US" baseline="0" noProof="0" dirty="0"/>
              <a:t>But, first I </a:t>
            </a:r>
            <a:r>
              <a:rPr lang="en-US" dirty="0"/>
              <a:t>had </a:t>
            </a:r>
            <a:r>
              <a:rPr lang="en-US" baseline="0" noProof="0" dirty="0" smtClean="0"/>
              <a:t>to </a:t>
            </a:r>
            <a:r>
              <a:rPr lang="en-US" baseline="0" noProof="0" dirty="0"/>
              <a:t>answer the questions, what </a:t>
            </a:r>
            <a:r>
              <a:rPr lang="en-US" baseline="0" noProof="0" dirty="0" err="1"/>
              <a:t>executability</a:t>
            </a:r>
            <a:r>
              <a:rPr lang="en-US" baseline="0" noProof="0" dirty="0"/>
              <a:t> of a process actually means?</a:t>
            </a:r>
          </a:p>
          <a:p>
            <a:endParaRPr lang="en-US" baseline="0" noProof="0" dirty="0"/>
          </a:p>
          <a:p>
            <a:r>
              <a:rPr lang="en-US" baseline="0" noProof="0" dirty="0"/>
              <a:t>In this context, I identified several important challenges, which had not been considered to their full extended in the past</a:t>
            </a:r>
            <a:r>
              <a:rPr lang="en-US" baseline="0" noProof="0" dirty="0" smtClean="0"/>
              <a:t>.*</a:t>
            </a:r>
            <a:endParaRPr lang="en-US" baseline="0" noProof="0" dirty="0"/>
          </a:p>
          <a:p>
            <a:endParaRPr lang="en-US" baseline="0" noProof="0" dirty="0"/>
          </a:p>
          <a:p>
            <a:r>
              <a:rPr lang="en-US" baseline="0" noProof="0" dirty="0"/>
              <a:t>First of all, there is the issue of complex interdependencies between different elements of the process, which I already talked about before. </a:t>
            </a:r>
          </a:p>
          <a:p>
            <a:endParaRPr lang="en-US" baseline="0" noProof="0" dirty="0"/>
          </a:p>
          <a:p>
            <a:r>
              <a:rPr lang="en-US" baseline="0" noProof="0" dirty="0"/>
              <a:t>For example, in our clinical process there is an interdependency between our </a:t>
            </a:r>
            <a:r>
              <a:rPr lang="en-US" baseline="0" noProof="0" dirty="0" smtClean="0"/>
              <a:t>appointment* </a:t>
            </a:r>
            <a:r>
              <a:rPr lang="en-US" baseline="0" noProof="0" dirty="0"/>
              <a:t>for the treatment and the </a:t>
            </a:r>
            <a:r>
              <a:rPr lang="en-US" baseline="0" noProof="0" dirty="0" smtClean="0"/>
              <a:t>task* </a:t>
            </a:r>
            <a:r>
              <a:rPr lang="en-US" baseline="0" noProof="0" dirty="0"/>
              <a:t>of informing the patient.  However, looking closer one can perceive that this interdependency actually also </a:t>
            </a:r>
            <a:r>
              <a:rPr lang="en-US" baseline="0" noProof="0" dirty="0" smtClean="0"/>
              <a:t>involves* </a:t>
            </a:r>
            <a:r>
              <a:rPr lang="en-US" baseline="0" noProof="0" dirty="0"/>
              <a:t>the preparation of the treatment. Moreover, there, is </a:t>
            </a:r>
            <a:r>
              <a:rPr lang="en-US" baseline="0" noProof="0" dirty="0" smtClean="0"/>
              <a:t>the aforementioned interdependency </a:t>
            </a:r>
            <a:r>
              <a:rPr lang="en-US" baseline="0" noProof="0" dirty="0"/>
              <a:t>between the preparation of the </a:t>
            </a:r>
            <a:r>
              <a:rPr lang="en-US" baseline="0" noProof="0" dirty="0" smtClean="0"/>
              <a:t>patient* </a:t>
            </a:r>
            <a:r>
              <a:rPr lang="en-US" baseline="0" noProof="0" dirty="0"/>
              <a:t>and the </a:t>
            </a:r>
            <a:r>
              <a:rPr lang="en-US" baseline="0" noProof="0" dirty="0" smtClean="0"/>
              <a:t>treatment.</a:t>
            </a:r>
            <a:endParaRPr lang="en-US" baseline="0" noProof="0" dirty="0"/>
          </a:p>
          <a:p>
            <a:endParaRPr lang="en-US" baseline="0" noProof="0" dirty="0"/>
          </a:p>
          <a:p>
            <a:r>
              <a:rPr lang="en-US" baseline="0" noProof="0" dirty="0"/>
              <a:t>It is important to note that such interdependencies are not always obvious or even explicitly </a:t>
            </a:r>
            <a:r>
              <a:rPr lang="en-US" baseline="0" noProof="0" dirty="0" smtClean="0"/>
              <a:t>visible in the process. </a:t>
            </a:r>
            <a:r>
              <a:rPr lang="en-US" baseline="0" noProof="0" dirty="0"/>
              <a:t>For example, in the given process the combination of the shown interdependencies leads to a hidden interdependency between the task of informing the patient and preparing the patient. That is, although from the perspective of the process model the two </a:t>
            </a:r>
            <a:r>
              <a:rPr lang="en-US" baseline="0" noProof="0" dirty="0" smtClean="0"/>
              <a:t>tasks seam unrelated may </a:t>
            </a:r>
            <a:r>
              <a:rPr lang="en-US" baseline="0" noProof="0" dirty="0"/>
              <a:t>be executed in any order, from the time perspective they </a:t>
            </a:r>
            <a:r>
              <a:rPr lang="en-US" baseline="0" noProof="0" dirty="0" smtClean="0"/>
              <a:t>are not</a:t>
            </a:r>
            <a:r>
              <a:rPr lang="en-US" baseline="0" noProof="0" dirty="0"/>
              <a:t>.</a:t>
            </a:r>
            <a:endParaRPr lang="en-US" noProof="0" dirty="0"/>
          </a:p>
          <a:p>
            <a:endParaRPr lang="en-US" baseline="0" noProof="0" dirty="0"/>
          </a:p>
          <a:p>
            <a:r>
              <a:rPr lang="en-US" baseline="0" noProof="0" dirty="0"/>
              <a:t>Such complex and sometimes hidden interdependencies make the manual checking of the </a:t>
            </a:r>
            <a:r>
              <a:rPr lang="en-US" baseline="0" noProof="0" dirty="0" err="1"/>
              <a:t>executability</a:t>
            </a:r>
            <a:r>
              <a:rPr lang="en-US" baseline="0" noProof="0" dirty="0"/>
              <a:t> of a time-aware process </a:t>
            </a:r>
            <a:r>
              <a:rPr lang="en-US" baseline="0" noProof="0" dirty="0" smtClean="0"/>
              <a:t>model almost </a:t>
            </a:r>
            <a:r>
              <a:rPr lang="en-US" baseline="0" noProof="0" dirty="0"/>
              <a:t>impossible</a:t>
            </a:r>
            <a:r>
              <a:rPr lang="en-US" baseline="0" noProof="0" dirty="0" smtClean="0"/>
              <a:t>.</a:t>
            </a:r>
          </a:p>
        </p:txBody>
      </p:sp>
      <p:sp>
        <p:nvSpPr>
          <p:cNvPr id="4" name="Foliennummernplatzhalter 3"/>
          <p:cNvSpPr>
            <a:spLocks noGrp="1"/>
          </p:cNvSpPr>
          <p:nvPr>
            <p:ph type="sldNum" sz="quarter" idx="10"/>
          </p:nvPr>
        </p:nvSpPr>
        <p:spPr/>
        <p:txBody>
          <a:bodyPr/>
          <a:lstStyle/>
          <a:p>
            <a:fld id="{5AB8EE71-149C-4470-A660-157DB11D8963}" type="slidenum">
              <a:rPr lang="de-DE" smtClean="0"/>
              <a:pPr/>
              <a:t>16</a:t>
            </a:fld>
            <a:endParaRPr lang="de-DE" dirty="0"/>
          </a:p>
        </p:txBody>
      </p:sp>
    </p:spTree>
    <p:extLst>
      <p:ext uri="{BB962C8B-B14F-4D97-AF65-F5344CB8AC3E}">
        <p14:creationId xmlns:p14="http://schemas.microsoft.com/office/powerpoint/2010/main" val="2502361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baseline="0" noProof="0" dirty="0"/>
              <a:t>In addition to that</a:t>
            </a:r>
            <a:r>
              <a:rPr lang="en-US" dirty="0"/>
              <a:t>,</a:t>
            </a:r>
            <a:r>
              <a:rPr lang="en-US" baseline="0" noProof="0" dirty="0"/>
              <a:t> alternative execution paths in the process may lead to instances of the same process with significantly different </a:t>
            </a:r>
            <a:r>
              <a:rPr lang="en-US" baseline="0" noProof="0" dirty="0" smtClean="0"/>
              <a:t>temporal behavior</a:t>
            </a:r>
            <a:endParaRPr lang="en-US" baseline="0" noProof="0" dirty="0"/>
          </a:p>
          <a:p>
            <a:pPr marL="0" indent="0">
              <a:buFont typeface="Arial" panose="020B0604020202020204" pitchFamily="34" charset="0"/>
              <a:buNone/>
            </a:pPr>
            <a:endParaRPr lang="en-US" baseline="0" noProof="0" dirty="0"/>
          </a:p>
          <a:p>
            <a:pPr marL="0" indent="0">
              <a:buFont typeface="Arial" panose="020B0604020202020204" pitchFamily="34" charset="0"/>
              <a:buNone/>
            </a:pPr>
            <a:r>
              <a:rPr lang="en-US" baseline="0" noProof="0" dirty="0"/>
              <a:t>Therefore, each possible path </a:t>
            </a:r>
            <a:r>
              <a:rPr lang="en-US" dirty="0"/>
              <a:t>of the process </a:t>
            </a:r>
            <a:r>
              <a:rPr lang="en-US" baseline="0" noProof="0" dirty="0"/>
              <a:t>needs to be verified separately.</a:t>
            </a:r>
          </a:p>
          <a:p>
            <a:pPr marL="0" indent="0">
              <a:buFont typeface="Arial" panose="020B0604020202020204" pitchFamily="34" charset="0"/>
              <a:buNone/>
            </a:pPr>
            <a:endParaRPr lang="en-US"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noProof="0" dirty="0" smtClean="0"/>
              <a:t>But unfortunately</a:t>
            </a:r>
            <a:r>
              <a:rPr lang="en-US" baseline="0" noProof="0" dirty="0"/>
              <a:t>, this is </a:t>
            </a:r>
            <a:r>
              <a:rPr lang="en-US" baseline="0" noProof="0" dirty="0" smtClean="0"/>
              <a:t>also not sufficient. </a:t>
            </a:r>
            <a:r>
              <a:rPr lang="en-US" baseline="0" noProof="0" dirty="0"/>
              <a:t>In particular, </a:t>
            </a:r>
            <a:r>
              <a:rPr lang="en-US" baseline="0" noProof="0" dirty="0">
                <a:sym typeface="Wingdings" panose="05000000000000000000" pitchFamily="2" charset="2"/>
              </a:rPr>
              <a:t>although each path may be executable, the combination does not necessarily have to be executable without having a-priori knowledge about future decisions.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noProof="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noProof="0" dirty="0">
                <a:sym typeface="Wingdings" panose="05000000000000000000" pitchFamily="2" charset="2"/>
              </a:rPr>
              <a:t>But, as nobody has invented a time machine yet, in reality </a:t>
            </a:r>
            <a:r>
              <a:rPr lang="en-US" baseline="0" noProof="0" dirty="0" smtClean="0">
                <a:sym typeface="Wingdings" panose="05000000000000000000" pitchFamily="2" charset="2"/>
              </a:rPr>
              <a:t>such knowledge is not available. </a:t>
            </a:r>
            <a:r>
              <a:rPr lang="en-US" baseline="0" noProof="0" dirty="0">
                <a:sym typeface="Wingdings" panose="05000000000000000000" pitchFamily="2" charset="2"/>
              </a:rPr>
              <a:t>Therefore, such a process is not </a:t>
            </a:r>
            <a:r>
              <a:rPr lang="en-US" baseline="0" noProof="0" dirty="0" smtClean="0">
                <a:sym typeface="Wingdings" panose="05000000000000000000" pitchFamily="2" charset="2"/>
              </a:rPr>
              <a:t>executable in practice.</a:t>
            </a:r>
            <a:endParaRPr lang="en-US" baseline="0" noProof="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5AB8EE71-149C-4470-A660-157DB11D8963}" type="slidenum">
              <a:rPr lang="de-DE" smtClean="0"/>
              <a:pPr/>
              <a:t>17</a:t>
            </a:fld>
            <a:endParaRPr lang="de-DE" dirty="0"/>
          </a:p>
        </p:txBody>
      </p:sp>
    </p:spTree>
    <p:extLst>
      <p:ext uri="{BB962C8B-B14F-4D97-AF65-F5344CB8AC3E}">
        <p14:creationId xmlns:p14="http://schemas.microsoft.com/office/powerpoint/2010/main" val="108422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dirty="0"/>
              <a:t>Another important </a:t>
            </a:r>
            <a:r>
              <a:rPr lang="en-US" baseline="0" noProof="0" dirty="0"/>
              <a:t>thing </a:t>
            </a:r>
            <a:r>
              <a:rPr lang="en-US" dirty="0"/>
              <a:t>to be considered </a:t>
            </a:r>
            <a:r>
              <a:rPr lang="en-US" baseline="0" noProof="0" dirty="0"/>
              <a:t>is</a:t>
            </a:r>
            <a:r>
              <a:rPr lang="en-US" dirty="0"/>
              <a:t>,</a:t>
            </a:r>
            <a:r>
              <a:rPr lang="en-US" baseline="0" noProof="0" dirty="0"/>
              <a:t> that the duration of activities is uncontrollable by the PAIS. That is, </a:t>
            </a:r>
            <a:r>
              <a:rPr lang="en-US" baseline="0" noProof="0" dirty="0" smtClean="0"/>
              <a:t>*although </a:t>
            </a:r>
            <a:r>
              <a:rPr lang="en-US" baseline="0" noProof="0" dirty="0"/>
              <a:t>we can define a minimum and maximum duration for each activity, their actual duration only becomes known during </a:t>
            </a:r>
            <a:r>
              <a:rPr lang="en-US" baseline="0" noProof="0" dirty="0" smtClean="0"/>
              <a:t>runtime* </a:t>
            </a:r>
            <a:r>
              <a:rPr lang="en-US" baseline="0" noProof="0" dirty="0"/>
              <a:t>after the activity has been completed by the user. </a:t>
            </a:r>
            <a:r>
              <a:rPr lang="en-US" dirty="0" smtClean="0"/>
              <a:t>Therefore, </a:t>
            </a:r>
            <a:r>
              <a:rPr lang="en-US" baseline="0" noProof="0" dirty="0" smtClean="0"/>
              <a:t>the duration </a:t>
            </a:r>
            <a:r>
              <a:rPr lang="en-US" baseline="0" noProof="0" dirty="0"/>
              <a:t>cannot be </a:t>
            </a:r>
            <a:r>
              <a:rPr lang="en-US" baseline="0" noProof="0" dirty="0" smtClean="0"/>
              <a:t>controlled, but only be observed by </a:t>
            </a:r>
            <a:r>
              <a:rPr lang="en-US" baseline="0" noProof="0" dirty="0"/>
              <a:t>the system.</a:t>
            </a:r>
          </a:p>
          <a:p>
            <a:pPr marL="0" indent="0">
              <a:buFont typeface="Arial" panose="020B0604020202020204" pitchFamily="34" charset="0"/>
              <a:buNone/>
            </a:pPr>
            <a:endParaRPr lang="en-US" baseline="0" noProof="0" dirty="0"/>
          </a:p>
          <a:p>
            <a:pPr marL="0" indent="0">
              <a:buFont typeface="Arial" panose="020B0604020202020204" pitchFamily="34" charset="0"/>
              <a:buNone/>
            </a:pPr>
            <a:r>
              <a:rPr lang="en-US" baseline="0" noProof="0" dirty="0"/>
              <a:t>The system, therefore,</a:t>
            </a:r>
            <a:r>
              <a:rPr lang="en-US" baseline="0" noProof="0" dirty="0">
                <a:sym typeface="Wingdings" panose="05000000000000000000" pitchFamily="2" charset="2"/>
              </a:rPr>
              <a:t> need to ensure that the process can be completed for any possible duration of its activities.</a:t>
            </a:r>
            <a:endParaRPr lang="en-US" baseline="0" noProof="0" dirty="0"/>
          </a:p>
          <a:p>
            <a:pPr marL="0" indent="0">
              <a:buFont typeface="Arial" panose="020B0604020202020204" pitchFamily="34" charset="0"/>
              <a:buNone/>
            </a:pPr>
            <a:endParaRPr lang="en-US" baseline="0" noProof="0" dirty="0"/>
          </a:p>
          <a:p>
            <a:pPr marL="171450" indent="-171450">
              <a:buFont typeface="Wingdings" panose="05000000000000000000" pitchFamily="2" charset="2"/>
              <a:buChar char="à"/>
            </a:pPr>
            <a:endParaRPr lang="en-US" baseline="0" noProof="0" dirty="0"/>
          </a:p>
          <a:p>
            <a:pPr marL="0" indent="0">
              <a:buFont typeface="Arial" panose="020B0604020202020204" pitchFamily="34" charset="0"/>
              <a:buNone/>
            </a:pPr>
            <a:r>
              <a:rPr lang="en-US" baseline="0" noProof="0" dirty="0" smtClean="0"/>
              <a:t>Yet, on the other hand, durations are usually specified …</a:t>
            </a:r>
          </a:p>
        </p:txBody>
      </p:sp>
      <p:sp>
        <p:nvSpPr>
          <p:cNvPr id="4" name="Foliennummernplatzhalter 3"/>
          <p:cNvSpPr>
            <a:spLocks noGrp="1"/>
          </p:cNvSpPr>
          <p:nvPr>
            <p:ph type="sldNum" sz="quarter" idx="10"/>
          </p:nvPr>
        </p:nvSpPr>
        <p:spPr/>
        <p:txBody>
          <a:bodyPr/>
          <a:lstStyle/>
          <a:p>
            <a:fld id="{5AB8EE71-149C-4470-A660-157DB11D8963}" type="slidenum">
              <a:rPr lang="de-DE" smtClean="0"/>
              <a:pPr/>
              <a:t>18</a:t>
            </a:fld>
            <a:endParaRPr lang="de-DE" dirty="0"/>
          </a:p>
        </p:txBody>
      </p:sp>
    </p:spTree>
    <p:extLst>
      <p:ext uri="{BB962C8B-B14F-4D97-AF65-F5344CB8AC3E}">
        <p14:creationId xmlns:p14="http://schemas.microsoft.com/office/powerpoint/2010/main" val="1571596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baseline="0" noProof="0" dirty="0"/>
              <a:t>Yet, on the other hand, durations are usually specified with a reasonable margin for delays. </a:t>
            </a:r>
          </a:p>
          <a:p>
            <a:pPr marL="0" indent="0">
              <a:buFont typeface="Arial" panose="020B0604020202020204" pitchFamily="34" charset="0"/>
              <a:buNone/>
            </a:pPr>
            <a:r>
              <a:rPr lang="en-US" baseline="0" noProof="0" dirty="0"/>
              <a:t>In turn, this margin </a:t>
            </a:r>
            <a:r>
              <a:rPr lang="en-US" baseline="0" noProof="0" dirty="0" smtClean="0"/>
              <a:t>could </a:t>
            </a:r>
            <a:r>
              <a:rPr lang="en-US" baseline="0" noProof="0" dirty="0"/>
              <a:t>be used by the system during process execution to restrict activity durations to some </a:t>
            </a:r>
            <a:r>
              <a:rPr lang="en-US" baseline="0" noProof="0" dirty="0" smtClean="0"/>
              <a:t>extend* </a:t>
            </a:r>
            <a:r>
              <a:rPr lang="en-US" baseline="0" noProof="0" dirty="0"/>
              <a:t>in order to ensure the successful completion of the process. </a:t>
            </a:r>
          </a:p>
          <a:p>
            <a:pPr marL="0" indent="0">
              <a:buFont typeface="Arial" panose="020B0604020202020204" pitchFamily="34" charset="0"/>
              <a:buNone/>
            </a:pPr>
            <a:endParaRPr lang="en-US" baseline="0" noProof="0" dirty="0"/>
          </a:p>
          <a:p>
            <a:pPr marL="0" indent="0">
              <a:buFont typeface="Wingdings" panose="05000000000000000000" pitchFamily="2" charset="2"/>
              <a:buNone/>
            </a:pPr>
            <a:r>
              <a:rPr lang="en-US" baseline="0" noProof="0" dirty="0">
                <a:sym typeface="Wingdings" panose="05000000000000000000" pitchFamily="2" charset="2"/>
              </a:rPr>
              <a:t>Hence, it should be possible to specify activity durations in a more flexible way and then use this flexibility for checking the </a:t>
            </a:r>
            <a:r>
              <a:rPr lang="en-US" baseline="0" noProof="0" dirty="0" err="1">
                <a:sym typeface="Wingdings" panose="05000000000000000000" pitchFamily="2" charset="2"/>
              </a:rPr>
              <a:t>executability</a:t>
            </a:r>
            <a:r>
              <a:rPr lang="en-US" baseline="0" noProof="0" dirty="0">
                <a:sym typeface="Wingdings" panose="05000000000000000000" pitchFamily="2" charset="2"/>
              </a:rPr>
              <a:t> of the process model as well as </a:t>
            </a:r>
            <a:r>
              <a:rPr lang="en-US" dirty="0">
                <a:sym typeface="Wingdings" panose="05000000000000000000" pitchFamily="2" charset="2"/>
              </a:rPr>
              <a:t>during </a:t>
            </a:r>
            <a:r>
              <a:rPr lang="en-US" dirty="0" smtClean="0">
                <a:sym typeface="Wingdings" panose="05000000000000000000" pitchFamily="2" charset="2"/>
              </a:rPr>
              <a:t>process execution</a:t>
            </a:r>
            <a:r>
              <a:rPr lang="en-US" baseline="0" noProof="0" dirty="0" smtClean="0">
                <a:sym typeface="Wingdings" panose="05000000000000000000" pitchFamily="2" charset="2"/>
              </a:rPr>
              <a:t>.</a:t>
            </a:r>
            <a:endParaRPr lang="en-US" baseline="0" noProof="0"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19</a:t>
            </a:fld>
            <a:endParaRPr lang="de-DE" dirty="0"/>
          </a:p>
        </p:txBody>
      </p:sp>
    </p:spTree>
    <p:extLst>
      <p:ext uri="{BB962C8B-B14F-4D97-AF65-F5344CB8AC3E}">
        <p14:creationId xmlns:p14="http://schemas.microsoft.com/office/powerpoint/2010/main" val="83201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Zeit spielt</a:t>
            </a:r>
            <a:r>
              <a:rPr lang="de-DE" baseline="0" noProof="0" dirty="0" smtClean="0"/>
              <a:t> im heutigen Geschäftsleben eine sehr wichtige Rolle. Nicht zuletzt gilt auch hier das Sprichwort Zeit ist Geld.</a:t>
            </a:r>
          </a:p>
          <a:p>
            <a:r>
              <a:rPr lang="de-DE" baseline="0" noProof="0" dirty="0" smtClean="0"/>
              <a:t>Entsprechendes gilt natürlich auch für die in den Unternehmen ablaufenden Geschäftsprozesse. Diese haben gewissen zeitliche Eigenschaften wie Bearbeitungsdauern und müssen sich an verschiedenste zeitliche Bedingungen halten.</a:t>
            </a:r>
          </a:p>
          <a:p>
            <a:endParaRPr lang="de-DE" baseline="0" noProof="0" dirty="0" smtClean="0"/>
          </a:p>
          <a:p>
            <a:r>
              <a:rPr lang="de-DE" baseline="0" noProof="0" dirty="0" smtClean="0"/>
              <a:t>Um das alles zu verdeutlichen und plastischer zu machen habe ich hier einen relativ einfachen Prozess aus dem klinischen Umfeld dargestellt. </a:t>
            </a:r>
          </a:p>
          <a:p>
            <a:r>
              <a:rPr lang="de-DE" baseline="0" noProof="0" dirty="0" smtClean="0"/>
              <a:t>Dieser hat, wie man unschwer erkennen kann, mindestens eine zeitliche Bedingungen: </a:t>
            </a:r>
          </a:p>
          <a:p>
            <a:r>
              <a:rPr lang="de-DE" baseline="0" noProof="0" dirty="0" smtClean="0"/>
              <a:t>Zu beginn des Prozesses, nach dem die Behandlung angeordnet wurde, wird ein Termin vereinbart, zu dem die eigentliche Behandlung durchgeführt werden soll. </a:t>
            </a:r>
          </a:p>
          <a:p>
            <a:r>
              <a:rPr lang="de-DE" baseline="0" noProof="0" dirty="0" smtClean="0"/>
              <a:t>Dieser Termin muss dann auch entsprechend eingehalten und der restliche Prozess dementsprechend geplant werden. </a:t>
            </a:r>
          </a:p>
          <a:p>
            <a:endParaRPr lang="de-DE" baseline="0" noProof="0" dirty="0" smtClean="0"/>
          </a:p>
          <a:p>
            <a:r>
              <a:rPr lang="de-DE" noProof="0" dirty="0" smtClean="0"/>
              <a:t>Letzteres ist in so fern wichtig, da die Vorbereitung des Patienten genau einen Tag vor der Behandlung durchgeführt werden muss. </a:t>
            </a:r>
          </a:p>
          <a:p>
            <a:r>
              <a:rPr lang="de-DE" noProof="0" dirty="0" smtClean="0"/>
              <a:t>Dabei ist zusätzlich zu beachten,  dass das Personal, dass die Vorbereitung durchführen kann nur zu den normalen Arbeitszeiten verfügbar ist und die Vorbereitung somit auch nur zu diesen Zeiten stattfinden</a:t>
            </a:r>
            <a:r>
              <a:rPr lang="de-DE" baseline="0" noProof="0" dirty="0" smtClean="0"/>
              <a:t> </a:t>
            </a:r>
            <a:r>
              <a:rPr lang="de-DE" noProof="0" dirty="0" smtClean="0"/>
              <a:t>kann.</a:t>
            </a:r>
          </a:p>
        </p:txBody>
      </p:sp>
      <p:sp>
        <p:nvSpPr>
          <p:cNvPr id="4" name="Foliennummernplatzhalter 3"/>
          <p:cNvSpPr>
            <a:spLocks noGrp="1"/>
          </p:cNvSpPr>
          <p:nvPr>
            <p:ph type="sldNum" sz="quarter" idx="10"/>
          </p:nvPr>
        </p:nvSpPr>
        <p:spPr/>
        <p:txBody>
          <a:bodyPr/>
          <a:lstStyle/>
          <a:p>
            <a:fld id="{5AB8EE71-149C-4470-A660-157DB11D8963}" type="slidenum">
              <a:rPr lang="de-DE" smtClean="0"/>
              <a:pPr/>
              <a:t>2</a:t>
            </a:fld>
            <a:endParaRPr lang="de-DE" dirty="0"/>
          </a:p>
        </p:txBody>
      </p:sp>
    </p:spTree>
    <p:extLst>
      <p:ext uri="{BB962C8B-B14F-4D97-AF65-F5344CB8AC3E}">
        <p14:creationId xmlns:p14="http://schemas.microsoft.com/office/powerpoint/2010/main" val="965372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baseline="0" noProof="0" dirty="0" smtClean="0"/>
              <a:t>Having identified this requirements, my next step was to search for a way to actually answer the question of how to verify </a:t>
            </a:r>
            <a:r>
              <a:rPr lang="en-US" baseline="0" noProof="0" dirty="0" err="1" smtClean="0"/>
              <a:t>executability</a:t>
            </a:r>
            <a:r>
              <a:rPr lang="en-US" baseline="0" noProof="0" dirty="0" smtClean="0"/>
              <a:t>. </a:t>
            </a:r>
          </a:p>
          <a:p>
            <a:pPr marL="0" indent="0">
              <a:buFont typeface="Arial" panose="020B0604020202020204" pitchFamily="34" charset="0"/>
              <a:buNone/>
            </a:pPr>
            <a:endParaRPr lang="en-US" baseline="0" noProof="0" dirty="0" smtClean="0"/>
          </a:p>
          <a:p>
            <a:pPr marL="0" lvl="0" indent="0">
              <a:buFont typeface="Arial" panose="020B0604020202020204" pitchFamily="34" charset="0"/>
              <a:buNone/>
            </a:pPr>
            <a:r>
              <a:rPr lang="en-US" noProof="0" dirty="0" smtClean="0"/>
              <a:t>To avoid</a:t>
            </a:r>
            <a:r>
              <a:rPr lang="en-US" baseline="0" noProof="0" dirty="0" smtClean="0"/>
              <a:t> </a:t>
            </a:r>
            <a:r>
              <a:rPr lang="en-US" noProof="0" dirty="0" smtClean="0"/>
              <a:t>re-inventing</a:t>
            </a:r>
            <a:r>
              <a:rPr lang="en-US" baseline="0" noProof="0" dirty="0" smtClean="0"/>
              <a:t> the wheel I started by </a:t>
            </a:r>
            <a:r>
              <a:rPr lang="en-US" noProof="0" dirty="0" smtClean="0"/>
              <a:t>carefully</a:t>
            </a:r>
            <a:r>
              <a:rPr lang="en-US" baseline="0" noProof="0" dirty="0" smtClean="0"/>
              <a:t> analyzing the related work in different research areas. </a:t>
            </a:r>
          </a:p>
          <a:p>
            <a:pPr marL="0" lvl="0" indent="0">
              <a:buFont typeface="Arial" panose="020B0604020202020204" pitchFamily="34" charset="0"/>
              <a:buNone/>
            </a:pPr>
            <a:r>
              <a:rPr lang="en-US" baseline="0" noProof="0" dirty="0" smtClean="0"/>
              <a:t>In the end,</a:t>
            </a:r>
            <a:r>
              <a:rPr lang="en-US" noProof="0" dirty="0" smtClean="0"/>
              <a:t> I</a:t>
            </a:r>
            <a:r>
              <a:rPr lang="en-US" baseline="0" noProof="0" dirty="0" smtClean="0"/>
              <a:t> found so called* Conditional Simple Temporal Networks with Uncertainty, or CSTNU, to be the perfect formalism for verifying </a:t>
            </a:r>
            <a:r>
              <a:rPr lang="en-US" baseline="0" noProof="0" dirty="0" err="1" smtClean="0"/>
              <a:t>executability</a:t>
            </a:r>
            <a:r>
              <a:rPr lang="en-US" baseline="0" noProof="0" dirty="0" smtClean="0"/>
              <a:t> of time-aware processes. </a:t>
            </a:r>
          </a:p>
          <a:p>
            <a:pPr marL="0" lvl="0" indent="0">
              <a:buFont typeface="Arial" panose="020B0604020202020204" pitchFamily="34" charset="0"/>
              <a:buNone/>
            </a:pPr>
            <a:endParaRPr lang="en-US" baseline="0" noProof="0" dirty="0" smtClean="0"/>
          </a:p>
          <a:p>
            <a:pPr marL="0" lvl="0" indent="0">
              <a:buFont typeface="Arial" panose="020B0604020202020204" pitchFamily="34" charset="0"/>
              <a:buNone/>
            </a:pPr>
            <a:r>
              <a:rPr lang="en-US" baseline="0" noProof="0" dirty="0" smtClean="0"/>
              <a:t>CSTNUs are an extension of Temporal Networks, capable of considering uncertain durations and alternative executing paths.</a:t>
            </a:r>
          </a:p>
          <a:p>
            <a:pPr marL="0" indent="0">
              <a:buFont typeface="Arial" panose="020B0604020202020204" pitchFamily="34" charset="0"/>
              <a:buNone/>
            </a:pPr>
            <a:endParaRPr lang="en-US" baseline="0"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20</a:t>
            </a:fld>
            <a:endParaRPr lang="de-DE" dirty="0"/>
          </a:p>
        </p:txBody>
      </p:sp>
    </p:spTree>
    <p:extLst>
      <p:ext uri="{BB962C8B-B14F-4D97-AF65-F5344CB8AC3E}">
        <p14:creationId xmlns:p14="http://schemas.microsoft.com/office/powerpoint/2010/main" val="2173338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noProof="0" dirty="0" smtClean="0"/>
              <a:t>Als Lösungsansatz zur Beantwortung</a:t>
            </a:r>
            <a:r>
              <a:rPr lang="de-DE" baseline="0" noProof="0" dirty="0" smtClean="0"/>
              <a:t> dieser Frage </a:t>
            </a:r>
            <a:r>
              <a:rPr lang="de-DE" noProof="0" dirty="0" smtClean="0"/>
              <a:t>habe ich nach Abwägung der Alternativen die sogenannten </a:t>
            </a:r>
            <a:r>
              <a:rPr lang="de-DE" baseline="0" noProof="0" dirty="0" err="1" smtClean="0"/>
              <a:t>Conditional</a:t>
            </a:r>
            <a:r>
              <a:rPr lang="de-DE" baseline="0" noProof="0" dirty="0" smtClean="0"/>
              <a:t> Simple Temporal Networks </a:t>
            </a:r>
            <a:r>
              <a:rPr lang="de-DE" baseline="0" noProof="0" dirty="0" err="1" smtClean="0"/>
              <a:t>with</a:t>
            </a:r>
            <a:r>
              <a:rPr lang="de-DE" baseline="0" noProof="0" dirty="0" smtClean="0"/>
              <a:t> </a:t>
            </a:r>
            <a:r>
              <a:rPr lang="de-DE" baseline="0" noProof="0" dirty="0" err="1" smtClean="0"/>
              <a:t>Uncertainty</a:t>
            </a:r>
            <a:r>
              <a:rPr lang="de-DE" baseline="0" noProof="0" dirty="0" smtClean="0"/>
              <a:t> ausgewählt. </a:t>
            </a:r>
          </a:p>
          <a:p>
            <a:pPr marL="0" indent="0">
              <a:buFont typeface="Arial" panose="020B0604020202020204" pitchFamily="34" charset="0"/>
              <a:buNone/>
            </a:pPr>
            <a:r>
              <a:rPr lang="de-DE" baseline="0" noProof="0" dirty="0" smtClean="0"/>
              <a:t>Dabei handelt es sich um eine spezielle Form der Temporal </a:t>
            </a:r>
            <a:r>
              <a:rPr lang="de-DE" baseline="0" noProof="0" dirty="0" err="1" smtClean="0"/>
              <a:t>Constraint</a:t>
            </a:r>
            <a:r>
              <a:rPr lang="de-DE" baseline="0" noProof="0" dirty="0" smtClean="0"/>
              <a:t> Networks einer auf Zeit spezialisierten Untergruppe der </a:t>
            </a:r>
            <a:r>
              <a:rPr lang="de-DE" baseline="0" noProof="0" dirty="0" err="1" smtClean="0"/>
              <a:t>Constraint</a:t>
            </a:r>
            <a:r>
              <a:rPr lang="de-DE" baseline="0" noProof="0" dirty="0" smtClean="0"/>
              <a:t> </a:t>
            </a:r>
            <a:r>
              <a:rPr lang="de-DE" baseline="0" noProof="0" dirty="0" err="1" smtClean="0"/>
              <a:t>Satisfaction</a:t>
            </a:r>
            <a:r>
              <a:rPr lang="de-DE" baseline="0" noProof="0" dirty="0" smtClean="0"/>
              <a:t> Probleme.</a:t>
            </a:r>
          </a:p>
          <a:p>
            <a:pPr marL="0" lvl="0" indent="0">
              <a:buFont typeface="Arial" panose="020B0604020202020204" pitchFamily="34" charset="0"/>
              <a:buNone/>
            </a:pPr>
            <a:endParaRPr lang="de-DE" baseline="0" noProof="0" dirty="0" smtClean="0"/>
          </a:p>
          <a:p>
            <a:pPr marL="0" lvl="0" indent="0">
              <a:buFont typeface="Arial" panose="020B0604020202020204" pitchFamily="34" charset="0"/>
              <a:buNone/>
            </a:pPr>
            <a:r>
              <a:rPr lang="de-DE" baseline="0" noProof="0" dirty="0" smtClean="0"/>
              <a:t>Ein solches CSTNU besteht dabei aus</a:t>
            </a:r>
          </a:p>
          <a:p>
            <a:pPr marL="171450" lvl="0" indent="-171450">
              <a:buFont typeface="Arial" panose="020B0604020202020204" pitchFamily="34" charset="0"/>
              <a:buChar char="•"/>
            </a:pPr>
            <a:r>
              <a:rPr lang="de-DE" baseline="0" noProof="0" dirty="0" smtClean="0"/>
              <a:t>Einer Menge von Zeitpunkt Variablen, sogenannten </a:t>
            </a:r>
            <a:r>
              <a:rPr lang="de-DE" baseline="0" noProof="0" dirty="0" err="1" smtClean="0"/>
              <a:t>timepoints</a:t>
            </a:r>
            <a:r>
              <a:rPr lang="de-DE" baseline="0" noProof="0" dirty="0" smtClean="0"/>
              <a:t>, die den Zeitpunkt eines Ereignisses bestimmen.</a:t>
            </a:r>
          </a:p>
          <a:p>
            <a:pPr marL="171450" lvl="0" indent="-171450">
              <a:buFont typeface="Arial" panose="020B0604020202020204" pitchFamily="34" charset="0"/>
              <a:buChar char="•"/>
            </a:pPr>
            <a:endParaRPr lang="de-DE" baseline="0" noProof="0" dirty="0" smtClean="0"/>
          </a:p>
          <a:p>
            <a:pPr marL="171450" lvl="0" indent="-171450">
              <a:buFont typeface="Arial" panose="020B0604020202020204" pitchFamily="34" charset="0"/>
              <a:buChar char="•"/>
            </a:pPr>
            <a:r>
              <a:rPr lang="de-DE" baseline="0" noProof="0" dirty="0" smtClean="0"/>
              <a:t>Der Abstand zwischen zwei </a:t>
            </a:r>
            <a:r>
              <a:rPr lang="de-DE" baseline="0" noProof="0" dirty="0" err="1" smtClean="0"/>
              <a:t>Timepoints</a:t>
            </a:r>
            <a:r>
              <a:rPr lang="de-DE" baseline="0" noProof="0" dirty="0" smtClean="0"/>
              <a:t> kann über sogenannte </a:t>
            </a:r>
            <a:r>
              <a:rPr lang="de-DE" baseline="0" noProof="0" dirty="0" err="1" smtClean="0"/>
              <a:t>Requirement</a:t>
            </a:r>
            <a:r>
              <a:rPr lang="de-DE" baseline="0" noProof="0" dirty="0" smtClean="0"/>
              <a:t> </a:t>
            </a:r>
            <a:r>
              <a:rPr lang="de-DE" baseline="0" noProof="0" dirty="0" err="1" smtClean="0"/>
              <a:t>Constraints</a:t>
            </a:r>
            <a:r>
              <a:rPr lang="de-DE" baseline="0" noProof="0" dirty="0" smtClean="0"/>
              <a:t> eingeschränkt werden.</a:t>
            </a:r>
            <a:br>
              <a:rPr lang="de-DE" baseline="0" noProof="0" dirty="0" smtClean="0"/>
            </a:br>
            <a:r>
              <a:rPr lang="de-DE" baseline="0" noProof="0" dirty="0" smtClean="0"/>
              <a:t>Ein </a:t>
            </a:r>
            <a:r>
              <a:rPr lang="de-DE" baseline="0" noProof="0" dirty="0" err="1" smtClean="0"/>
              <a:t>requirement</a:t>
            </a:r>
            <a:r>
              <a:rPr lang="de-DE" baseline="0" noProof="0" dirty="0" smtClean="0"/>
              <a:t> </a:t>
            </a:r>
            <a:r>
              <a:rPr lang="de-DE" baseline="0" noProof="0" dirty="0" err="1" smtClean="0"/>
              <a:t>constraint</a:t>
            </a:r>
            <a:r>
              <a:rPr lang="de-DE" baseline="0" noProof="0" dirty="0" smtClean="0"/>
              <a:t> zwischen zwei </a:t>
            </a:r>
            <a:r>
              <a:rPr lang="de-DE" baseline="0" noProof="0" dirty="0" err="1" smtClean="0"/>
              <a:t>timepoints</a:t>
            </a:r>
            <a:r>
              <a:rPr lang="de-DE" baseline="0" noProof="0" dirty="0" smtClean="0"/>
              <a:t> A und B bedeutet, dass der Abstand zwischen den beiden Ereignissen im angegeben Intervall liegen muss. Die konkreten Werte können innerhalb dieser Grenzen aber vom System frei gewählt werden.</a:t>
            </a:r>
            <a:br>
              <a:rPr lang="de-DE" baseline="0" noProof="0" dirty="0" smtClean="0"/>
            </a:br>
            <a:r>
              <a:rPr lang="de-DE" baseline="0" noProof="0" dirty="0" smtClean="0"/>
              <a:t>Es handelt sich hierbei um die klassische Art der </a:t>
            </a:r>
            <a:r>
              <a:rPr lang="de-DE" baseline="0" noProof="0" dirty="0" err="1" smtClean="0"/>
              <a:t>Constraints</a:t>
            </a:r>
            <a:r>
              <a:rPr lang="de-DE" baseline="0" noProof="0" dirty="0" smtClean="0"/>
              <a:t> in Temporal </a:t>
            </a:r>
            <a:r>
              <a:rPr lang="de-DE" baseline="0" noProof="0" dirty="0" err="1" smtClean="0"/>
              <a:t>Constraint</a:t>
            </a:r>
            <a:r>
              <a:rPr lang="de-DE" baseline="0" noProof="0" dirty="0" smtClean="0"/>
              <a:t> Networks.</a:t>
            </a:r>
          </a:p>
          <a:p>
            <a:pPr marL="171450" lvl="0" indent="-171450">
              <a:buFont typeface="Arial" panose="020B0604020202020204" pitchFamily="34" charset="0"/>
              <a:buChar char="•"/>
            </a:pPr>
            <a:endParaRPr lang="de-DE" baseline="0" noProof="0" dirty="0" smtClean="0"/>
          </a:p>
          <a:p>
            <a:pPr marL="171450" lvl="0" indent="-171450">
              <a:buFont typeface="Arial" panose="020B0604020202020204" pitchFamily="34" charset="0"/>
              <a:buChar char="•"/>
            </a:pPr>
            <a:r>
              <a:rPr lang="de-DE" baseline="0" noProof="0" dirty="0" smtClean="0"/>
              <a:t>Bei CSTNU gibt es zusätzlich noch eine speziell Art von </a:t>
            </a:r>
            <a:r>
              <a:rPr lang="de-DE" baseline="0" noProof="0" dirty="0" err="1" smtClean="0"/>
              <a:t>Constraints</a:t>
            </a:r>
            <a:r>
              <a:rPr lang="de-DE" baseline="0" noProof="0" dirty="0" smtClean="0"/>
              <a:t>, die sogenannten </a:t>
            </a:r>
            <a:r>
              <a:rPr lang="de-DE" baseline="0" noProof="0" dirty="0" err="1" smtClean="0"/>
              <a:t>contingent</a:t>
            </a:r>
            <a:r>
              <a:rPr lang="de-DE" baseline="0" noProof="0" dirty="0" smtClean="0"/>
              <a:t> </a:t>
            </a:r>
            <a:r>
              <a:rPr lang="de-DE" baseline="0" noProof="0" dirty="0" err="1" smtClean="0"/>
              <a:t>constraints</a:t>
            </a:r>
            <a:r>
              <a:rPr lang="de-DE" baseline="0" noProof="0" dirty="0" smtClean="0"/>
              <a:t>. Diese beschreiben wie der Name bereits sagt ungewisse Ereignisse.</a:t>
            </a:r>
            <a:br>
              <a:rPr lang="de-DE" baseline="0" noProof="0" dirty="0" smtClean="0"/>
            </a:br>
            <a:r>
              <a:rPr lang="de-DE" noProof="0" dirty="0" smtClean="0"/>
              <a:t>Ein </a:t>
            </a:r>
            <a:r>
              <a:rPr lang="de-DE" noProof="0" dirty="0" err="1" smtClean="0"/>
              <a:t>contingent</a:t>
            </a:r>
            <a:r>
              <a:rPr lang="de-DE" noProof="0" dirty="0" smtClean="0"/>
              <a:t> </a:t>
            </a:r>
            <a:r>
              <a:rPr lang="de-DE" noProof="0" dirty="0" err="1" smtClean="0"/>
              <a:t>constraint</a:t>
            </a:r>
            <a:r>
              <a:rPr lang="de-DE" noProof="0" dirty="0" smtClean="0"/>
              <a:t> zwischen B und C bedeutet somit,</a:t>
            </a:r>
            <a:r>
              <a:rPr lang="de-DE" baseline="0" noProof="0" dirty="0" smtClean="0"/>
              <a:t> dass sobald B ausgeführt wurde es sicher ist, das C innerhalb des angegeben Zeitintervalls ausgeführt wird. Der Zeitpunkt von C kann aber vom System nicht beeinflusst sondern nur beobachtet werden.</a:t>
            </a:r>
          </a:p>
        </p:txBody>
      </p:sp>
      <p:sp>
        <p:nvSpPr>
          <p:cNvPr id="4" name="Foliennummernplatzhalter 3"/>
          <p:cNvSpPr>
            <a:spLocks noGrp="1"/>
          </p:cNvSpPr>
          <p:nvPr>
            <p:ph type="sldNum" sz="quarter" idx="10"/>
          </p:nvPr>
        </p:nvSpPr>
        <p:spPr/>
        <p:txBody>
          <a:bodyPr/>
          <a:lstStyle/>
          <a:p>
            <a:fld id="{5AB8EE71-149C-4470-A660-157DB11D8963}" type="slidenum">
              <a:rPr lang="de-DE" smtClean="0"/>
              <a:pPr/>
              <a:t>21</a:t>
            </a:fld>
            <a:endParaRPr lang="de-DE" dirty="0"/>
          </a:p>
        </p:txBody>
      </p:sp>
    </p:spTree>
    <p:extLst>
      <p:ext uri="{BB962C8B-B14F-4D97-AF65-F5344CB8AC3E}">
        <p14:creationId xmlns:p14="http://schemas.microsoft.com/office/powerpoint/2010/main" val="3750657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628650" lvl="1" indent="-171450">
              <a:buFont typeface="Arial" panose="020B0604020202020204" pitchFamily="34" charset="0"/>
              <a:buChar char="•"/>
            </a:pPr>
            <a:endParaRPr lang="de-DE" baseline="0" noProof="0" dirty="0" smtClean="0"/>
          </a:p>
          <a:p>
            <a:pPr marL="171450" lvl="0" indent="-171450">
              <a:buFont typeface="Arial" panose="020B0604020202020204" pitchFamily="34" charset="0"/>
              <a:buChar char="•"/>
            </a:pPr>
            <a:r>
              <a:rPr lang="de-DE" baseline="0" noProof="0" dirty="0" smtClean="0"/>
              <a:t>Weiter gibt es bei CSTNU noch ausgezeichnet Zeitpunkt Variablen, sogenannte </a:t>
            </a:r>
            <a:r>
              <a:rPr lang="de-DE" baseline="0" noProof="0" dirty="0" err="1" smtClean="0"/>
              <a:t>observation</a:t>
            </a:r>
            <a:r>
              <a:rPr lang="de-DE" baseline="0" noProof="0" dirty="0" smtClean="0"/>
              <a:t> </a:t>
            </a:r>
            <a:r>
              <a:rPr lang="de-DE" baseline="0" noProof="0" dirty="0" err="1" smtClean="0"/>
              <a:t>timepoints</a:t>
            </a:r>
            <a:r>
              <a:rPr lang="de-DE" baseline="0" noProof="0" dirty="0" smtClean="0"/>
              <a:t>, die angeben zu welchem Zeitpunkt der Wert eines aussagenlogischen Atoms bekannt wird.</a:t>
            </a:r>
          </a:p>
          <a:p>
            <a:pPr marL="171450" lvl="0" indent="-171450">
              <a:buFont typeface="Arial" panose="020B0604020202020204" pitchFamily="34" charset="0"/>
              <a:buChar char="•"/>
            </a:pPr>
            <a:endParaRPr lang="de-DE" baseline="0" noProof="0" dirty="0" smtClean="0"/>
          </a:p>
          <a:p>
            <a:pPr marL="171450" lvl="0" indent="-171450">
              <a:buFont typeface="Arial" panose="020B0604020202020204" pitchFamily="34" charset="0"/>
              <a:buChar char="•"/>
            </a:pPr>
            <a:r>
              <a:rPr lang="de-DE" baseline="0" noProof="0" dirty="0" smtClean="0"/>
              <a:t>Diese aussagenlogischen Atome werden dann in Form von Propositionen an den </a:t>
            </a:r>
            <a:r>
              <a:rPr lang="de-DE" baseline="0" noProof="0" dirty="0" err="1" smtClean="0"/>
              <a:t>Constraints</a:t>
            </a:r>
            <a:r>
              <a:rPr lang="de-DE" baseline="0" noProof="0" dirty="0" smtClean="0"/>
              <a:t> annotiert und beschreiben die möglichen Ausführungspfade des Netzes. D.h. es gilt, dass ein </a:t>
            </a:r>
            <a:r>
              <a:rPr lang="de-DE" baseline="0" noProof="0" dirty="0" err="1" smtClean="0"/>
              <a:t>Constraint</a:t>
            </a:r>
            <a:r>
              <a:rPr lang="de-DE" baseline="0" noProof="0" dirty="0" smtClean="0"/>
              <a:t> nur dann beachtet werden muss, wenn die zugehörige Proposition gültig ist. Ein Rechteck symbolisiert dabei die leere Proposition die immer gültig ist.</a:t>
            </a:r>
            <a:endParaRPr lang="de-DE"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22</a:t>
            </a:fld>
            <a:endParaRPr lang="de-DE" dirty="0"/>
          </a:p>
        </p:txBody>
      </p:sp>
    </p:spTree>
    <p:extLst>
      <p:ext uri="{BB962C8B-B14F-4D97-AF65-F5344CB8AC3E}">
        <p14:creationId xmlns:p14="http://schemas.microsoft.com/office/powerpoint/2010/main" val="4129423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07268">
              <a:defRPr/>
            </a:pPr>
            <a:r>
              <a:rPr lang="en-US" baseline="0" noProof="0" dirty="0" smtClean="0"/>
              <a:t>Using CSTNUs as basic formalism I developed a set of transformation rules in order to map the temporal behavior* of a time-aware process model to a corresponding CSTNU.</a:t>
            </a:r>
          </a:p>
          <a:p>
            <a:pPr defTabSz="907268">
              <a:defRPr/>
            </a:pPr>
            <a:endParaRPr lang="en-US" baseline="0" noProof="0" dirty="0" smtClean="0"/>
          </a:p>
          <a:p>
            <a:pPr defTabSz="907268">
              <a:defRPr/>
            </a:pPr>
            <a:r>
              <a:rPr lang="en-US" baseline="0" noProof="0" dirty="0" smtClean="0"/>
              <a:t>Based on this transformation I was, furthermore, able to show *that for each time-aware process model a corresponding CSTNU exists, that represents all temporal features of the process model.</a:t>
            </a:r>
          </a:p>
          <a:p>
            <a:pPr defTabSz="907268">
              <a:defRPr/>
            </a:pPr>
            <a:r>
              <a:rPr lang="en-US" baseline="0" noProof="0" dirty="0" smtClean="0"/>
              <a:t>In turn, based on the notion of dynamic controllability of CSTNU we can now say *that a process model is executable if the corresponding CSTNU is dynamically controllable.</a:t>
            </a:r>
          </a:p>
          <a:p>
            <a:pPr defTabSz="907268">
              <a:defRPr/>
            </a:pPr>
            <a:endParaRPr lang="en-US" baseline="0" noProof="0" dirty="0" smtClean="0"/>
          </a:p>
          <a:p>
            <a:pPr defTabSz="907268">
              <a:defRPr/>
            </a:pPr>
            <a:r>
              <a:rPr lang="en-US" baseline="0" noProof="0" dirty="0" smtClean="0"/>
              <a:t>Using algorithms developed for checking the dynamic controllability of CSTNUs , *this now enables us to verify the </a:t>
            </a:r>
            <a:r>
              <a:rPr lang="en-US" baseline="0" noProof="0" dirty="0" err="1" smtClean="0"/>
              <a:t>executability</a:t>
            </a:r>
            <a:r>
              <a:rPr lang="en-US" baseline="0" noProof="0" dirty="0" smtClean="0"/>
              <a:t> of time-aware process models.</a:t>
            </a:r>
          </a:p>
          <a:p>
            <a:pPr defTabSz="907268">
              <a:defRPr/>
            </a:pPr>
            <a:endParaRPr lang="en-US" baseline="0" noProof="0" dirty="0" smtClean="0"/>
          </a:p>
          <a:p>
            <a:pPr defTabSz="907268">
              <a:defRPr/>
            </a:pPr>
            <a:r>
              <a:rPr lang="en-US" baseline="0" noProof="0" dirty="0" smtClean="0"/>
              <a:t>Another benefit of using CSTNUs compared to other approaches is the fact that the algorithm for checking dynamic controllability, and in particular the constraint propagation rules used by it, enable us to derive *restricted constraints as well as *implicit dependencies between the </a:t>
            </a:r>
            <a:r>
              <a:rPr lang="en-US" baseline="0" noProof="0" dirty="0" err="1" smtClean="0"/>
              <a:t>timepoints</a:t>
            </a:r>
            <a:r>
              <a:rPr lang="en-US" baseline="0" noProof="0" dirty="0" smtClean="0"/>
              <a:t> of the CSTNU. </a:t>
            </a:r>
          </a:p>
          <a:p>
            <a:pPr defTabSz="907268">
              <a:defRPr/>
            </a:pPr>
            <a:endParaRPr lang="en-US" baseline="0" noProof="0" dirty="0" smtClean="0"/>
          </a:p>
          <a:p>
            <a:pPr defTabSz="907268">
              <a:defRPr/>
            </a:pPr>
            <a:r>
              <a:rPr lang="en-US" baseline="0" noProof="0" dirty="0" smtClean="0"/>
              <a:t>Using the developed mapping these can than be mapped *back to implicit or hidden interdependencies between the elements of the process model.</a:t>
            </a:r>
          </a:p>
          <a:p>
            <a:pPr defTabSz="907268">
              <a:defRPr/>
            </a:pPr>
            <a:endParaRPr lang="en-US" baseline="0"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23</a:t>
            </a:fld>
            <a:endParaRPr lang="de-DE" dirty="0"/>
          </a:p>
        </p:txBody>
      </p:sp>
    </p:spTree>
    <p:extLst>
      <p:ext uri="{BB962C8B-B14F-4D97-AF65-F5344CB8AC3E}">
        <p14:creationId xmlns:p14="http://schemas.microsoft.com/office/powerpoint/2010/main" val="398427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Since it is now possible to verify the </a:t>
            </a:r>
            <a:r>
              <a:rPr lang="en-US" noProof="0" dirty="0" err="1" smtClean="0"/>
              <a:t>executability</a:t>
            </a:r>
            <a:r>
              <a:rPr lang="en-US" noProof="0" dirty="0" smtClean="0"/>
              <a:t> of a time-aware</a:t>
            </a:r>
            <a:r>
              <a:rPr lang="en-US" baseline="0" noProof="0" dirty="0" smtClean="0"/>
              <a:t> process model, we can start executing it. </a:t>
            </a:r>
          </a:p>
          <a:p>
            <a:endParaRPr lang="en-US" baseline="0" noProof="0" dirty="0" smtClean="0"/>
          </a:p>
          <a:p>
            <a:r>
              <a:rPr lang="en-US" baseline="0" noProof="0" dirty="0" smtClean="0"/>
              <a:t>In this context it’s necessary to continuously monitor the process instance and re-verify its </a:t>
            </a:r>
            <a:r>
              <a:rPr lang="en-US" baseline="0" noProof="0" dirty="0" err="1" smtClean="0"/>
              <a:t>executability</a:t>
            </a:r>
            <a:r>
              <a:rPr lang="en-US" baseline="0" noProof="0" dirty="0" smtClean="0"/>
              <a:t> during run-time.</a:t>
            </a:r>
          </a:p>
          <a:p>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For this purpose I developed algorithms which allow to ensure that all time constraints are satisfied during execution. Moreover, the time model used by these algorithms can be used to extract *predictions for the execution time of future activities. This allows us, for example, to *detect critical situation ahead of time and maybe avoid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However, problems</a:t>
            </a:r>
            <a:r>
              <a:rPr lang="en-US" baseline="0" dirty="0" smtClean="0"/>
              <a:t> </a:t>
            </a:r>
            <a:r>
              <a:rPr lang="en-US" dirty="0" smtClean="0"/>
              <a:t>can never be completely avoided. …</a:t>
            </a:r>
            <a:endParaRPr lang="en-US" baseline="0" noProof="0" dirty="0" smtClean="0"/>
          </a:p>
          <a:p>
            <a:endParaRPr lang="en-US" noProof="0" dirty="0" smtClean="0"/>
          </a:p>
          <a:p>
            <a:endParaRPr lang="de-DE"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24</a:t>
            </a:fld>
            <a:endParaRPr lang="de-DE" dirty="0"/>
          </a:p>
        </p:txBody>
      </p:sp>
    </p:spTree>
    <p:extLst>
      <p:ext uri="{BB962C8B-B14F-4D97-AF65-F5344CB8AC3E}">
        <p14:creationId xmlns:p14="http://schemas.microsoft.com/office/powerpoint/2010/main" val="1273528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Damit ist es möglich zeitbehaftet</a:t>
            </a:r>
            <a:r>
              <a:rPr lang="de-DE" baseline="0" noProof="0" dirty="0" smtClean="0"/>
              <a:t> Prozessinstanzen auszuführend und während der Ausführung zu überwachen, um kritische Situationen zu vermeiden.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smtClean="0"/>
              <a:t>Aktuell entwickle ich hier außerdem verschiedene Heuristiken um den Aufwand für die Aktualisierung des Zeitmodells während der Ausführung weiter zu reduzieren. </a:t>
            </a:r>
            <a:endParaRPr lang="de-DE" noProof="0" dirty="0" smtClean="0"/>
          </a:p>
          <a:p>
            <a:endParaRPr lang="de-DE" baseline="0" noProof="0" dirty="0" smtClean="0"/>
          </a:p>
          <a:p>
            <a:r>
              <a:rPr lang="de-DE" baseline="0" noProof="0" dirty="0" smtClean="0"/>
              <a:t>Probleme bei der Prozessausführung können dennoch nie ganz ausgeschlossen werden. Ferner muss es, wie Eingangs erwähnt, möglich sein Prozessinstanzen dynamisch zur Laufzeit an geänderte Kontextbedingungen anzupassen.</a:t>
            </a:r>
          </a:p>
          <a:p>
            <a:endParaRPr lang="de-DE" baseline="0" noProof="0" dirty="0" smtClean="0"/>
          </a:p>
          <a:p>
            <a:r>
              <a:rPr lang="de-DE" baseline="0" noProof="0" dirty="0" smtClean="0"/>
              <a:t>Insbesondere müssen Prozesse in der Lage sein flexibel auf unvorhergesehene Ereignisse zu reagieren. </a:t>
            </a:r>
          </a:p>
          <a:p>
            <a:endParaRPr lang="de-DE" baseline="0" noProof="0" dirty="0" smtClean="0"/>
          </a:p>
          <a:p>
            <a:r>
              <a:rPr lang="de-DE" baseline="0" noProof="0" dirty="0" smtClean="0"/>
              <a:t>Wird beispielsweise bei der Vorbereitung des Patienten festgestellt, dass dieser entgegen den  Ergebnissen der Voruntersuchungen unter Bluthochdruck leidet, so muss vor der Behandlung dynamisch eine weitere Untersuchung durchgeführt werden, um abschließend entscheiden zu </a:t>
            </a:r>
            <a:r>
              <a:rPr lang="de-DE" baseline="0" noProof="0" smtClean="0"/>
              <a:t>können ob der </a:t>
            </a:r>
            <a:r>
              <a:rPr lang="de-DE" baseline="0" noProof="0" dirty="0" smtClean="0"/>
              <a:t>Patient behandlungsfähig ist.</a:t>
            </a:r>
          </a:p>
          <a:p>
            <a:endParaRPr lang="de-DE" baseline="0" noProof="0" dirty="0" smtClean="0"/>
          </a:p>
          <a:p>
            <a:r>
              <a:rPr lang="de-DE" baseline="0" noProof="0" dirty="0" smtClean="0"/>
              <a:t>Meine vierte Forschungsfrage war daher wie zeitbehaftet Prozessinstanzen dynamisch zur Laufzeit adaptiert werden können.</a:t>
            </a:r>
          </a:p>
        </p:txBody>
      </p:sp>
      <p:sp>
        <p:nvSpPr>
          <p:cNvPr id="4" name="Foliennummernplatzhalter 3"/>
          <p:cNvSpPr>
            <a:spLocks noGrp="1"/>
          </p:cNvSpPr>
          <p:nvPr>
            <p:ph type="sldNum" sz="quarter" idx="10"/>
          </p:nvPr>
        </p:nvSpPr>
        <p:spPr/>
        <p:txBody>
          <a:bodyPr/>
          <a:lstStyle/>
          <a:p>
            <a:fld id="{5AB8EE71-149C-4470-A660-157DB11D8963}" type="slidenum">
              <a:rPr lang="de-DE" smtClean="0"/>
              <a:pPr/>
              <a:t>25</a:t>
            </a:fld>
            <a:endParaRPr lang="de-DE" dirty="0"/>
          </a:p>
        </p:txBody>
      </p:sp>
    </p:spTree>
    <p:extLst>
      <p:ext uri="{BB962C8B-B14F-4D97-AF65-F5344CB8AC3E}">
        <p14:creationId xmlns:p14="http://schemas.microsoft.com/office/powerpoint/2010/main" val="2710221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Hierzu</a:t>
            </a:r>
            <a:r>
              <a:rPr lang="de-DE" baseline="0" noProof="0" dirty="0" smtClean="0"/>
              <a:t> habe ich die dynamische Beherrschbarkeit und den zugehörigen Algorithmus genauer analysiert und konnte folgendes zeigen: </a:t>
            </a:r>
          </a:p>
          <a:p>
            <a:endParaRPr lang="de-DE" baseline="0" noProof="0" dirty="0" smtClean="0"/>
          </a:p>
          <a:p>
            <a:r>
              <a:rPr lang="de-DE" baseline="0" noProof="0" dirty="0" smtClean="0"/>
              <a:t>Wenn sich durch eine Änderung der Wert eines </a:t>
            </a:r>
            <a:r>
              <a:rPr lang="de-DE" baseline="0" noProof="0" dirty="0" err="1" smtClean="0"/>
              <a:t>Constraint</a:t>
            </a:r>
            <a:r>
              <a:rPr lang="de-DE" baseline="0" noProof="0" dirty="0" smtClean="0"/>
              <a:t> im Minimalen Zeitmodell um einen Wert </a:t>
            </a:r>
            <a:r>
              <a:rPr lang="de-DE" baseline="0" noProof="0" dirty="0" err="1" smtClean="0"/>
              <a:t>delta</a:t>
            </a:r>
            <a:r>
              <a:rPr lang="de-DE" baseline="0" noProof="0" dirty="0" smtClean="0"/>
              <a:t> verändert werden die Grenzen jedes anderen </a:t>
            </a:r>
            <a:r>
              <a:rPr lang="de-DE" baseline="0" noProof="0" dirty="0" err="1" smtClean="0"/>
              <a:t>Constraints</a:t>
            </a:r>
            <a:r>
              <a:rPr lang="de-DE" baseline="0" noProof="0" dirty="0" smtClean="0"/>
              <a:t> im Zeitmodell hierdurch maximal ebenfalls um Delta verändert. </a:t>
            </a:r>
          </a:p>
          <a:p>
            <a:r>
              <a:rPr lang="de-DE" baseline="0" noProof="0" dirty="0" smtClean="0"/>
              <a:t>Damit ist es möglich die </a:t>
            </a:r>
            <a:r>
              <a:rPr lang="de-DE" baseline="0" noProof="0" dirty="0" err="1" smtClean="0"/>
              <a:t>Constraints</a:t>
            </a:r>
            <a:r>
              <a:rPr lang="de-DE" baseline="0" noProof="0" dirty="0" smtClean="0"/>
              <a:t> des aktualisierten minimalen Zeitmodell so zu approximieren, das sichergestellt ist, das eine Änderung die auf dem approximierten Zeitmodell angewendet werden kann auch auf dem tatsächlichen Zeitmodell angewendet werden kann.</a:t>
            </a:r>
            <a:endParaRPr lang="de-DE" noProof="0"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26</a:t>
            </a:fld>
            <a:endParaRPr lang="de-DE" dirty="0"/>
          </a:p>
        </p:txBody>
      </p:sp>
    </p:spTree>
    <p:extLst>
      <p:ext uri="{BB962C8B-B14F-4D97-AF65-F5344CB8AC3E}">
        <p14:creationId xmlns:p14="http://schemas.microsoft.com/office/powerpoint/2010/main" val="427324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aseline="0" dirty="0" smtClean="0"/>
              <a:t>My prototype is based on the </a:t>
            </a:r>
            <a:r>
              <a:rPr lang="en-US" baseline="0" dirty="0" err="1" smtClean="0"/>
              <a:t>AristaFlow</a:t>
            </a:r>
            <a:r>
              <a:rPr lang="en-US" baseline="0" dirty="0" smtClean="0"/>
              <a:t> BPM Suite, a fully-fledge process management system originally developed at our institute.</a:t>
            </a:r>
          </a:p>
          <a:p>
            <a:endParaRPr lang="en-US" baseline="0" dirty="0" smtClean="0"/>
          </a:p>
          <a:p>
            <a:r>
              <a:rPr lang="en-US" baseline="0" dirty="0" smtClean="0"/>
              <a:t>First my prototype allows us to model time-aware processes using a comprehensive number of time patterns.*</a:t>
            </a:r>
            <a:endParaRPr lang="en-US" dirty="0" smtClean="0"/>
          </a:p>
          <a:p>
            <a:r>
              <a:rPr lang="en-US" dirty="0" smtClean="0"/>
              <a:t/>
            </a:r>
            <a:br>
              <a:rPr lang="en-US" dirty="0" smtClean="0"/>
            </a:br>
            <a:r>
              <a:rPr lang="en-US" dirty="0" smtClean="0"/>
              <a:t>Resulting process models can be checked for their </a:t>
            </a:r>
            <a:r>
              <a:rPr lang="en-US" dirty="0" err="1" smtClean="0"/>
              <a:t>executability</a:t>
            </a:r>
            <a:r>
              <a:rPr lang="en-US" dirty="0" smtClean="0"/>
              <a:t>*</a:t>
            </a:r>
            <a:r>
              <a:rPr lang="en-US" baseline="0" dirty="0" smtClean="0"/>
              <a:t> and the </a:t>
            </a:r>
            <a:r>
              <a:rPr lang="en-US" dirty="0" smtClean="0"/>
              <a:t>resulting time model can be analyzed in detail.</a:t>
            </a:r>
            <a:br>
              <a:rPr lang="en-US" dirty="0" smtClean="0"/>
            </a:br>
            <a:r>
              <a:rPr lang="en-US" dirty="0" smtClean="0"/>
              <a:t/>
            </a:r>
            <a:br>
              <a:rPr lang="en-US" dirty="0" smtClean="0"/>
            </a:br>
            <a:r>
              <a:rPr lang="en-US" dirty="0" smtClean="0"/>
              <a:t>*Finally, it’s possible to simulate the execution of processes in a test environment to test the behavior of the execution strategy.</a:t>
            </a:r>
            <a:endParaRPr lang="de-DE"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27</a:t>
            </a:fld>
            <a:endParaRPr lang="de-DE" dirty="0"/>
          </a:p>
        </p:txBody>
      </p:sp>
    </p:spTree>
    <p:extLst>
      <p:ext uri="{BB962C8B-B14F-4D97-AF65-F5344CB8AC3E}">
        <p14:creationId xmlns:p14="http://schemas.microsoft.com/office/powerpoint/2010/main" val="2773463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At the beginning of my thesis stood the question, what kinds of temporal aspects are actually</a:t>
            </a:r>
            <a:r>
              <a:rPr lang="en-US" baseline="0" dirty="0" smtClean="0"/>
              <a:t> </a:t>
            </a:r>
            <a:r>
              <a:rPr lang="en-US" dirty="0" smtClean="0"/>
              <a:t>relevant in the context of business processes. *To answer this question, I developed a set of time patterns and later provided a formal semantics for</a:t>
            </a:r>
            <a:r>
              <a:rPr lang="en-US" baseline="0" dirty="0" smtClean="0"/>
              <a:t> each of them</a:t>
            </a:r>
            <a:r>
              <a:rPr lang="en-US" dirty="0" smtClean="0"/>
              <a:t>.</a:t>
            </a:r>
            <a:br>
              <a:rPr lang="en-US" dirty="0" smtClean="0"/>
            </a:br>
            <a:r>
              <a:rPr lang="en-US" dirty="0" smtClean="0"/>
              <a:t/>
            </a:r>
            <a:br>
              <a:rPr lang="en-US" dirty="0" smtClean="0"/>
            </a:br>
            <a:r>
              <a:rPr lang="en-US" dirty="0" smtClean="0"/>
              <a:t>Based on this first step, I developed methods</a:t>
            </a:r>
            <a:r>
              <a:rPr lang="en-US" baseline="0" dirty="0" smtClean="0"/>
              <a:t> and algorithms for verifying the </a:t>
            </a:r>
            <a:r>
              <a:rPr lang="en-US" baseline="0" dirty="0" err="1" smtClean="0"/>
              <a:t>executability</a:t>
            </a:r>
            <a:r>
              <a:rPr lang="en-US" baseline="0" dirty="0" smtClean="0"/>
              <a:t> of respective time-aware process models based on Conditional Simple Temporal Network with Uncertainty.</a:t>
            </a:r>
          </a:p>
          <a:p>
            <a:r>
              <a:rPr lang="en-US" dirty="0" smtClean="0"/>
              <a:t/>
            </a:r>
            <a:br>
              <a:rPr lang="en-US" dirty="0" smtClean="0"/>
            </a:br>
            <a:r>
              <a:rPr lang="en-US" dirty="0" smtClean="0"/>
              <a:t>*In the context of the execution of time-aware processes, I developed a comprehensive execution model, which allows to execute and monitor a time-aware</a:t>
            </a:r>
            <a:r>
              <a:rPr lang="en-US" baseline="0" dirty="0" smtClean="0"/>
              <a:t> </a:t>
            </a:r>
            <a:r>
              <a:rPr lang="en-US" dirty="0" smtClean="0"/>
              <a:t>process instance in order to ensure error-free execution.</a:t>
            </a:r>
            <a:br>
              <a:rPr lang="en-US" dirty="0" smtClean="0"/>
            </a:br>
            <a:r>
              <a:rPr lang="en-US" dirty="0" smtClean="0"/>
              <a:t/>
            </a:r>
            <a:br>
              <a:rPr lang="en-US" dirty="0" smtClean="0"/>
            </a:br>
            <a:r>
              <a:rPr lang="en-US" dirty="0" smtClean="0"/>
              <a:t>*For the dynamic adaptation of processes, I have developed corresponding time-aware change operations. Furthermore, I was able to show how an approximation based technique</a:t>
            </a:r>
            <a:r>
              <a:rPr lang="en-US" baseline="0" dirty="0" smtClean="0"/>
              <a:t> can be used to perform multiple change operations efficiently</a:t>
            </a:r>
            <a:r>
              <a:rPr lang="en-US" dirty="0" smtClean="0"/>
              <a:t>.</a:t>
            </a:r>
          </a:p>
          <a:p>
            <a:endParaRPr lang="en-US" noProof="0" dirty="0" smtClean="0"/>
          </a:p>
          <a:p>
            <a:r>
              <a:rPr lang="en-US" noProof="0" dirty="0" smtClean="0"/>
              <a:t>Altogether, the concepts, techniques, and algorithms introduced by me provide a significant contribution to the development of Time-Aware BPM Systems. </a:t>
            </a:r>
          </a:p>
          <a:p>
            <a:endParaRPr lang="en-US" baseline="0" noProof="0" dirty="0" smtClean="0"/>
          </a:p>
          <a:p>
            <a:r>
              <a:rPr lang="en-US" baseline="0" noProof="0" dirty="0" smtClean="0"/>
              <a:t>Thank you very much.</a:t>
            </a:r>
          </a:p>
        </p:txBody>
      </p:sp>
      <p:sp>
        <p:nvSpPr>
          <p:cNvPr id="4" name="Foliennummernplatzhalter 3"/>
          <p:cNvSpPr>
            <a:spLocks noGrp="1"/>
          </p:cNvSpPr>
          <p:nvPr>
            <p:ph type="sldNum" sz="quarter" idx="10"/>
          </p:nvPr>
        </p:nvSpPr>
        <p:spPr/>
        <p:txBody>
          <a:bodyPr/>
          <a:lstStyle/>
          <a:p>
            <a:fld id="{5AB8EE71-149C-4470-A660-157DB11D8963}" type="slidenum">
              <a:rPr lang="de-DE" smtClean="0"/>
              <a:pPr/>
              <a:t>28</a:t>
            </a:fld>
            <a:endParaRPr lang="de-DE" dirty="0"/>
          </a:p>
        </p:txBody>
      </p:sp>
    </p:spTree>
    <p:extLst>
      <p:ext uri="{BB962C8B-B14F-4D97-AF65-F5344CB8AC3E}">
        <p14:creationId xmlns:p14="http://schemas.microsoft.com/office/powerpoint/2010/main" val="3060626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Zwischen</a:t>
            </a:r>
            <a:r>
              <a:rPr lang="de-DE" baseline="0" noProof="0" dirty="0" smtClean="0"/>
              <a:t> der Vorbereitung des Patienten und der Behandlung </a:t>
            </a:r>
            <a:r>
              <a:rPr lang="de-DE" noProof="0" dirty="0" smtClean="0"/>
              <a:t>muss die Behandlung selbst vorbereitet werden.</a:t>
            </a:r>
            <a:r>
              <a:rPr lang="de-DE" baseline="0" noProof="0" dirty="0" smtClean="0"/>
              <a:t> Dies Dauert</a:t>
            </a:r>
            <a:r>
              <a:rPr lang="de-DE" noProof="0" dirty="0" smtClean="0"/>
              <a:t> mindestens eine Stunde und kann frühestens 3</a:t>
            </a:r>
            <a:r>
              <a:rPr lang="de-DE" baseline="0" noProof="0" dirty="0" smtClean="0"/>
              <a:t> Stunden vor der Behandlung begonnen werden. Neben diesen Zeitbedingungen gibt es noch eine ganz Reihe weiterer die alle während der Ausführung des Prozesses beachtet werden müssen. </a:t>
            </a:r>
          </a:p>
          <a:p>
            <a:endParaRPr lang="de-DE" baseline="0" noProof="0" dirty="0" smtClean="0"/>
          </a:p>
          <a:p>
            <a:r>
              <a:rPr lang="de-DE" baseline="0" noProof="0" dirty="0" smtClean="0"/>
              <a:t>Wie man sich unschwer vorstellen kann kommt es bei einem solchen zeitbehafteten Prozess ohne eine entsprechend Unterstützung häufig zu einer  Verletzung der Zeitbedingungen. Dies kann dann in letzter Konsequenz sogar dazu führen, dass der Prozess abgebrochen und komplett von vorne begonnen werden muss. Was natürlich nicht zuletzt aufgrund der damit verbundenen höheren Kosten vermieden werden sollte.</a:t>
            </a:r>
          </a:p>
          <a:p>
            <a:endParaRPr lang="de-DE" baseline="0" noProof="0" dirty="0" smtClean="0"/>
          </a:p>
          <a:p>
            <a:r>
              <a:rPr lang="de-DE" baseline="0" noProof="0" dirty="0" smtClean="0"/>
              <a:t>Es ist damit klar, das die Unterstützung von Zeitaspekten für prozessorientierte Informationssysteme eine äußerst wichtige Rolle spielt. Unter diesen Eindrücken ist es durchaus überraschend, dass Zeitaspekten in heutigen Informationssystemen nur sehr begrenzt bis gar nicht unterstütz werden. Insbesondere, da das nicht-beachten von Zeitbedingungen sehr häufig mit schwerwiegenden Konsequenzen verbunden ist.</a:t>
            </a:r>
            <a:endParaRPr lang="de-DE" noProof="0"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3</a:t>
            </a:fld>
            <a:endParaRPr lang="de-DE" dirty="0"/>
          </a:p>
        </p:txBody>
      </p:sp>
    </p:spTree>
    <p:extLst>
      <p:ext uri="{BB962C8B-B14F-4D97-AF65-F5344CB8AC3E}">
        <p14:creationId xmlns:p14="http://schemas.microsoft.com/office/powerpoint/2010/main" val="205821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noProof="0" dirty="0" smtClean="0"/>
              <a:t>Ziel meiner Arbeit ist daher die</a:t>
            </a:r>
            <a:r>
              <a:rPr lang="de-DE" baseline="0" noProof="0" dirty="0" smtClean="0"/>
              <a:t> Entwicklung eines Rahmenwerks zur Unterstützung zeitbehafteter Prozesse in einem prozessorientierten Informationssystems während des gesamten Prozesslebenszyklus. Dieser besteht vereinfacht gesagt aus den drei Phasen Analyse, Ausführung und Evolution.</a:t>
            </a:r>
          </a:p>
          <a:p>
            <a:endParaRPr lang="de-DE" baseline="0" noProof="0" dirty="0" smtClean="0"/>
          </a:p>
          <a:p>
            <a:r>
              <a:rPr lang="de-DE" baseline="0" noProof="0" dirty="0" smtClean="0"/>
              <a:t>Der Lebenszyklus eines Prozesses beginnt mit der Analyse des realen Prozesses und der Modellierung eines entsprechenden Prozessmodells. </a:t>
            </a:r>
          </a:p>
          <a:p>
            <a:r>
              <a:rPr lang="de-DE" baseline="0" noProof="0" dirty="0" smtClean="0"/>
              <a:t>Dabei ist es wichtig, das die Zeiteigenschaften und –</a:t>
            </a:r>
            <a:r>
              <a:rPr lang="de-DE" baseline="0" noProof="0" dirty="0" err="1" smtClean="0"/>
              <a:t>bedingungen</a:t>
            </a:r>
            <a:r>
              <a:rPr lang="de-DE" baseline="0" noProof="0" dirty="0" smtClean="0"/>
              <a:t> des Prozesses vollständig erfasst werden können. </a:t>
            </a:r>
          </a:p>
          <a:p>
            <a:endParaRPr lang="de-DE" baseline="0" noProof="0" dirty="0" smtClean="0"/>
          </a:p>
          <a:p>
            <a:r>
              <a:rPr lang="de-DE" baseline="0" noProof="0" dirty="0" smtClean="0"/>
              <a:t>Es ist also eine entsprechende Ausdrucksmächtigkeit, der zugrundeliegenden Prozessmodellierungssprachen erforderlich. </a:t>
            </a:r>
          </a:p>
          <a:p>
            <a:endParaRPr lang="de-DE" baseline="0" noProof="0" dirty="0" smtClean="0"/>
          </a:p>
          <a:p>
            <a:r>
              <a:rPr lang="de-DE" baseline="0" noProof="0" dirty="0" smtClean="0"/>
              <a:t>Hierbei müssen auch die Verbindungen der Zeitaspekte mit anderen Prozessperspektiven, wie beispielsweise den Daten bedacht werden. </a:t>
            </a:r>
          </a:p>
          <a:p>
            <a:r>
              <a:rPr lang="de-DE" baseline="0" noProof="0" dirty="0" smtClean="0"/>
              <a:t>Als Beispiel sei hier der Termin genannt der innerhalb des Prozesses vereinbart und in einem Datenelement gespeichert wird und dann im späteren Verlauf des Prozesses entsprechend eingehalten werden muss. </a:t>
            </a:r>
          </a:p>
          <a:p>
            <a:endParaRPr lang="de-DE" baseline="0" noProof="0" dirty="0" smtClean="0"/>
          </a:p>
          <a:p>
            <a:r>
              <a:rPr lang="de-DE" baseline="0" noProof="0" dirty="0" smtClean="0"/>
              <a:t>Schließlich ist es wichtig sicherzustellen, dass das entstandene Prozessmodell korrekt und insbesondere auch fehlerfrei ausführbar ist.</a:t>
            </a:r>
          </a:p>
        </p:txBody>
      </p:sp>
      <p:sp>
        <p:nvSpPr>
          <p:cNvPr id="4" name="Foliennummernplatzhalter 3"/>
          <p:cNvSpPr>
            <a:spLocks noGrp="1"/>
          </p:cNvSpPr>
          <p:nvPr>
            <p:ph type="sldNum" sz="quarter" idx="10"/>
          </p:nvPr>
        </p:nvSpPr>
        <p:spPr/>
        <p:txBody>
          <a:bodyPr/>
          <a:lstStyle/>
          <a:p>
            <a:fld id="{5AB8EE71-149C-4470-A660-157DB11D8963}" type="slidenum">
              <a:rPr lang="de-DE" smtClean="0"/>
              <a:pPr/>
              <a:t>4</a:t>
            </a:fld>
            <a:endParaRPr lang="de-DE" dirty="0"/>
          </a:p>
        </p:txBody>
      </p:sp>
    </p:spTree>
    <p:extLst>
      <p:ext uri="{BB962C8B-B14F-4D97-AF65-F5344CB8AC3E}">
        <p14:creationId xmlns:p14="http://schemas.microsoft.com/office/powerpoint/2010/main" val="41157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Ist dies gegeben kann der Prozess zur Ausführung gebracht werden. </a:t>
            </a:r>
          </a:p>
          <a:p>
            <a:endParaRPr lang="de-DE" baseline="0" noProof="0" dirty="0" smtClean="0"/>
          </a:p>
          <a:p>
            <a:r>
              <a:rPr lang="de-DE" baseline="0" noProof="0" dirty="0" smtClean="0"/>
              <a:t>Während der Ausführung ist es wichtig die vorhandenen Zeitbedingungen zu überwachen, um so im Problemfall frühzeitig eingreifen zu können. </a:t>
            </a:r>
          </a:p>
          <a:p>
            <a:r>
              <a:rPr lang="de-DE" baseline="0" noProof="0" dirty="0" smtClean="0"/>
              <a:t>Dabei spielt unter anderem auch das Zusammenspiel komplexer und dynamischer Zeitbedingungen eine wichtige Rolle.</a:t>
            </a:r>
          </a:p>
          <a:p>
            <a:endParaRPr lang="de-DE" baseline="0" noProof="0" dirty="0" smtClean="0"/>
          </a:p>
          <a:p>
            <a:r>
              <a:rPr lang="de-DE" baseline="0" noProof="0" dirty="0" smtClean="0"/>
              <a:t>Weiter muss es möglich sein Ausführungszeiten von Aktivitäten vorherzusagen, um so unter anderem kritische Situationen frühzeitig erkennen und damit hoffentlich verhindern zu können. </a:t>
            </a:r>
          </a:p>
          <a:p>
            <a:endParaRPr lang="de-DE" baseline="0" noProof="0" dirty="0" smtClean="0"/>
          </a:p>
          <a:p>
            <a:r>
              <a:rPr lang="de-DE" baseline="0" noProof="0" dirty="0" smtClean="0"/>
              <a:t>Schließlich spielt bei all diesen Aspekten die Sicherstellung der Effizienz eine sehr große Rolle, da innerhalb eines einzelnen prozessorientierten Informationssystems nicht selten 100te bis 1000de Prozessinstanzen gleichzeitig ausgeführt werden.</a:t>
            </a:r>
          </a:p>
          <a:p>
            <a:endParaRPr lang="de-DE" baseline="0"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5</a:t>
            </a:fld>
            <a:endParaRPr lang="de-DE" dirty="0"/>
          </a:p>
        </p:txBody>
      </p:sp>
    </p:spTree>
    <p:extLst>
      <p:ext uri="{BB962C8B-B14F-4D97-AF65-F5344CB8AC3E}">
        <p14:creationId xmlns:p14="http://schemas.microsoft.com/office/powerpoint/2010/main" val="4260249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Nicht nur im Fehlerfall ist es außerdem notwendig, das Prozessinstanzen während der Laufzeit dynamisch verändert werden können. Dies ist beispielsweise auch häufig notwendig um auf geänderte Kontextbedingungen reagieren zu können. </a:t>
            </a:r>
          </a:p>
          <a:p>
            <a:endParaRPr lang="de-DE" baseline="0" noProof="0" dirty="0" smtClean="0"/>
          </a:p>
          <a:p>
            <a:r>
              <a:rPr lang="de-DE" baseline="0" noProof="0" dirty="0" smtClean="0"/>
              <a:t>Dabei müssen neben strukturellen Änderungen, wie dem Einfügen und Löschen von Aktivitäten, auch Änderungen an den Zeitbedingungen einer Prozessinstanz unterstützt werden. </a:t>
            </a:r>
          </a:p>
          <a:p>
            <a:endParaRPr lang="de-DE" baseline="0" noProof="0" dirty="0" smtClean="0"/>
          </a:p>
          <a:p>
            <a:r>
              <a:rPr lang="de-DE" baseline="0" noProof="0" dirty="0" smtClean="0"/>
              <a:t>Hierbei ist es zentral, sicherzustellen, dass die Prozessinstanz nach den Änderungen weiterhin korrekt und fehlerfrei Ausführbar ist. </a:t>
            </a:r>
          </a:p>
          <a:p>
            <a:endParaRPr lang="de-DE" baseline="0" noProof="0" dirty="0" smtClean="0"/>
          </a:p>
          <a:p>
            <a:r>
              <a:rPr lang="de-DE" baseline="0" noProof="0" dirty="0" smtClean="0"/>
              <a:t>Auch hierbei spielt die Effizienz der eingesetzten Algorithmen eine wichtige Rolle, da häufig dutzende oder 100te Prozessinstanzen gleichzeitig angepasst werden müssen.</a:t>
            </a:r>
          </a:p>
        </p:txBody>
      </p:sp>
      <p:sp>
        <p:nvSpPr>
          <p:cNvPr id="4" name="Foliennummernplatzhalter 3"/>
          <p:cNvSpPr>
            <a:spLocks noGrp="1"/>
          </p:cNvSpPr>
          <p:nvPr>
            <p:ph type="sldNum" sz="quarter" idx="10"/>
          </p:nvPr>
        </p:nvSpPr>
        <p:spPr/>
        <p:txBody>
          <a:bodyPr/>
          <a:lstStyle/>
          <a:p>
            <a:fld id="{5AB8EE71-149C-4470-A660-157DB11D8963}" type="slidenum">
              <a:rPr lang="de-DE" smtClean="0"/>
              <a:pPr/>
              <a:t>6</a:t>
            </a:fld>
            <a:endParaRPr lang="de-DE" dirty="0"/>
          </a:p>
        </p:txBody>
      </p:sp>
    </p:spTree>
    <p:extLst>
      <p:ext uri="{BB962C8B-B14F-4D97-AF65-F5344CB8AC3E}">
        <p14:creationId xmlns:p14="http://schemas.microsoft.com/office/powerpoint/2010/main" val="77084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noProof="0" dirty="0" smtClean="0"/>
              <a:t>Das Ziel meines Promotionsvorhabens ist daher die umfassende Unterstützung zeitlicher Aspekte während des gesamten Prozesslebenszyklus. </a:t>
            </a:r>
          </a:p>
          <a:p>
            <a:endParaRPr lang="de-DE" baseline="0" noProof="0" dirty="0" smtClean="0"/>
          </a:p>
          <a:p>
            <a:r>
              <a:rPr lang="de-DE" baseline="0" noProof="0" dirty="0" smtClean="0"/>
              <a:t>Hierzu zählt wie eben erläutert die umfassende Unterstützung zeitlicher Aspekte bei der Modellierung, die Überprüfung  der modellierten Prozesse auf ihre Korrektheit und Ausführbarkeit, die effiziente Ausführung und Überwachung zeitbehafteter Prozessinstanzen, sowie die dynamische Anpassung entsprechender Prozessinstanzen zur Laufzeit.</a:t>
            </a:r>
            <a:endParaRPr lang="de-DE" noProof="0"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7</a:t>
            </a:fld>
            <a:endParaRPr lang="de-DE" dirty="0"/>
          </a:p>
        </p:txBody>
      </p:sp>
    </p:spTree>
    <p:extLst>
      <p:ext uri="{BB962C8B-B14F-4D97-AF65-F5344CB8AC3E}">
        <p14:creationId xmlns:p14="http://schemas.microsoft.com/office/powerpoint/2010/main" val="2850959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These requirements motivated the following</a:t>
            </a:r>
            <a:r>
              <a:rPr lang="en-US" baseline="0" dirty="0" smtClean="0"/>
              <a:t> </a:t>
            </a:r>
            <a:r>
              <a:rPr lang="en-US" dirty="0" smtClean="0"/>
              <a:t>four research questions with respect to </a:t>
            </a:r>
            <a:r>
              <a:rPr lang="en-US" baseline="0" dirty="0" smtClean="0"/>
              <a:t>time- and process-aware information systems</a:t>
            </a:r>
            <a:r>
              <a:rPr lang="en-US" dirty="0" smtClean="0"/>
              <a:t>, which I focused on during my thesis.</a:t>
            </a:r>
          </a:p>
          <a:p>
            <a:endParaRPr lang="en-US" dirty="0" smtClean="0"/>
          </a:p>
          <a:p>
            <a:r>
              <a:rPr lang="en-US" dirty="0" smtClean="0"/>
              <a:t>During my thesis I developed</a:t>
            </a:r>
            <a:r>
              <a:rPr lang="en-US" baseline="0" dirty="0" smtClean="0"/>
              <a:t> advanced concepts to deal with all four of these questions.</a:t>
            </a:r>
            <a:endParaRPr lang="en-US" dirty="0" smtClean="0"/>
          </a:p>
          <a:p>
            <a:r>
              <a:rPr lang="en-US" dirty="0" smtClean="0"/>
              <a:t>Due to the limited time</a:t>
            </a:r>
            <a:r>
              <a:rPr lang="en-US" baseline="0" dirty="0" smtClean="0"/>
              <a:t>, in todays talk I will mainly </a:t>
            </a:r>
            <a:r>
              <a:rPr lang="en-US" dirty="0" smtClean="0"/>
              <a:t>focus on the</a:t>
            </a:r>
            <a:r>
              <a:rPr lang="en-US" baseline="0" dirty="0" smtClean="0"/>
              <a:t> first two and the last question.</a:t>
            </a:r>
            <a:endParaRPr lang="en-US" dirty="0"/>
          </a:p>
        </p:txBody>
      </p:sp>
      <p:sp>
        <p:nvSpPr>
          <p:cNvPr id="4" name="Foliennummernplatzhalter 3"/>
          <p:cNvSpPr>
            <a:spLocks noGrp="1"/>
          </p:cNvSpPr>
          <p:nvPr>
            <p:ph type="sldNum" sz="quarter" idx="10"/>
          </p:nvPr>
        </p:nvSpPr>
        <p:spPr/>
        <p:txBody>
          <a:bodyPr/>
          <a:lstStyle/>
          <a:p>
            <a:fld id="{5AB8EE71-149C-4470-A660-157DB11D8963}" type="slidenum">
              <a:rPr lang="de-DE" smtClean="0"/>
              <a:pPr/>
              <a:t>8</a:t>
            </a:fld>
            <a:endParaRPr lang="de-DE" dirty="0"/>
          </a:p>
        </p:txBody>
      </p:sp>
    </p:spTree>
    <p:extLst>
      <p:ext uri="{BB962C8B-B14F-4D97-AF65-F5344CB8AC3E}">
        <p14:creationId xmlns:p14="http://schemas.microsoft.com/office/powerpoint/2010/main" val="309715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At the</a:t>
            </a:r>
            <a:r>
              <a:rPr lang="en-US" baseline="0" noProof="0" dirty="0" smtClean="0"/>
              <a:t> beginning of my thesis stood the question, what it actually is, that makes a process time-aware, and what is required to properly describe a time-aware process in a process-aware information system.</a:t>
            </a:r>
          </a:p>
          <a:p>
            <a:endParaRPr lang="en-US" baseline="0" noProof="0" dirty="0" smtClean="0"/>
          </a:p>
          <a:p>
            <a:r>
              <a:rPr lang="en-US" baseline="0" noProof="0" dirty="0" smtClean="0"/>
              <a:t>What I found, when looking at the current literature, is,* that there actually was no common understanding of temporal aspects in processes. </a:t>
            </a:r>
          </a:p>
          <a:p>
            <a:pPr marL="0" indent="0">
              <a:buFont typeface="Wingdings" panose="05000000000000000000" pitchFamily="2" charset="2"/>
              <a:buNone/>
            </a:pPr>
            <a:endParaRPr lang="en-US" noProof="0" dirty="0" smtClean="0">
              <a:sym typeface="Wingdings" panose="05000000000000000000" pitchFamily="2" charset="2"/>
            </a:endParaRPr>
          </a:p>
          <a:p>
            <a:pPr marL="0" indent="0">
              <a:buFont typeface="Wingdings" panose="05000000000000000000" pitchFamily="2" charset="2"/>
              <a:buNone/>
            </a:pPr>
            <a:r>
              <a:rPr lang="en-US" noProof="0" dirty="0" smtClean="0">
                <a:sym typeface="Wingdings" panose="05000000000000000000" pitchFamily="2" charset="2"/>
              </a:rPr>
              <a:t>In</a:t>
            </a:r>
            <a:r>
              <a:rPr lang="en-US" baseline="0" noProof="0" dirty="0" smtClean="0">
                <a:sym typeface="Wingdings" panose="05000000000000000000" pitchFamily="2" charset="2"/>
              </a:rPr>
              <a:t> particular there, existed </a:t>
            </a:r>
            <a:r>
              <a:rPr lang="en-US" noProof="0" dirty="0" smtClean="0">
                <a:sym typeface="Wingdings" panose="05000000000000000000" pitchFamily="2" charset="2"/>
              </a:rPr>
              <a:t>no in-depth</a:t>
            </a:r>
            <a:r>
              <a:rPr lang="en-US" baseline="0" noProof="0" dirty="0" smtClean="0">
                <a:sym typeface="Wingdings" panose="05000000000000000000" pitchFamily="2" charset="2"/>
              </a:rPr>
              <a:t> analysis of the actual requirements of processes regarding their required support of the temporal perspective.</a:t>
            </a:r>
          </a:p>
          <a:p>
            <a:endParaRPr lang="en-US"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smtClean="0"/>
              <a:t>The first</a:t>
            </a:r>
            <a:r>
              <a:rPr lang="en-US" baseline="0" noProof="0" dirty="0" smtClean="0"/>
              <a:t> step of my thesis, therefore, was to analyze the requirements of business processes.</a:t>
            </a:r>
            <a:endParaRPr lang="en-US" noProof="0" dirty="0" smtClean="0"/>
          </a:p>
        </p:txBody>
      </p:sp>
      <p:sp>
        <p:nvSpPr>
          <p:cNvPr id="4" name="Foliennummernplatzhalter 3"/>
          <p:cNvSpPr>
            <a:spLocks noGrp="1"/>
          </p:cNvSpPr>
          <p:nvPr>
            <p:ph type="sldNum" sz="quarter" idx="10"/>
          </p:nvPr>
        </p:nvSpPr>
        <p:spPr/>
        <p:txBody>
          <a:bodyPr/>
          <a:lstStyle/>
          <a:p>
            <a:fld id="{5AB8EE71-149C-4470-A660-157DB11D8963}" type="slidenum">
              <a:rPr lang="de-DE" smtClean="0"/>
              <a:pPr/>
              <a:t>9</a:t>
            </a:fld>
            <a:endParaRPr lang="de-DE" dirty="0"/>
          </a:p>
        </p:txBody>
      </p:sp>
    </p:spTree>
    <p:extLst>
      <p:ext uri="{BB962C8B-B14F-4D97-AF65-F5344CB8AC3E}">
        <p14:creationId xmlns:p14="http://schemas.microsoft.com/office/powerpoint/2010/main" val="149591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3" name="Bildplatzhalter 2"/>
          <p:cNvSpPr>
            <a:spLocks noGrp="1"/>
          </p:cNvSpPr>
          <p:nvPr>
            <p:ph type="pic" sz="quarter" idx="10"/>
          </p:nvPr>
        </p:nvSpPr>
        <p:spPr>
          <a:xfrm>
            <a:off x="0" y="1330325"/>
            <a:ext cx="9144000" cy="3959225"/>
          </a:xfrm>
        </p:spPr>
        <p:txBody>
          <a:bodyPr/>
          <a:lstStyle/>
          <a:p>
            <a:r>
              <a:rPr lang="de-DE" dirty="0" smtClean="0"/>
              <a:t>Bild durch Klicken auf Symbol hinzufügen</a:t>
            </a:r>
            <a:endParaRPr lang="de-DE" dirty="0"/>
          </a:p>
        </p:txBody>
      </p:sp>
      <p:pic>
        <p:nvPicPr>
          <p:cNvPr id="706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
        <p:nvSpPr>
          <p:cNvPr id="11" name="Textplatzhalter 10"/>
          <p:cNvSpPr>
            <a:spLocks noGrp="1"/>
          </p:cNvSpPr>
          <p:nvPr>
            <p:ph type="body" sz="quarter" idx="11" hasCustomPrompt="1"/>
          </p:nvPr>
        </p:nvSpPr>
        <p:spPr>
          <a:xfrm>
            <a:off x="228600" y="5502274"/>
            <a:ext cx="2880000" cy="1167085"/>
          </a:xfrm>
        </p:spPr>
        <p:txBody>
          <a:bodyPr lIns="0" tIns="72000" rIns="72000" bIns="0" anchor="b" anchorCtr="0"/>
          <a:lstStyle>
            <a:lvl1pPr eaLnBrk="1" hangingPunct="1">
              <a:lnSpc>
                <a:spcPts val="1200"/>
              </a:lnSpc>
              <a:buClr>
                <a:schemeClr val="tx2"/>
              </a:buClr>
              <a:buFont typeface="Times" pitchFamily="1" charset="0"/>
              <a:buNone/>
              <a:defRPr sz="900"/>
            </a:lvl1pPr>
          </a:lstStyle>
          <a:p>
            <a:pPr eaLnBrk="1" hangingPunct="1">
              <a:lnSpc>
                <a:spcPts val="1200"/>
              </a:lnSpc>
              <a:buClr>
                <a:schemeClr val="tx2"/>
              </a:buClr>
              <a:buFont typeface="Times" pitchFamily="1" charset="0"/>
              <a:buNone/>
            </a:pPr>
            <a:r>
              <a:rPr lang="de-DE" sz="900" dirty="0" smtClean="0">
                <a:solidFill>
                  <a:srgbClr val="323232"/>
                </a:solidFill>
                <a:latin typeface="Arial" charset="0"/>
              </a:rPr>
              <a:t>Hier stehen Informationen wie:</a:t>
            </a:r>
            <a:br>
              <a:rPr lang="de-DE" sz="900" dirty="0" smtClean="0">
                <a:solidFill>
                  <a:srgbClr val="323232"/>
                </a:solidFill>
                <a:latin typeface="Arial" charset="0"/>
              </a:rPr>
            </a:br>
            <a:r>
              <a:rPr lang="de-DE" sz="900" dirty="0" smtClean="0">
                <a:solidFill>
                  <a:srgbClr val="323232"/>
                </a:solidFill>
                <a:latin typeface="Arial" charset="0"/>
              </a:rPr>
              <a:t>Name, </a:t>
            </a:r>
            <a:br>
              <a:rPr lang="de-DE" sz="900" dirty="0" smtClean="0">
                <a:solidFill>
                  <a:srgbClr val="323232"/>
                </a:solidFill>
                <a:latin typeface="Arial" charset="0"/>
              </a:rPr>
            </a:br>
            <a:r>
              <a:rPr lang="de-DE" sz="900" dirty="0" smtClean="0">
                <a:solidFill>
                  <a:srgbClr val="323232"/>
                </a:solidFill>
                <a:latin typeface="Arial" charset="0"/>
              </a:rPr>
              <a:t>Institut</a:t>
            </a:r>
            <a:br>
              <a:rPr lang="de-DE" sz="900" dirty="0" smtClean="0">
                <a:solidFill>
                  <a:srgbClr val="323232"/>
                </a:solidFill>
                <a:latin typeface="Arial" charset="0"/>
              </a:rPr>
            </a:br>
            <a:r>
              <a:rPr lang="de-DE" sz="900" dirty="0" smtClean="0">
                <a:solidFill>
                  <a:srgbClr val="323232"/>
                </a:solidFill>
                <a:latin typeface="Arial" charset="0"/>
              </a:rPr>
              <a:t>Universität Ulm</a:t>
            </a:r>
            <a:br>
              <a:rPr lang="de-DE" sz="900" dirty="0" smtClean="0">
                <a:solidFill>
                  <a:srgbClr val="323232"/>
                </a:solidFill>
                <a:latin typeface="Arial" charset="0"/>
              </a:rPr>
            </a:br>
            <a:r>
              <a:rPr lang="de-DE" sz="900" dirty="0" smtClean="0">
                <a:solidFill>
                  <a:srgbClr val="323232"/>
                </a:solidFill>
                <a:latin typeface="Arial" charset="0"/>
              </a:rPr>
              <a:t>Email-Adresse</a:t>
            </a:r>
            <a:br>
              <a:rPr lang="de-DE" sz="900" dirty="0" smtClean="0">
                <a:solidFill>
                  <a:srgbClr val="323232"/>
                </a:solidFill>
                <a:latin typeface="Arial" charset="0"/>
              </a:rPr>
            </a:br>
            <a:r>
              <a:rPr lang="de-DE" sz="900" dirty="0" smtClean="0">
                <a:solidFill>
                  <a:srgbClr val="323232"/>
                </a:solidFill>
                <a:latin typeface="Arial" charset="0"/>
              </a:rPr>
              <a:t>Datum, usw..</a:t>
            </a:r>
          </a:p>
        </p:txBody>
      </p:sp>
      <p:sp>
        <p:nvSpPr>
          <p:cNvPr id="13" name="Textplatzhalter 12"/>
          <p:cNvSpPr>
            <a:spLocks noGrp="1"/>
          </p:cNvSpPr>
          <p:nvPr>
            <p:ph type="body" sz="quarter" idx="12" hasCustomPrompt="1"/>
          </p:nvPr>
        </p:nvSpPr>
        <p:spPr>
          <a:xfrm>
            <a:off x="4740275" y="5502275"/>
            <a:ext cx="4114800" cy="374997"/>
          </a:xfrm>
        </p:spPr>
        <p:txBody>
          <a:bodyPr lIns="0" tIns="0" rIns="0" bIns="0"/>
          <a:lstStyle>
            <a:lvl1pPr>
              <a:lnSpc>
                <a:spcPct val="100000"/>
              </a:lnSpc>
              <a:defRPr sz="2400">
                <a:solidFill>
                  <a:srgbClr val="A32638"/>
                </a:solidFill>
                <a:latin typeface="Arial" pitchFamily="34" charset="0"/>
                <a:cs typeface="Arial" pitchFamily="34" charset="0"/>
              </a:defRPr>
            </a:lvl1pPr>
          </a:lstStyle>
          <a:p>
            <a:pPr lvl="0"/>
            <a:r>
              <a:rPr lang="de-DE" dirty="0" smtClean="0"/>
              <a:t>Titel</a:t>
            </a:r>
          </a:p>
        </p:txBody>
      </p:sp>
      <p:sp>
        <p:nvSpPr>
          <p:cNvPr id="15" name="Bildplatzhalter 14"/>
          <p:cNvSpPr>
            <a:spLocks noGrp="1"/>
          </p:cNvSpPr>
          <p:nvPr>
            <p:ph type="pic" sz="quarter" idx="13" hasCustomPrompt="1"/>
          </p:nvPr>
        </p:nvSpPr>
        <p:spPr>
          <a:xfrm>
            <a:off x="0" y="0"/>
            <a:ext cx="3635375" cy="1341438"/>
          </a:xfrm>
        </p:spPr>
        <p:txBody>
          <a:bodyPr anchor="ctr" anchorCtr="0"/>
          <a:lstStyle>
            <a:lvl1pPr algn="l">
              <a:defRPr/>
            </a:lvl1pPr>
          </a:lstStyle>
          <a:p>
            <a:r>
              <a:rPr lang="de-DE" dirty="0" smtClean="0"/>
              <a:t>Projektlogo</a:t>
            </a:r>
            <a:endParaRPr lang="de-DE" dirty="0"/>
          </a:p>
        </p:txBody>
      </p:sp>
      <p:sp>
        <p:nvSpPr>
          <p:cNvPr id="21" name="Textplatzhalter 12"/>
          <p:cNvSpPr>
            <a:spLocks noGrp="1"/>
          </p:cNvSpPr>
          <p:nvPr>
            <p:ph type="body" sz="quarter" idx="14" hasCustomPrompt="1"/>
          </p:nvPr>
        </p:nvSpPr>
        <p:spPr>
          <a:xfrm>
            <a:off x="4741200" y="5877272"/>
            <a:ext cx="4114800" cy="648072"/>
          </a:xfrm>
        </p:spPr>
        <p:txBody>
          <a:bodyPr lIns="0" tIns="0" rIns="0" bIns="0"/>
          <a:lstStyle>
            <a:lvl1pPr>
              <a:lnSpc>
                <a:spcPct val="100000"/>
              </a:lnSpc>
              <a:defRPr sz="1400">
                <a:solidFill>
                  <a:srgbClr val="A32638"/>
                </a:solidFill>
                <a:latin typeface="Arial" pitchFamily="34" charset="0"/>
                <a:cs typeface="Arial" pitchFamily="34" charset="0"/>
              </a:defRPr>
            </a:lvl1pPr>
          </a:lstStyle>
          <a:p>
            <a:pPr lvl="0"/>
            <a:r>
              <a:rPr lang="de-DE" dirty="0" err="1" smtClean="0"/>
              <a:t>Subtitel</a:t>
            </a:r>
            <a:endParaRPr lang="de-DE" dirty="0" smtClean="0"/>
          </a:p>
        </p:txBody>
      </p:sp>
      <p:pic>
        <p:nvPicPr>
          <p:cNvPr id="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lnSpc>
                <a:spcPct val="100000"/>
              </a:lnSpc>
              <a:spcAft>
                <a:spcPts val="12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8" name="Titel 7"/>
          <p:cNvSpPr>
            <a:spLocks noGrp="1"/>
          </p:cNvSpPr>
          <p:nvPr>
            <p:ph type="title"/>
          </p:nvPr>
        </p:nvSpPr>
        <p:spPr/>
        <p:txBody>
          <a:bodyPr/>
          <a:lstStyle/>
          <a:p>
            <a:r>
              <a:rPr lang="de-DE" smtClean="0"/>
              <a:t>Titelmasterformat durch Klicken bearbeiten</a:t>
            </a:r>
            <a:endParaRPr lang="de-DE"/>
          </a:p>
        </p:txBody>
      </p:sp>
      <p:sp>
        <p:nvSpPr>
          <p:cNvPr id="2" name="Fußzeilenplatzhalter 1"/>
          <p:cNvSpPr>
            <a:spLocks noGrp="1"/>
          </p:cNvSpPr>
          <p:nvPr>
            <p:ph type="ftr" sz="quarter" idx="10"/>
          </p:nvPr>
        </p:nvSpPr>
        <p:spPr/>
        <p:txBody>
          <a:bodyPr/>
          <a:lstStyle/>
          <a:p>
            <a:r>
              <a:rPr lang="en-US" sz="900" dirty="0" smtClean="0"/>
              <a:t>Time-Aware BPM Systems | BPMDS 2019 | Manfred Reichert</a:t>
            </a:r>
            <a:endParaRPr lang="de-DE" sz="900" dirty="0" smtClean="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32340" y="188640"/>
            <a:ext cx="1485900" cy="564356"/>
          </a:xfrm>
          <a:prstGeom prst="rect">
            <a:avLst/>
          </a:prstGeom>
        </p:spPr>
      </p:pic>
    </p:spTree>
    <p:extLst>
      <p:ext uri="{BB962C8B-B14F-4D97-AF65-F5344CB8AC3E}">
        <p14:creationId xmlns:p14="http://schemas.microsoft.com/office/powerpoint/2010/main" val="179075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hidden="1"/>
          <p:cNvSpPr>
            <a:spLocks noGrp="1"/>
          </p:cNvSpPr>
          <p:nvPr>
            <p:ph type="title" hasCustomPrompt="1"/>
          </p:nvPr>
        </p:nvSpPr>
        <p:spPr>
          <a:xfrm>
            <a:off x="395536" y="692696"/>
            <a:ext cx="3130624" cy="3384376"/>
          </a:xfrm>
        </p:spPr>
        <p:txBody>
          <a:bodyPr anchor="t"/>
          <a:lstStyle>
            <a:lvl1pPr algn="l">
              <a:lnSpc>
                <a:spcPct val="100000"/>
              </a:lnSpc>
              <a:defRPr sz="23900" b="1" cap="all"/>
            </a:lvl1pPr>
          </a:lstStyle>
          <a:p>
            <a:r>
              <a:rPr lang="de-DE" dirty="0" smtClean="0"/>
              <a:t>#</a:t>
            </a:r>
            <a:endParaRPr lang="de-DE" dirty="0"/>
          </a:p>
        </p:txBody>
      </p:sp>
      <p:sp>
        <p:nvSpPr>
          <p:cNvPr id="3" name="Textplatzhalter 2"/>
          <p:cNvSpPr>
            <a:spLocks noGrp="1"/>
          </p:cNvSpPr>
          <p:nvPr>
            <p:ph type="body" idx="1" hasCustomPrompt="1"/>
          </p:nvPr>
        </p:nvSpPr>
        <p:spPr>
          <a:xfrm>
            <a:off x="2843809" y="2852936"/>
            <a:ext cx="5040560" cy="1008112"/>
          </a:xfrm>
        </p:spPr>
        <p:txBody>
          <a:bodyPr anchor="b"/>
          <a:lstStyle>
            <a:lvl1pPr marL="0" indent="0">
              <a:lnSpc>
                <a:spcPct val="100000"/>
              </a:lnSpc>
              <a:buNone/>
              <a:defRPr sz="3200" b="1" baseline="0">
                <a:solidFill>
                  <a:schemeClr val="accent4"/>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Kapitelüberschrift</a:t>
            </a:r>
          </a:p>
        </p:txBody>
      </p:sp>
      <p:cxnSp>
        <p:nvCxnSpPr>
          <p:cNvPr id="8" name="Gerade Verbindung 7"/>
          <p:cNvCxnSpPr/>
          <p:nvPr/>
        </p:nvCxnSpPr>
        <p:spPr bwMode="auto">
          <a:xfrm>
            <a:off x="395536" y="3861048"/>
            <a:ext cx="763284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Gerade Verbindung 4"/>
          <p:cNvCxnSpPr/>
          <p:nvPr/>
        </p:nvCxnSpPr>
        <p:spPr bwMode="auto">
          <a:xfrm>
            <a:off x="395536" y="3861048"/>
            <a:ext cx="7632848" cy="0"/>
          </a:xfrm>
          <a:prstGeom prst="line">
            <a:avLst/>
          </a:prstGeom>
          <a:solidFill>
            <a:schemeClr val="accent1"/>
          </a:solidFill>
          <a:ln w="3810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ußzeilenplatzhalter 6"/>
          <p:cNvSpPr>
            <a:spLocks noGrp="1"/>
          </p:cNvSpPr>
          <p:nvPr>
            <p:ph type="ftr" sz="quarter" idx="10"/>
          </p:nvPr>
        </p:nvSpPr>
        <p:spPr/>
        <p:txBody>
          <a:bodyPr/>
          <a:lstStyle/>
          <a:p>
            <a:r>
              <a:rPr lang="en-US" sz="900" dirty="0" smtClean="0"/>
              <a:t>Time-Aware BPM Systems | BPMDS 2019 | Manfred Reichert</a:t>
            </a:r>
            <a:endParaRPr lang="de-DE" sz="900" dirty="0"/>
          </a:p>
        </p:txBody>
      </p:sp>
      <p:sp>
        <p:nvSpPr>
          <p:cNvPr id="6" name="Textplatzhalter 5"/>
          <p:cNvSpPr>
            <a:spLocks noGrp="1"/>
          </p:cNvSpPr>
          <p:nvPr>
            <p:ph type="body" sz="quarter" idx="11" hasCustomPrompt="1"/>
          </p:nvPr>
        </p:nvSpPr>
        <p:spPr>
          <a:xfrm>
            <a:off x="2579688" y="4112356"/>
            <a:ext cx="5304680" cy="1512888"/>
          </a:xfrm>
        </p:spPr>
        <p:txBody>
          <a:bodyPr/>
          <a:lstStyle>
            <a:lvl1pPr marL="285750" indent="-285750">
              <a:buFont typeface="Arial" panose="020B0604020202020204" pitchFamily="34" charset="0"/>
              <a:buChar char="•"/>
              <a:defRPr/>
            </a:lvl1pPr>
          </a:lstStyle>
          <a:p>
            <a:pPr lvl="0"/>
            <a:r>
              <a:rPr lang="en-US" dirty="0" err="1" smtClean="0"/>
              <a:t>Nachfolgende</a:t>
            </a:r>
            <a:r>
              <a:rPr lang="en-US" dirty="0" smtClean="0"/>
              <a:t> </a:t>
            </a:r>
            <a:r>
              <a:rPr lang="en-US" dirty="0" err="1" smtClean="0"/>
              <a:t>Kapitel</a:t>
            </a:r>
            <a:endParaRPr lang="en-US" dirty="0"/>
          </a:p>
        </p:txBody>
      </p:sp>
      <p:sp>
        <p:nvSpPr>
          <p:cNvPr id="10" name="Textplatzhalter 5"/>
          <p:cNvSpPr>
            <a:spLocks noGrp="1"/>
          </p:cNvSpPr>
          <p:nvPr>
            <p:ph type="body" sz="quarter" idx="12" hasCustomPrompt="1"/>
          </p:nvPr>
        </p:nvSpPr>
        <p:spPr>
          <a:xfrm>
            <a:off x="2579688" y="1268760"/>
            <a:ext cx="5304680" cy="1512888"/>
          </a:xfrm>
        </p:spPr>
        <p:txBody>
          <a:bodyPr anchor="b"/>
          <a:lstStyle>
            <a:lvl1pPr marL="285750" indent="-285750">
              <a:buFont typeface="Arial" panose="020B0604020202020204" pitchFamily="34" charset="0"/>
              <a:buChar char="•"/>
              <a:defRPr>
                <a:solidFill>
                  <a:schemeClr val="tx1">
                    <a:lumMod val="50000"/>
                    <a:lumOff val="50000"/>
                  </a:schemeClr>
                </a:solidFill>
              </a:defRPr>
            </a:lvl1pPr>
          </a:lstStyle>
          <a:p>
            <a:pPr lvl="0"/>
            <a:r>
              <a:rPr lang="en-US" dirty="0" err="1" smtClean="0"/>
              <a:t>Vorhergehende</a:t>
            </a:r>
            <a:r>
              <a:rPr lang="en-US" dirty="0" smtClean="0"/>
              <a:t> </a:t>
            </a:r>
            <a:r>
              <a:rPr lang="en-US" dirty="0" err="1" smtClean="0"/>
              <a:t>Kapitel</a:t>
            </a:r>
            <a:endParaRPr lang="en-US" dirty="0"/>
          </a:p>
        </p:txBody>
      </p:sp>
    </p:spTree>
    <p:extLst>
      <p:ext uri="{BB962C8B-B14F-4D97-AF65-F5344CB8AC3E}">
        <p14:creationId xmlns:p14="http://schemas.microsoft.com/office/powerpoint/2010/main" val="424051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467543" y="1440000"/>
            <a:ext cx="4050000" cy="4140000"/>
          </a:xfr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57725" y="1440000"/>
            <a:ext cx="4050000" cy="4140000"/>
          </a:xfrm>
        </p:spPr>
        <p:txBody>
          <a:bodyPr/>
          <a:lstStyle>
            <a:lvl1pPr>
              <a:defRPr sz="18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ußzeilenplatzhalter 5"/>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3721699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0942" y="1376832"/>
            <a:ext cx="4050000" cy="540000"/>
          </a:xfrm>
        </p:spPr>
        <p:txBody>
          <a:bodyPr anchor="ctr"/>
          <a:lstStyle>
            <a:lvl1pPr marL="0" indent="0">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30942" y="1988840"/>
            <a:ext cx="4050000" cy="3960000"/>
          </a:xfrm>
        </p:spPr>
        <p:txBody>
          <a:bodyPr/>
          <a:lstStyle>
            <a:lvl1pPr>
              <a:defRPr sz="1800"/>
            </a:lvl1pPr>
            <a:lvl2pPr>
              <a:defRPr sz="2000"/>
            </a:lvl2pPr>
            <a:lvl3pPr>
              <a:defRPr sz="1800"/>
            </a:lvl3pPr>
            <a:lvl4pPr>
              <a:defRPr sz="1400"/>
            </a:lvl4pPr>
            <a:lvl5pPr>
              <a:defRPr sz="12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63058" y="1376832"/>
            <a:ext cx="4050000" cy="540000"/>
          </a:xfrm>
        </p:spPr>
        <p:txBody>
          <a:bodyPr anchor="ctr"/>
          <a:lstStyle>
            <a:lvl1pPr marL="0" indent="0">
              <a:buNone/>
              <a:defRPr sz="18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64556" y="1988840"/>
            <a:ext cx="4050000" cy="3960000"/>
          </a:xfrm>
        </p:spPr>
        <p:txBody>
          <a:bodyPr/>
          <a:lstStyle>
            <a:lvl1pPr>
              <a:defRPr sz="1800"/>
            </a:lvl1pPr>
            <a:lvl2pPr>
              <a:defRPr sz="1800"/>
            </a:lvl2pPr>
            <a:lvl3pPr>
              <a:defRPr sz="1600"/>
            </a:lvl3pPr>
            <a:lvl4pPr>
              <a:defRPr sz="14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Rectangle 2"/>
          <p:cNvSpPr>
            <a:spLocks noGrp="1" noChangeArrowheads="1"/>
          </p:cNvSpPr>
          <p:nvPr>
            <p:ph type="title"/>
          </p:nvPr>
        </p:nvSpPr>
        <p:spPr bwMode="auto">
          <a:xfrm>
            <a:off x="432000" y="540000"/>
            <a:ext cx="828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DE" dirty="0" smtClean="0"/>
          </a:p>
        </p:txBody>
      </p:sp>
      <p:sp>
        <p:nvSpPr>
          <p:cNvPr id="7" name="Fußzeilenplatzhalter 6"/>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60171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Fußzeilenplatzhalter 3"/>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265090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43920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31999" y="540000"/>
            <a:ext cx="3600000" cy="1080000"/>
          </a:xfrm>
        </p:spPr>
        <p:txBody>
          <a:bodyPr anchor="ctr"/>
          <a:lstStyle>
            <a:lvl1pPr algn="l">
              <a:lnSpc>
                <a:spcPct val="100000"/>
              </a:lnSpc>
              <a:defRPr sz="2000" b="1">
                <a:latin typeface="+mj-lt"/>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4211960" y="548680"/>
            <a:ext cx="4500000" cy="5220000"/>
          </a:xfrm>
        </p:spPr>
        <p:txBody>
          <a:bodyPr/>
          <a:lstStyle>
            <a:lvl1pPr>
              <a:defRPr sz="18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431999" y="1800000"/>
            <a:ext cx="3600000" cy="39600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ußzeilenplatzhalter 5"/>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2282658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Fußzeilenplatzhalter 5"/>
          <p:cNvSpPr>
            <a:spLocks noGrp="1"/>
          </p:cNvSpPr>
          <p:nvPr>
            <p:ph type="ftr" sz="quarter" idx="10"/>
          </p:nvPr>
        </p:nvSpPr>
        <p:spPr/>
        <p:txBody>
          <a:bodyPr/>
          <a:lstStyle/>
          <a:p>
            <a:r>
              <a:rPr lang="en-US" sz="900" dirty="0" smtClean="0"/>
              <a:t>Time-Aware BPM Systems | BPMDS 2019 | Manfred Reichert</a:t>
            </a:r>
            <a:endParaRPr lang="de-DE" sz="900" dirty="0"/>
          </a:p>
        </p:txBody>
      </p:sp>
    </p:spTree>
    <p:extLst>
      <p:ext uri="{BB962C8B-B14F-4D97-AF65-F5344CB8AC3E}">
        <p14:creationId xmlns:p14="http://schemas.microsoft.com/office/powerpoint/2010/main" val="1621789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feld 1"/>
          <p:cNvSpPr txBox="1"/>
          <p:nvPr/>
        </p:nvSpPr>
        <p:spPr>
          <a:xfrm>
            <a:off x="-19670" y="-5094"/>
            <a:ext cx="720080" cy="261610"/>
          </a:xfrm>
          <a:prstGeom prst="rect">
            <a:avLst/>
          </a:prstGeom>
          <a:noFill/>
        </p:spPr>
        <p:txBody>
          <a:bodyPr wrap="square" rtlCol="0">
            <a:spAutoFit/>
          </a:bodyPr>
          <a:lstStyle/>
          <a:p>
            <a:r>
              <a:rPr lang="de-DE" sz="1050" dirty="0" smtClean="0">
                <a:solidFill>
                  <a:schemeClr val="bg1"/>
                </a:solidFill>
              </a:rPr>
              <a:t>v 1.0</a:t>
            </a:r>
            <a:endParaRPr lang="de-DE" sz="1050" dirty="0">
              <a:solidFill>
                <a:schemeClr val="bg1"/>
              </a:solidFill>
            </a:endParaRPr>
          </a:p>
        </p:txBody>
      </p:sp>
      <p:sp>
        <p:nvSpPr>
          <p:cNvPr id="1026" name="Rectangle 2"/>
          <p:cNvSpPr>
            <a:spLocks noGrp="1" noChangeArrowheads="1"/>
          </p:cNvSpPr>
          <p:nvPr>
            <p:ph type="title"/>
          </p:nvPr>
        </p:nvSpPr>
        <p:spPr bwMode="auto">
          <a:xfrm>
            <a:off x="432000" y="540000"/>
            <a:ext cx="828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32000" y="1440000"/>
            <a:ext cx="82800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44" name="Line 20"/>
          <p:cNvSpPr>
            <a:spLocks noChangeShapeType="1"/>
          </p:cNvSpPr>
          <p:nvPr/>
        </p:nvSpPr>
        <p:spPr bwMode="auto">
          <a:xfrm>
            <a:off x="0" y="180000"/>
            <a:ext cx="9144000" cy="0"/>
          </a:xfrm>
          <a:prstGeom prst="line">
            <a:avLst/>
          </a:prstGeom>
          <a:noFill/>
          <a:ln w="9525">
            <a:solidFill>
              <a:srgbClr val="A326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48" name="Rectangle 24"/>
          <p:cNvSpPr>
            <a:spLocks noChangeArrowheads="1"/>
          </p:cNvSpPr>
          <p:nvPr/>
        </p:nvSpPr>
        <p:spPr bwMode="auto">
          <a:xfrm>
            <a:off x="0" y="179388"/>
            <a:ext cx="719138" cy="179387"/>
          </a:xfrm>
          <a:prstGeom prst="rect">
            <a:avLst/>
          </a:prstGeom>
          <a:solidFill>
            <a:srgbClr val="A32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DE" dirty="0">
              <a:solidFill>
                <a:srgbClr val="BD4505"/>
              </a:solidFill>
              <a:latin typeface="Times" pitchFamily="1" charset="0"/>
            </a:endParaRPr>
          </a:p>
        </p:txBody>
      </p:sp>
      <p:sp>
        <p:nvSpPr>
          <p:cNvPr id="1049" name="Text Box 25"/>
          <p:cNvSpPr txBox="1">
            <a:spLocks noChangeArrowheads="1"/>
          </p:cNvSpPr>
          <p:nvPr/>
        </p:nvSpPr>
        <p:spPr bwMode="auto">
          <a:xfrm>
            <a:off x="179388" y="192088"/>
            <a:ext cx="5651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1000" dirty="0" smtClean="0">
                <a:solidFill>
                  <a:schemeClr val="bg1"/>
                </a:solidFill>
              </a:rPr>
              <a:t>Page </a:t>
            </a:r>
            <a:fld id="{1BA4E3FC-2E1D-4A50-BABD-B0733B9FA79B}" type="slidenum">
              <a:rPr lang="de-DE" sz="1000" smtClean="0">
                <a:solidFill>
                  <a:schemeClr val="bg1"/>
                </a:solidFill>
              </a:rPr>
              <a:pPr>
                <a:spcBef>
                  <a:spcPct val="50000"/>
                </a:spcBef>
              </a:pPr>
              <a:t>‹Nr.›</a:t>
            </a:fld>
            <a:endParaRPr lang="de-DE" sz="1000" dirty="0">
              <a:solidFill>
                <a:schemeClr val="bg1"/>
              </a:solidFill>
            </a:endParaRPr>
          </a:p>
        </p:txBody>
      </p:sp>
      <p:sp>
        <p:nvSpPr>
          <p:cNvPr id="1053" name="Line 29"/>
          <p:cNvSpPr>
            <a:spLocks noChangeShapeType="1"/>
          </p:cNvSpPr>
          <p:nvPr/>
        </p:nvSpPr>
        <p:spPr bwMode="auto">
          <a:xfrm>
            <a:off x="0" y="1751013"/>
            <a:ext cx="914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54" name="Line 30"/>
          <p:cNvSpPr>
            <a:spLocks noChangeShapeType="1"/>
          </p:cNvSpPr>
          <p:nvPr/>
        </p:nvSpPr>
        <p:spPr bwMode="auto">
          <a:xfrm rot="-5400000">
            <a:off x="-2518569" y="3437732"/>
            <a:ext cx="6837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Textfeld 10"/>
          <p:cNvSpPr txBox="1"/>
          <p:nvPr/>
        </p:nvSpPr>
        <p:spPr>
          <a:xfrm>
            <a:off x="-19670" y="-5094"/>
            <a:ext cx="720080" cy="261610"/>
          </a:xfrm>
          <a:prstGeom prst="rect">
            <a:avLst/>
          </a:prstGeom>
          <a:noFill/>
        </p:spPr>
        <p:txBody>
          <a:bodyPr wrap="square" rtlCol="0">
            <a:spAutoFit/>
          </a:bodyPr>
          <a:lstStyle/>
          <a:p>
            <a:r>
              <a:rPr lang="de-DE" sz="1050" dirty="0" smtClean="0">
                <a:solidFill>
                  <a:schemeClr val="bg1"/>
                </a:solidFill>
              </a:rPr>
              <a:t>v 1.0</a:t>
            </a:r>
            <a:endParaRPr lang="de-DE" sz="1050" dirty="0">
              <a:solidFill>
                <a:schemeClr val="bg1"/>
              </a:solidFill>
            </a:endParaRPr>
          </a:p>
        </p:txBody>
      </p:sp>
      <p:sp>
        <p:nvSpPr>
          <p:cNvPr id="5" name="Fußzeilenplatzhalter 4"/>
          <p:cNvSpPr>
            <a:spLocks noGrp="1"/>
          </p:cNvSpPr>
          <p:nvPr>
            <p:ph type="ftr" sz="quarter" idx="3"/>
          </p:nvPr>
        </p:nvSpPr>
        <p:spPr>
          <a:xfrm>
            <a:off x="827584" y="192089"/>
            <a:ext cx="7848871" cy="153888"/>
          </a:xfrm>
          <a:prstGeom prst="rect">
            <a:avLst/>
          </a:prstGeom>
        </p:spPr>
        <p:txBody>
          <a:bodyPr vert="horz" lIns="91440" tIns="45720" rIns="91440" bIns="45720" rtlCol="0" anchor="ctr"/>
          <a:lstStyle>
            <a:lvl1pPr algn="l">
              <a:defRPr sz="1000">
                <a:solidFill>
                  <a:srgbClr val="A1243D"/>
                </a:solidFill>
              </a:defRPr>
            </a:lvl1pPr>
          </a:lstStyle>
          <a:p>
            <a:r>
              <a:rPr lang="en-US" sz="900" dirty="0" smtClean="0"/>
              <a:t>Time-Aware BPM Systems | BPMDS’19 | Manfred Reichert</a:t>
            </a:r>
            <a:endParaRPr lang="de-DE" sz="900" dirty="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l" rtl="0" eaLnBrk="1" fontAlgn="base" hangingPunct="1">
        <a:lnSpc>
          <a:spcPts val="2400"/>
        </a:lnSpc>
        <a:spcBef>
          <a:spcPct val="0"/>
        </a:spcBef>
        <a:spcAft>
          <a:spcPct val="0"/>
        </a:spcAft>
        <a:defRPr sz="2000" b="1">
          <a:solidFill>
            <a:srgbClr val="A32638"/>
          </a:solidFill>
          <a:latin typeface="+mj-lt"/>
          <a:ea typeface="+mj-ea"/>
          <a:cs typeface="+mj-cs"/>
        </a:defRPr>
      </a:lvl1pPr>
      <a:lvl2pPr algn="l" rtl="0" eaLnBrk="1" fontAlgn="base" hangingPunct="1">
        <a:lnSpc>
          <a:spcPts val="2400"/>
        </a:lnSpc>
        <a:spcBef>
          <a:spcPct val="0"/>
        </a:spcBef>
        <a:spcAft>
          <a:spcPct val="0"/>
        </a:spcAft>
        <a:defRPr sz="2000" b="1">
          <a:solidFill>
            <a:srgbClr val="A32638"/>
          </a:solidFill>
          <a:latin typeface="Arial" charset="0"/>
        </a:defRPr>
      </a:lvl2pPr>
      <a:lvl3pPr algn="l" rtl="0" eaLnBrk="1" fontAlgn="base" hangingPunct="1">
        <a:lnSpc>
          <a:spcPts val="2400"/>
        </a:lnSpc>
        <a:spcBef>
          <a:spcPct val="0"/>
        </a:spcBef>
        <a:spcAft>
          <a:spcPct val="0"/>
        </a:spcAft>
        <a:defRPr sz="2000" b="1">
          <a:solidFill>
            <a:srgbClr val="A32638"/>
          </a:solidFill>
          <a:latin typeface="Arial" charset="0"/>
        </a:defRPr>
      </a:lvl3pPr>
      <a:lvl4pPr algn="l" rtl="0" eaLnBrk="1" fontAlgn="base" hangingPunct="1">
        <a:lnSpc>
          <a:spcPts val="2400"/>
        </a:lnSpc>
        <a:spcBef>
          <a:spcPct val="0"/>
        </a:spcBef>
        <a:spcAft>
          <a:spcPct val="0"/>
        </a:spcAft>
        <a:defRPr sz="2000" b="1">
          <a:solidFill>
            <a:srgbClr val="A32638"/>
          </a:solidFill>
          <a:latin typeface="Arial" charset="0"/>
        </a:defRPr>
      </a:lvl4pPr>
      <a:lvl5pPr algn="l" rtl="0" eaLnBrk="1" fontAlgn="base" hangingPunct="1">
        <a:lnSpc>
          <a:spcPts val="2400"/>
        </a:lnSpc>
        <a:spcBef>
          <a:spcPct val="0"/>
        </a:spcBef>
        <a:spcAft>
          <a:spcPct val="0"/>
        </a:spcAft>
        <a:defRPr sz="2000" b="1">
          <a:solidFill>
            <a:srgbClr val="A32638"/>
          </a:solidFill>
          <a:latin typeface="Arial" charset="0"/>
        </a:defRPr>
      </a:lvl5pPr>
      <a:lvl6pPr marL="457200" algn="l" rtl="0" eaLnBrk="1" fontAlgn="base" hangingPunct="1">
        <a:lnSpc>
          <a:spcPts val="2400"/>
        </a:lnSpc>
        <a:spcBef>
          <a:spcPct val="0"/>
        </a:spcBef>
        <a:spcAft>
          <a:spcPct val="0"/>
        </a:spcAft>
        <a:defRPr sz="2000" b="1">
          <a:solidFill>
            <a:srgbClr val="A32638"/>
          </a:solidFill>
          <a:latin typeface="Arial" charset="0"/>
        </a:defRPr>
      </a:lvl6pPr>
      <a:lvl7pPr marL="914400" algn="l" rtl="0" eaLnBrk="1" fontAlgn="base" hangingPunct="1">
        <a:lnSpc>
          <a:spcPts val="2400"/>
        </a:lnSpc>
        <a:spcBef>
          <a:spcPct val="0"/>
        </a:spcBef>
        <a:spcAft>
          <a:spcPct val="0"/>
        </a:spcAft>
        <a:defRPr sz="2000" b="1">
          <a:solidFill>
            <a:srgbClr val="A32638"/>
          </a:solidFill>
          <a:latin typeface="Arial" charset="0"/>
        </a:defRPr>
      </a:lvl7pPr>
      <a:lvl8pPr marL="1371600" algn="l" rtl="0" eaLnBrk="1" fontAlgn="base" hangingPunct="1">
        <a:lnSpc>
          <a:spcPts val="2400"/>
        </a:lnSpc>
        <a:spcBef>
          <a:spcPct val="0"/>
        </a:spcBef>
        <a:spcAft>
          <a:spcPct val="0"/>
        </a:spcAft>
        <a:defRPr sz="2000" b="1">
          <a:solidFill>
            <a:srgbClr val="A32638"/>
          </a:solidFill>
          <a:latin typeface="Arial" charset="0"/>
        </a:defRPr>
      </a:lvl8pPr>
      <a:lvl9pPr marL="1828800" algn="l" rtl="0" eaLnBrk="1" fontAlgn="base" hangingPunct="1">
        <a:lnSpc>
          <a:spcPts val="2400"/>
        </a:lnSpc>
        <a:spcBef>
          <a:spcPct val="0"/>
        </a:spcBef>
        <a:spcAft>
          <a:spcPct val="0"/>
        </a:spcAft>
        <a:defRPr sz="2000" b="1">
          <a:solidFill>
            <a:srgbClr val="A32638"/>
          </a:solidFill>
          <a:latin typeface="Arial" charset="0"/>
        </a:defRPr>
      </a:lvl9pPr>
    </p:titleStyle>
    <p:bodyStyle>
      <a:lvl1pPr marL="0" indent="0" algn="l" rtl="0" eaLnBrk="1" fontAlgn="base" hangingPunct="1">
        <a:lnSpc>
          <a:spcPts val="2000"/>
        </a:lnSpc>
        <a:spcBef>
          <a:spcPct val="0"/>
        </a:spcBef>
        <a:spcAft>
          <a:spcPct val="0"/>
        </a:spcAft>
        <a:buFont typeface="+mj-lt"/>
        <a:buNone/>
        <a:defRPr>
          <a:solidFill>
            <a:schemeClr val="tx1"/>
          </a:solidFill>
          <a:latin typeface="+mn-lt"/>
          <a:ea typeface="+mn-ea"/>
          <a:cs typeface="+mn-cs"/>
        </a:defRPr>
      </a:lvl1pPr>
      <a:lvl2pPr marL="540000" indent="-252000" algn="l" rtl="0" eaLnBrk="1" fontAlgn="base" hangingPunct="1">
        <a:spcBef>
          <a:spcPts val="600"/>
        </a:spcBef>
        <a:spcAft>
          <a:spcPct val="0"/>
        </a:spcAft>
        <a:buChar char="–"/>
        <a:defRPr>
          <a:solidFill>
            <a:schemeClr val="tx1"/>
          </a:solidFill>
          <a:latin typeface="+mn-lt"/>
        </a:defRPr>
      </a:lvl2pPr>
      <a:lvl3pPr marL="1080000" indent="-216000" algn="l" rtl="0" eaLnBrk="1" fontAlgn="base" hangingPunct="1">
        <a:spcBef>
          <a:spcPts val="600"/>
        </a:spcBef>
        <a:spcAft>
          <a:spcPct val="0"/>
        </a:spcAft>
        <a:buChar char="•"/>
        <a:defRPr sz="1600">
          <a:solidFill>
            <a:schemeClr val="tx1"/>
          </a:solidFill>
          <a:latin typeface="+mn-lt"/>
        </a:defRPr>
      </a:lvl3pPr>
      <a:lvl4pPr marL="1620000" indent="-180000" algn="l" rtl="0" eaLnBrk="1" fontAlgn="base" hangingPunct="1">
        <a:spcBef>
          <a:spcPts val="600"/>
        </a:spcBef>
        <a:spcAft>
          <a:spcPct val="0"/>
        </a:spcAft>
        <a:buChar char="–"/>
        <a:defRPr sz="1400">
          <a:solidFill>
            <a:schemeClr val="tx1"/>
          </a:solidFill>
          <a:latin typeface="+mn-lt"/>
        </a:defRPr>
      </a:lvl4pPr>
      <a:lvl5pPr marL="2160000" indent="-144000" algn="l" rtl="0" eaLnBrk="1" fontAlgn="base" hangingPunct="1">
        <a:spcBef>
          <a:spcPts val="6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4.bin"/><Relationship Id="rId18" Type="http://schemas.openxmlformats.org/officeDocument/2006/relationships/image" Target="../media/image38.wmf"/><Relationship Id="rId3" Type="http://schemas.openxmlformats.org/officeDocument/2006/relationships/notesSlide" Target="../notesSlides/notesSlide12.xml"/><Relationship Id="rId21" Type="http://schemas.openxmlformats.org/officeDocument/2006/relationships/oleObject" Target="../embeddings/oleObject8.bin"/><Relationship Id="rId7" Type="http://schemas.openxmlformats.org/officeDocument/2006/relationships/image" Target="../media/image43.png"/><Relationship Id="rId12" Type="http://schemas.openxmlformats.org/officeDocument/2006/relationships/image" Target="../media/image35.wmf"/><Relationship Id="rId17" Type="http://schemas.openxmlformats.org/officeDocument/2006/relationships/oleObject" Target="../embeddings/oleObject6.bin"/><Relationship Id="rId25"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1.vml"/><Relationship Id="rId6" Type="http://schemas.openxmlformats.org/officeDocument/2006/relationships/image" Target="../media/image33.wmf"/><Relationship Id="rId11" Type="http://schemas.openxmlformats.org/officeDocument/2006/relationships/oleObject" Target="../embeddings/oleObject3.bin"/><Relationship Id="rId24" Type="http://schemas.openxmlformats.org/officeDocument/2006/relationships/oleObject" Target="../embeddings/oleObject9.bin"/><Relationship Id="rId5" Type="http://schemas.openxmlformats.org/officeDocument/2006/relationships/oleObject" Target="../embeddings/oleObject1.bin"/><Relationship Id="rId15" Type="http://schemas.openxmlformats.org/officeDocument/2006/relationships/oleObject" Target="../embeddings/oleObject5.bin"/><Relationship Id="rId23" Type="http://schemas.openxmlformats.org/officeDocument/2006/relationships/image" Target="../media/image45.png"/><Relationship Id="rId10" Type="http://schemas.openxmlformats.org/officeDocument/2006/relationships/image" Target="../media/image34.wmf"/><Relationship Id="rId19" Type="http://schemas.openxmlformats.org/officeDocument/2006/relationships/oleObject" Target="../embeddings/oleObject7.bin"/><Relationship Id="rId4" Type="http://schemas.openxmlformats.org/officeDocument/2006/relationships/image" Target="../media/image42.png"/><Relationship Id="rId9" Type="http://schemas.openxmlformats.org/officeDocument/2006/relationships/oleObject" Target="../embeddings/oleObject2.bin"/><Relationship Id="rId14" Type="http://schemas.openxmlformats.org/officeDocument/2006/relationships/image" Target="../media/image36.wmf"/><Relationship Id="rId22" Type="http://schemas.openxmlformats.org/officeDocument/2006/relationships/image" Target="../media/image40.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6.e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16.png"/><Relationship Id="rId4" Type="http://schemas.openxmlformats.org/officeDocument/2006/relationships/image" Target="../media/image56.pn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9.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8.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02.png"/><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61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6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612.png"/></Relationships>
</file>

<file path=ppt/slides/_rels/slide23.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6.png"/><Relationship Id="rId7" Type="http://schemas.openxmlformats.org/officeDocument/2006/relationships/image" Target="../media/image55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8.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29.xml.rels><?xml version="1.0" encoding="UTF-8" standalone="yes"?>
<Relationships xmlns="http://schemas.openxmlformats.org/package/2006/relationships"><Relationship Id="rId3" Type="http://schemas.openxmlformats.org/officeDocument/2006/relationships/image" Target="../media/image109.jpg"/><Relationship Id="rId2" Type="http://schemas.openxmlformats.org/officeDocument/2006/relationships/image" Target="../media/image10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customXml" Target="../../customXml/item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602581" y="1330325"/>
            <a:ext cx="5938837" cy="3959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platzhalter 2"/>
          <p:cNvSpPr>
            <a:spLocks noGrp="1"/>
          </p:cNvSpPr>
          <p:nvPr>
            <p:ph type="body" sz="quarter" idx="11"/>
          </p:nvPr>
        </p:nvSpPr>
        <p:spPr>
          <a:xfrm>
            <a:off x="228600" y="5502274"/>
            <a:ext cx="3479304" cy="1167085"/>
          </a:xfrm>
        </p:spPr>
        <p:txBody>
          <a:bodyPr/>
          <a:lstStyle/>
          <a:p>
            <a:r>
              <a:rPr lang="en-US" dirty="0" smtClean="0"/>
              <a:t>Manfred Reichert</a:t>
            </a:r>
          </a:p>
          <a:p>
            <a:r>
              <a:rPr lang="en-US" dirty="0" smtClean="0"/>
              <a:t>Institute of Databases and Information Systems</a:t>
            </a:r>
          </a:p>
          <a:p>
            <a:r>
              <a:rPr lang="en-US" dirty="0" smtClean="0"/>
              <a:t>Ulm University</a:t>
            </a:r>
          </a:p>
          <a:p>
            <a:r>
              <a:rPr lang="en-US" dirty="0" smtClean="0"/>
              <a:t>manfred.reichert@uni-ulm.de</a:t>
            </a:r>
          </a:p>
          <a:p>
            <a:endParaRPr lang="en-US" dirty="0" smtClean="0"/>
          </a:p>
          <a:p>
            <a:r>
              <a:rPr lang="en-US" dirty="0" smtClean="0"/>
              <a:t>June 3, 2019</a:t>
            </a:r>
            <a:endParaRPr lang="en-US" dirty="0"/>
          </a:p>
        </p:txBody>
      </p:sp>
      <p:sp>
        <p:nvSpPr>
          <p:cNvPr id="4" name="Textplatzhalter 3"/>
          <p:cNvSpPr>
            <a:spLocks noGrp="1"/>
          </p:cNvSpPr>
          <p:nvPr>
            <p:ph type="body" sz="quarter" idx="12"/>
          </p:nvPr>
        </p:nvSpPr>
        <p:spPr>
          <a:xfrm>
            <a:off x="4740275" y="5409220"/>
            <a:ext cx="4114800" cy="699033"/>
          </a:xfrm>
        </p:spPr>
        <p:txBody>
          <a:bodyPr/>
          <a:lstStyle/>
          <a:p>
            <a:r>
              <a:rPr lang="en-US" sz="2000" dirty="0" smtClean="0"/>
              <a:t>Time-Aware BPM Systems</a:t>
            </a:r>
            <a:br>
              <a:rPr lang="en-US" sz="2000" dirty="0" smtClean="0"/>
            </a:br>
            <a:r>
              <a:rPr lang="en-US" sz="1600" dirty="0" smtClean="0"/>
              <a:t>Challenges, Foundations, Time Patterns</a:t>
            </a:r>
            <a:endParaRPr lang="en-US" sz="1400" dirty="0" smtClean="0"/>
          </a:p>
          <a:p>
            <a:endParaRPr lang="en-US" sz="2000" dirty="0"/>
          </a:p>
        </p:txBody>
      </p:sp>
      <p:sp>
        <p:nvSpPr>
          <p:cNvPr id="2" name="Textfeld 1"/>
          <p:cNvSpPr txBox="1"/>
          <p:nvPr/>
        </p:nvSpPr>
        <p:spPr>
          <a:xfrm>
            <a:off x="7756724" y="6669940"/>
            <a:ext cx="1423788" cy="200055"/>
          </a:xfrm>
          <a:prstGeom prst="rect">
            <a:avLst/>
          </a:prstGeom>
          <a:noFill/>
        </p:spPr>
        <p:txBody>
          <a:bodyPr wrap="none" rtlCol="0">
            <a:spAutoFit/>
          </a:bodyPr>
          <a:lstStyle/>
          <a:p>
            <a:r>
              <a:rPr lang="de-DE" sz="700" dirty="0" smtClean="0"/>
              <a:t>Image </a:t>
            </a:r>
            <a:r>
              <a:rPr lang="de-DE" sz="700" dirty="0" err="1" smtClean="0"/>
              <a:t>by</a:t>
            </a:r>
            <a:r>
              <a:rPr lang="de-DE" sz="700" dirty="0"/>
              <a:t> www.sxc.hu, </a:t>
            </a:r>
            <a:r>
              <a:rPr lang="de-DE" sz="700" dirty="0" err="1"/>
              <a:t>saavem</a:t>
            </a:r>
            <a:endParaRPr lang="de-DE" sz="700" dirty="0"/>
          </a:p>
        </p:txBody>
      </p:sp>
      <p:pic>
        <p:nvPicPr>
          <p:cNvPr id="9" name="Bildplatzhalt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423" b="1423"/>
          <a:stretch>
            <a:fillRect/>
          </a:stretch>
        </p:blipFill>
        <p:spPr>
          <a:xfrm>
            <a:off x="1" y="1"/>
            <a:ext cx="2987823" cy="1102494"/>
          </a:xfrm>
        </p:spPr>
      </p:pic>
      <p:sp>
        <p:nvSpPr>
          <p:cNvPr id="8" name="Textplatzhalter 3"/>
          <p:cNvSpPr>
            <a:spLocks noGrp="1"/>
          </p:cNvSpPr>
          <p:nvPr>
            <p:ph type="body" sz="quarter" idx="12"/>
          </p:nvPr>
        </p:nvSpPr>
        <p:spPr>
          <a:xfrm>
            <a:off x="4740275" y="6093296"/>
            <a:ext cx="4114800" cy="676671"/>
          </a:xfrm>
        </p:spPr>
        <p:txBody>
          <a:bodyPr/>
          <a:lstStyle/>
          <a:p>
            <a:pPr>
              <a:lnSpc>
                <a:spcPct val="120000"/>
              </a:lnSpc>
            </a:pPr>
            <a:r>
              <a:rPr lang="en-US" sz="1400" dirty="0" smtClean="0"/>
              <a:t>Manfred Reichert, Andreas </a:t>
            </a:r>
            <a:r>
              <a:rPr lang="en-US" sz="1400" dirty="0" err="1" smtClean="0"/>
              <a:t>Lanz</a:t>
            </a:r>
            <a:r>
              <a:rPr lang="en-US" sz="1400" dirty="0" smtClean="0"/>
              <a:t>, Barbara Weber</a:t>
            </a:r>
          </a:p>
          <a:p>
            <a:pPr>
              <a:lnSpc>
                <a:spcPct val="120000"/>
              </a:lnSpc>
            </a:pPr>
            <a:r>
              <a:rPr lang="en-US" sz="1200" dirty="0" smtClean="0"/>
              <a:t>Celebrating 20 </a:t>
            </a:r>
            <a:r>
              <a:rPr lang="en-US" sz="1200" dirty="0" err="1" smtClean="0"/>
              <a:t>yrs</a:t>
            </a:r>
            <a:r>
              <a:rPr lang="en-US" sz="1200" dirty="0" smtClean="0"/>
              <a:t> BPMDS @ </a:t>
            </a:r>
            <a:r>
              <a:rPr lang="en-US" sz="1200" dirty="0" err="1" smtClean="0"/>
              <a:t>CAiSE</a:t>
            </a:r>
            <a:r>
              <a:rPr lang="en-US" sz="1200" dirty="0" smtClean="0"/>
              <a:t> 2019</a:t>
            </a:r>
            <a:endParaRPr lang="en-US" sz="1200" dirty="0"/>
          </a:p>
        </p:txBody>
      </p:sp>
    </p:spTree>
    <p:extLst>
      <p:ext uri="{BB962C8B-B14F-4D97-AF65-F5344CB8AC3E}">
        <p14:creationId xmlns:p14="http://schemas.microsoft.com/office/powerpoint/2010/main" val="4247178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Research Method</a:t>
            </a:r>
            <a:endParaRPr lang="en-US" dirty="0"/>
          </a:p>
        </p:txBody>
      </p:sp>
      <p:sp>
        <p:nvSpPr>
          <p:cNvPr id="3" name="Fußzeilenplatzhalter 2"/>
          <p:cNvSpPr>
            <a:spLocks noGrp="1"/>
          </p:cNvSpPr>
          <p:nvPr>
            <p:ph type="ftr" sz="quarter" idx="10"/>
          </p:nvPr>
        </p:nvSpPr>
        <p:spPr/>
        <p:txBody>
          <a:bodyPr/>
          <a:lstStyle/>
          <a:p>
            <a:r>
              <a:rPr lang="en-US" dirty="0" smtClean="0"/>
              <a:t>Time-Aware BPM Systems | BPMDS 2019 | Manfred Reichert</a:t>
            </a:r>
            <a:endParaRPr lang="en-US" dirty="0"/>
          </a:p>
        </p:txBody>
      </p:sp>
      <p:sp>
        <p:nvSpPr>
          <p:cNvPr id="15" name="Textfeld 14"/>
          <p:cNvSpPr txBox="1"/>
          <p:nvPr/>
        </p:nvSpPr>
        <p:spPr>
          <a:xfrm>
            <a:off x="238919" y="6417332"/>
            <a:ext cx="8666163" cy="430887"/>
          </a:xfrm>
          <a:prstGeom prst="rect">
            <a:avLst/>
          </a:prstGeom>
          <a:noFill/>
        </p:spPr>
        <p:txBody>
          <a:bodyPr wrap="square" rtlCol="0" anchor="b">
            <a:spAutoFit/>
          </a:bodyPr>
          <a:lstStyle/>
          <a:p>
            <a:pPr marL="171450" indent="-171450">
              <a:buFont typeface="Symbol" pitchFamily="18" charset="2"/>
              <a:buChar char="-"/>
            </a:pPr>
            <a:r>
              <a:rPr lang="en-US" sz="1100" dirty="0" smtClean="0"/>
              <a:t>A. </a:t>
            </a:r>
            <a:r>
              <a:rPr lang="en-US" sz="1100" dirty="0" err="1"/>
              <a:t>Hevner</a:t>
            </a:r>
            <a:r>
              <a:rPr lang="en-US" sz="1100" dirty="0"/>
              <a:t> and </a:t>
            </a:r>
            <a:r>
              <a:rPr lang="en-US" sz="1100" dirty="0" smtClean="0"/>
              <a:t>S. </a:t>
            </a:r>
            <a:r>
              <a:rPr lang="en-US" sz="1100" dirty="0"/>
              <a:t>Chatterjee</a:t>
            </a:r>
            <a:r>
              <a:rPr lang="en-US" sz="1100" dirty="0" smtClean="0"/>
              <a:t>.</a:t>
            </a:r>
            <a:r>
              <a:rPr lang="en-US" sz="1100" i="1" dirty="0" smtClean="0"/>
              <a:t> </a:t>
            </a:r>
            <a:r>
              <a:rPr lang="en-US" sz="1100" b="1" dirty="0"/>
              <a:t>Design Research in Information Systems</a:t>
            </a:r>
            <a:r>
              <a:rPr lang="en-US" sz="1100" i="1" dirty="0"/>
              <a:t>, </a:t>
            </a:r>
            <a:r>
              <a:rPr lang="en-US" sz="1100" dirty="0" smtClean="0"/>
              <a:t>Springer. 2010.</a:t>
            </a:r>
          </a:p>
          <a:p>
            <a:pPr marL="171450" indent="-171450">
              <a:buFont typeface="Symbol" pitchFamily="18" charset="2"/>
              <a:buChar char="-"/>
            </a:pPr>
            <a:r>
              <a:rPr lang="en-US" sz="1100" dirty="0" smtClean="0"/>
              <a:t>B</a:t>
            </a:r>
            <a:r>
              <a:rPr lang="en-US" sz="1100" dirty="0"/>
              <a:t>. </a:t>
            </a:r>
            <a:r>
              <a:rPr lang="en-US" sz="1100" dirty="0" err="1"/>
              <a:t>Kitchenham</a:t>
            </a:r>
            <a:r>
              <a:rPr lang="en-US" sz="1100" dirty="0"/>
              <a:t> and S. Charters</a:t>
            </a:r>
            <a:r>
              <a:rPr lang="en-US" sz="1100" dirty="0" smtClean="0"/>
              <a:t>.</a:t>
            </a:r>
            <a:r>
              <a:rPr lang="en-US" sz="1100" i="1" dirty="0" smtClean="0"/>
              <a:t> </a:t>
            </a:r>
            <a:r>
              <a:rPr lang="en-US" sz="1100" b="1" dirty="0"/>
              <a:t>Guidelines for performing systematic literature reviews </a:t>
            </a:r>
            <a:r>
              <a:rPr lang="en-US" sz="1100" b="1" dirty="0" smtClean="0"/>
              <a:t>in </a:t>
            </a:r>
            <a:r>
              <a:rPr lang="en-US" sz="1100" b="1" dirty="0"/>
              <a:t>software engineering</a:t>
            </a:r>
            <a:r>
              <a:rPr lang="en-US" sz="1100" dirty="0"/>
              <a:t>, </a:t>
            </a:r>
            <a:r>
              <a:rPr lang="en-US" sz="1100" dirty="0" smtClean="0"/>
              <a:t>TR, </a:t>
            </a:r>
            <a:r>
              <a:rPr lang="en-US" sz="1100" dirty="0"/>
              <a:t>2007.</a:t>
            </a:r>
            <a:endParaRPr lang="de-DE" sz="1100" dirty="0"/>
          </a:p>
        </p:txBody>
      </p:sp>
      <p:grpSp>
        <p:nvGrpSpPr>
          <p:cNvPr id="14" name="Gruppieren 13"/>
          <p:cNvGrpSpPr/>
          <p:nvPr/>
        </p:nvGrpSpPr>
        <p:grpSpPr>
          <a:xfrm>
            <a:off x="7817242" y="872732"/>
            <a:ext cx="965680" cy="144000"/>
            <a:chOff x="7817242" y="290954"/>
            <a:chExt cx="965680" cy="144000"/>
          </a:xfrm>
        </p:grpSpPr>
        <p:sp>
          <p:nvSpPr>
            <p:cNvPr id="16" name="Richtungspfeil 15"/>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20" name="Eingekerbter Richtungspfeil 19"/>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21" name="Eingekerbter Richtungspfeil 20"/>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5696" y="1267200"/>
            <a:ext cx="54768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ieren 21"/>
          <p:cNvGrpSpPr/>
          <p:nvPr/>
        </p:nvGrpSpPr>
        <p:grpSpPr>
          <a:xfrm>
            <a:off x="3539667" y="1257591"/>
            <a:ext cx="4506649" cy="1055608"/>
            <a:chOff x="3539667" y="1257591"/>
            <a:chExt cx="4506649" cy="1055608"/>
          </a:xfrm>
        </p:grpSpPr>
        <p:sp>
          <p:nvSpPr>
            <p:cNvPr id="23" name="Abgerundetes Rechteck 22"/>
            <p:cNvSpPr/>
            <p:nvPr/>
          </p:nvSpPr>
          <p:spPr bwMode="auto">
            <a:xfrm>
              <a:off x="4031940" y="1257591"/>
              <a:ext cx="4014376" cy="1055608"/>
            </a:xfrm>
            <a:prstGeom prst="roundRect">
              <a:avLst/>
            </a:prstGeom>
            <a:solidFill>
              <a:schemeClr val="bg1">
                <a:lumMod val="95000"/>
              </a:schemeClr>
            </a:solidFill>
            <a:ln w="19050" cap="flat" cmpd="sng" algn="ctr">
              <a:solidFill>
                <a:srgbClr val="A3263A"/>
              </a:solidFill>
              <a:prstDash val="solid"/>
              <a:round/>
              <a:headEnd type="none" w="med" len="med"/>
              <a:tailEnd type="none" w="med" len="med"/>
            </a:ln>
            <a:effectLst/>
            <a:extLst/>
          </p:spPr>
          <p:txBody>
            <a:bodyPr vert="horz" wrap="square" lIns="360000" tIns="45720" rIns="91440" bIns="45720" numCol="1" rtlCol="0" anchor="ctr" anchorCtr="0" compatLnSpc="1">
              <a:prstTxWarp prst="textNoShape">
                <a:avLst/>
              </a:prstTxWarp>
              <a:spAutoFit/>
            </a:bodyPr>
            <a:lstStyle/>
            <a:p>
              <a:pPr>
                <a:defRPr/>
              </a:pPr>
              <a:r>
                <a:rPr lang="en-US" sz="1400" b="1" dirty="0" smtClean="0">
                  <a:solidFill>
                    <a:schemeClr val="lt1"/>
                  </a:solidFill>
                </a:rPr>
                <a:t>Criteria</a:t>
              </a:r>
            </a:p>
            <a:p>
              <a:pPr marL="180000" indent="-180000">
                <a:buFont typeface="Arial" pitchFamily="34" charset="0"/>
                <a:buChar char="•"/>
                <a:defRPr/>
              </a:pPr>
              <a:r>
                <a:rPr lang="en-US" sz="1400" dirty="0" smtClean="0">
                  <a:solidFill>
                    <a:schemeClr val="lt1"/>
                  </a:solidFill>
                </a:rPr>
                <a:t>High </a:t>
              </a:r>
              <a:r>
                <a:rPr lang="en-US" sz="1400" dirty="0">
                  <a:solidFill>
                    <a:schemeClr val="lt1"/>
                  </a:solidFill>
                </a:rPr>
                <a:t>coverage of real-world scenarios</a:t>
              </a:r>
            </a:p>
            <a:p>
              <a:pPr marL="180000" indent="-180000">
                <a:buFont typeface="Arial" pitchFamily="34" charset="0"/>
                <a:buChar char="•"/>
              </a:pPr>
              <a:r>
                <a:rPr lang="en-US" sz="1400" dirty="0">
                  <a:solidFill>
                    <a:schemeClr val="lt1"/>
                  </a:solidFill>
                </a:rPr>
                <a:t>Covering temporal aspects relevant for process modeling and control</a:t>
              </a:r>
            </a:p>
          </p:txBody>
        </p:sp>
        <p:sp>
          <p:nvSpPr>
            <p:cNvPr id="24" name="Gleichschenkliges Dreieck 23"/>
            <p:cNvSpPr/>
            <p:nvPr/>
          </p:nvSpPr>
          <p:spPr bwMode="auto">
            <a:xfrm rot="16200000">
              <a:off x="3599892" y="1437138"/>
              <a:ext cx="576064" cy="696513"/>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25" name="Gruppieren 24"/>
          <p:cNvGrpSpPr/>
          <p:nvPr/>
        </p:nvGrpSpPr>
        <p:grpSpPr>
          <a:xfrm>
            <a:off x="4031940" y="2589416"/>
            <a:ext cx="4716523" cy="1055608"/>
            <a:chOff x="3539667" y="1293272"/>
            <a:chExt cx="4716523" cy="1055608"/>
          </a:xfrm>
        </p:grpSpPr>
        <p:sp>
          <p:nvSpPr>
            <p:cNvPr id="26" name="Abgerundetes Rechteck 25"/>
            <p:cNvSpPr/>
            <p:nvPr/>
          </p:nvSpPr>
          <p:spPr bwMode="auto">
            <a:xfrm>
              <a:off x="4031939" y="1293272"/>
              <a:ext cx="4224251" cy="1055608"/>
            </a:xfrm>
            <a:prstGeom prst="roundRect">
              <a:avLst/>
            </a:prstGeom>
            <a:solidFill>
              <a:schemeClr val="bg1">
                <a:lumMod val="95000"/>
              </a:schemeClr>
            </a:solidFill>
            <a:ln w="19050" cap="flat" cmpd="sng" algn="ctr">
              <a:solidFill>
                <a:srgbClr val="A3263A"/>
              </a:solidFill>
              <a:prstDash val="solid"/>
              <a:round/>
              <a:headEnd type="none" w="med" len="med"/>
              <a:tailEnd type="none" w="med" len="med"/>
            </a:ln>
            <a:effectLst/>
            <a:extLst/>
          </p:spPr>
          <p:txBody>
            <a:bodyPr vert="horz" wrap="square" lIns="360000" tIns="45720" rIns="91440" bIns="45720" numCol="1" rtlCol="0" anchor="ctr" anchorCtr="0" compatLnSpc="1">
              <a:prstTxWarp prst="textNoShape">
                <a:avLst/>
              </a:prstTxWarp>
              <a:spAutoFit/>
            </a:bodyPr>
            <a:lstStyle/>
            <a:p>
              <a:pPr>
                <a:defRPr/>
              </a:pPr>
              <a:r>
                <a:rPr lang="en-US" sz="1400" b="1" dirty="0" smtClean="0">
                  <a:solidFill>
                    <a:schemeClr val="lt1"/>
                  </a:solidFill>
                </a:rPr>
                <a:t>Identification</a:t>
              </a:r>
            </a:p>
            <a:p>
              <a:pPr marL="180000" indent="-180000">
                <a:buFont typeface="Arial" pitchFamily="34" charset="0"/>
                <a:buChar char="•"/>
                <a:defRPr/>
              </a:pPr>
              <a:r>
                <a:rPr lang="en-US" sz="1400" dirty="0" smtClean="0">
                  <a:solidFill>
                    <a:schemeClr val="lt1"/>
                  </a:solidFill>
                </a:rPr>
                <a:t>Large </a:t>
              </a:r>
              <a:r>
                <a:rPr lang="en-US" sz="1400" dirty="0">
                  <a:solidFill>
                    <a:schemeClr val="lt1"/>
                  </a:solidFill>
                </a:rPr>
                <a:t>set of process models and process descriptions from different domains</a:t>
              </a:r>
            </a:p>
            <a:p>
              <a:pPr marL="180000" indent="-180000">
                <a:buFont typeface="Arial" pitchFamily="34" charset="0"/>
                <a:buChar char="•"/>
                <a:defRPr/>
              </a:pPr>
              <a:r>
                <a:rPr lang="en-US" sz="1400" dirty="0">
                  <a:solidFill>
                    <a:schemeClr val="lt1"/>
                  </a:solidFill>
                </a:rPr>
                <a:t>~ 270 processes analyzed</a:t>
              </a:r>
            </a:p>
          </p:txBody>
        </p:sp>
        <p:sp>
          <p:nvSpPr>
            <p:cNvPr id="27" name="Gleichschenkliges Dreieck 26"/>
            <p:cNvSpPr/>
            <p:nvPr/>
          </p:nvSpPr>
          <p:spPr bwMode="auto">
            <a:xfrm rot="16200000">
              <a:off x="3599892" y="1472820"/>
              <a:ext cx="576064" cy="696513"/>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36000" y="1266986"/>
            <a:ext cx="54768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p:cNvGrpSpPr/>
          <p:nvPr/>
        </p:nvGrpSpPr>
        <p:grpSpPr>
          <a:xfrm>
            <a:off x="323528" y="1356607"/>
            <a:ext cx="5148572" cy="1532334"/>
            <a:chOff x="3467941" y="1343266"/>
            <a:chExt cx="5148572" cy="1532334"/>
          </a:xfrm>
        </p:grpSpPr>
        <p:sp>
          <p:nvSpPr>
            <p:cNvPr id="19" name="Abgerundetes Rechteck 18"/>
            <p:cNvSpPr/>
            <p:nvPr/>
          </p:nvSpPr>
          <p:spPr bwMode="auto">
            <a:xfrm>
              <a:off x="3467941" y="1343266"/>
              <a:ext cx="4578375" cy="1532334"/>
            </a:xfrm>
            <a:prstGeom prst="roundRect">
              <a:avLst/>
            </a:prstGeom>
            <a:solidFill>
              <a:schemeClr val="bg1">
                <a:lumMod val="95000"/>
              </a:schemeClr>
            </a:solidFill>
            <a:ln w="19050" cap="flat" cmpd="sng" algn="ctr">
              <a:solidFill>
                <a:srgbClr val="A3263A"/>
              </a:solidFill>
              <a:prstDash val="solid"/>
              <a:round/>
              <a:headEnd type="none" w="med" len="med"/>
              <a:tailEnd type="none" w="med" len="med"/>
            </a:ln>
            <a:effectLst/>
            <a:extLst/>
          </p:spPr>
          <p:txBody>
            <a:bodyPr vert="horz" wrap="square" lIns="90000" tIns="45720" rIns="324000" bIns="45720" numCol="1" rtlCol="0" anchor="ctr" anchorCtr="0" compatLnSpc="1">
              <a:prstTxWarp prst="textNoShape">
                <a:avLst/>
              </a:prstTxWarp>
              <a:spAutoFit/>
            </a:bodyPr>
            <a:lstStyle/>
            <a:p>
              <a:pPr>
                <a:defRPr/>
              </a:pPr>
              <a:r>
                <a:rPr lang="en-US" sz="1400" b="1" dirty="0" smtClean="0">
                  <a:solidFill>
                    <a:schemeClr val="lt1"/>
                  </a:solidFill>
                </a:rPr>
                <a:t>Requirements:</a:t>
              </a:r>
            </a:p>
            <a:p>
              <a:pPr marL="180000" indent="-180000">
                <a:buFont typeface="Arial" pitchFamily="34" charset="0"/>
                <a:buChar char="•"/>
                <a:defRPr/>
              </a:pPr>
              <a:r>
                <a:rPr lang="en-US" sz="1400" dirty="0" smtClean="0">
                  <a:solidFill>
                    <a:schemeClr val="lt1"/>
                  </a:solidFill>
                </a:rPr>
                <a:t>Generic and precise</a:t>
              </a:r>
            </a:p>
            <a:p>
              <a:pPr marL="180000" indent="-180000">
                <a:buFont typeface="Arial" pitchFamily="34" charset="0"/>
                <a:buChar char="•"/>
                <a:defRPr/>
              </a:pPr>
              <a:r>
                <a:rPr lang="en-US" sz="1400" dirty="0" smtClean="0">
                  <a:solidFill>
                    <a:schemeClr val="lt1"/>
                  </a:solidFill>
                </a:rPr>
                <a:t>All patterns variants must be considered</a:t>
              </a:r>
            </a:p>
            <a:p>
              <a:pPr marL="180000" indent="-180000">
                <a:buFont typeface="Arial" pitchFamily="34" charset="0"/>
                <a:buChar char="•"/>
                <a:defRPr/>
              </a:pPr>
              <a:r>
                <a:rPr lang="en-US" sz="1400" dirty="0" smtClean="0">
                  <a:solidFill>
                    <a:schemeClr val="lt1"/>
                  </a:solidFill>
                </a:rPr>
                <a:t>Interactions with control flow</a:t>
              </a:r>
            </a:p>
            <a:p>
              <a:pPr marL="180000" indent="-180000">
                <a:buFont typeface="Arial" pitchFamily="34" charset="0"/>
                <a:buChar char="•"/>
                <a:defRPr/>
              </a:pPr>
              <a:r>
                <a:rPr lang="en-US" sz="1400" dirty="0" smtClean="0">
                  <a:solidFill>
                    <a:schemeClr val="lt1"/>
                  </a:solidFill>
                </a:rPr>
                <a:t>Impact of process instance data</a:t>
              </a:r>
            </a:p>
            <a:p>
              <a:pPr marL="180000" indent="-180000">
                <a:buFont typeface="Arial" pitchFamily="34" charset="0"/>
                <a:buChar char="•"/>
                <a:defRPr/>
              </a:pPr>
              <a:r>
                <a:rPr lang="en-US" sz="1400" dirty="0" smtClean="0">
                  <a:solidFill>
                    <a:schemeClr val="lt1"/>
                  </a:solidFill>
                </a:rPr>
                <a:t>Independent </a:t>
              </a:r>
              <a:r>
                <a:rPr lang="en-US" sz="1400" dirty="0">
                  <a:solidFill>
                    <a:schemeClr val="lt1"/>
                  </a:solidFill>
                </a:rPr>
                <a:t>of any process </a:t>
              </a:r>
              <a:r>
                <a:rPr lang="en-US" sz="1400" dirty="0" smtClean="0">
                  <a:solidFill>
                    <a:schemeClr val="lt1"/>
                  </a:solidFill>
                </a:rPr>
                <a:t>modeling language</a:t>
              </a:r>
            </a:p>
          </p:txBody>
        </p:sp>
        <p:sp>
          <p:nvSpPr>
            <p:cNvPr id="29" name="Gleichschenkliges Dreieck 28"/>
            <p:cNvSpPr/>
            <p:nvPr/>
          </p:nvSpPr>
          <p:spPr bwMode="auto">
            <a:xfrm rot="5400000">
              <a:off x="7980225" y="1437139"/>
              <a:ext cx="576064" cy="696513"/>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30" name="Gruppieren 29"/>
          <p:cNvGrpSpPr/>
          <p:nvPr/>
        </p:nvGrpSpPr>
        <p:grpSpPr>
          <a:xfrm>
            <a:off x="6300192" y="2087856"/>
            <a:ext cx="2826244" cy="1532334"/>
            <a:chOff x="3503663" y="1216080"/>
            <a:chExt cx="2826244" cy="1532334"/>
          </a:xfrm>
        </p:grpSpPr>
        <p:sp>
          <p:nvSpPr>
            <p:cNvPr id="31" name="Abgerundetes Rechteck 30"/>
            <p:cNvSpPr/>
            <p:nvPr/>
          </p:nvSpPr>
          <p:spPr bwMode="auto">
            <a:xfrm>
              <a:off x="4103949" y="1216080"/>
              <a:ext cx="2225958" cy="1532334"/>
            </a:xfrm>
            <a:prstGeom prst="roundRect">
              <a:avLst/>
            </a:prstGeom>
            <a:solidFill>
              <a:schemeClr val="bg1">
                <a:lumMod val="95000"/>
              </a:schemeClr>
            </a:solidFill>
            <a:ln w="19050" cap="flat" cmpd="sng" algn="ctr">
              <a:solidFill>
                <a:srgbClr val="A3263A"/>
              </a:solidFill>
              <a:prstDash val="solid"/>
              <a:round/>
              <a:headEnd type="none" w="med" len="med"/>
              <a:tailEnd type="none" w="med" len="med"/>
            </a:ln>
            <a:effectLst/>
            <a:extLst/>
          </p:spPr>
          <p:txBody>
            <a:bodyPr vert="horz" wrap="square" lIns="180000" tIns="45720" rIns="91440" bIns="45720" numCol="1" rtlCol="0" anchor="ctr" anchorCtr="0" compatLnSpc="1">
              <a:prstTxWarp prst="textNoShape">
                <a:avLst/>
              </a:prstTxWarp>
              <a:spAutoFit/>
            </a:bodyPr>
            <a:lstStyle/>
            <a:p>
              <a:pPr>
                <a:defRPr/>
              </a:pPr>
              <a:r>
                <a:rPr lang="en-US" sz="1400" b="1" dirty="0" smtClean="0">
                  <a:solidFill>
                    <a:schemeClr val="lt1"/>
                  </a:solidFill>
                </a:rPr>
                <a:t>Identification</a:t>
              </a:r>
            </a:p>
            <a:p>
              <a:pPr marL="180000" indent="-180000">
                <a:buFont typeface="Arial" pitchFamily="34" charset="0"/>
                <a:buChar char="•"/>
                <a:defRPr/>
              </a:pPr>
              <a:r>
                <a:rPr lang="en-US" sz="1400" dirty="0" smtClean="0">
                  <a:solidFill>
                    <a:schemeClr val="lt1"/>
                  </a:solidFill>
                </a:rPr>
                <a:t>~ </a:t>
              </a:r>
              <a:r>
                <a:rPr lang="en-US" sz="1400" dirty="0">
                  <a:solidFill>
                    <a:schemeClr val="lt1"/>
                  </a:solidFill>
                </a:rPr>
                <a:t>400 processes analyzed</a:t>
              </a:r>
            </a:p>
            <a:p>
              <a:pPr marL="180000" indent="-180000">
                <a:buFont typeface="Arial" pitchFamily="34" charset="0"/>
                <a:buChar char="•"/>
                <a:defRPr/>
              </a:pPr>
              <a:r>
                <a:rPr lang="en-US" sz="1400" dirty="0">
                  <a:solidFill>
                    <a:schemeClr val="lt1"/>
                  </a:solidFill>
                </a:rPr>
                <a:t>Derive pattern semantics of each pattern variant.</a:t>
              </a:r>
            </a:p>
          </p:txBody>
        </p:sp>
        <p:sp>
          <p:nvSpPr>
            <p:cNvPr id="32" name="Gleichschenkliges Dreieck 31"/>
            <p:cNvSpPr/>
            <p:nvPr/>
          </p:nvSpPr>
          <p:spPr bwMode="auto">
            <a:xfrm rot="16200000">
              <a:off x="3563888" y="1437138"/>
              <a:ext cx="576064" cy="696513"/>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33" name="Gruppieren 32"/>
          <p:cNvGrpSpPr/>
          <p:nvPr/>
        </p:nvGrpSpPr>
        <p:grpSpPr>
          <a:xfrm>
            <a:off x="3635896" y="3938438"/>
            <a:ext cx="4716523" cy="817245"/>
            <a:chOff x="3539667" y="1393000"/>
            <a:chExt cx="4716523" cy="817245"/>
          </a:xfrm>
        </p:grpSpPr>
        <p:sp>
          <p:nvSpPr>
            <p:cNvPr id="34" name="Abgerundetes Rechteck 33"/>
            <p:cNvSpPr/>
            <p:nvPr/>
          </p:nvSpPr>
          <p:spPr bwMode="auto">
            <a:xfrm>
              <a:off x="4031939" y="1393000"/>
              <a:ext cx="4224251" cy="817245"/>
            </a:xfrm>
            <a:prstGeom prst="roundRect">
              <a:avLst/>
            </a:prstGeom>
            <a:solidFill>
              <a:schemeClr val="bg1">
                <a:lumMod val="95000"/>
              </a:schemeClr>
            </a:solidFill>
            <a:ln w="19050" cap="flat" cmpd="sng" algn="ctr">
              <a:solidFill>
                <a:srgbClr val="A3263A"/>
              </a:solidFill>
              <a:prstDash val="solid"/>
              <a:round/>
              <a:headEnd type="none" w="med" len="med"/>
              <a:tailEnd type="none" w="med" len="med"/>
            </a:ln>
            <a:effectLst/>
            <a:extLst/>
          </p:spPr>
          <p:txBody>
            <a:bodyPr vert="horz" wrap="square" lIns="360000" tIns="45720" rIns="91440" bIns="45720" numCol="1" rtlCol="0" anchor="ctr" anchorCtr="0" compatLnSpc="1">
              <a:prstTxWarp prst="textNoShape">
                <a:avLst/>
              </a:prstTxWarp>
              <a:spAutoFit/>
            </a:bodyPr>
            <a:lstStyle/>
            <a:p>
              <a:pPr>
                <a:defRPr/>
              </a:pPr>
              <a:r>
                <a:rPr lang="en-US" sz="1400" b="1" dirty="0" smtClean="0">
                  <a:solidFill>
                    <a:schemeClr val="lt1"/>
                  </a:solidFill>
                </a:rPr>
                <a:t>Systematic Literature Review</a:t>
              </a:r>
            </a:p>
            <a:p>
              <a:pPr marL="180000" indent="-180000">
                <a:buFont typeface="Arial" pitchFamily="34" charset="0"/>
                <a:buChar char="•"/>
                <a:defRPr/>
              </a:pPr>
              <a:r>
                <a:rPr lang="en-US" sz="1400" dirty="0" smtClean="0">
                  <a:solidFill>
                    <a:schemeClr val="lt1"/>
                  </a:solidFill>
                </a:rPr>
                <a:t>~ 10.000 hits</a:t>
              </a:r>
            </a:p>
            <a:p>
              <a:pPr marL="180000" indent="-180000">
                <a:buFont typeface="Arial" pitchFamily="34" charset="0"/>
                <a:buChar char="•"/>
                <a:defRPr/>
              </a:pPr>
              <a:r>
                <a:rPr lang="en-US" sz="1400" dirty="0" smtClean="0">
                  <a:solidFill>
                    <a:schemeClr val="lt1"/>
                  </a:solidFill>
                </a:rPr>
                <a:t>73 primary </a:t>
              </a:r>
              <a:r>
                <a:rPr lang="en-US" sz="1400" dirty="0">
                  <a:solidFill>
                    <a:schemeClr val="lt1"/>
                  </a:solidFill>
                </a:rPr>
                <a:t>papers</a:t>
              </a:r>
            </a:p>
          </p:txBody>
        </p:sp>
        <p:sp>
          <p:nvSpPr>
            <p:cNvPr id="35" name="Gleichschenkliges Dreieck 34"/>
            <p:cNvSpPr/>
            <p:nvPr/>
          </p:nvSpPr>
          <p:spPr bwMode="auto">
            <a:xfrm rot="16200000">
              <a:off x="3599892" y="1453366"/>
              <a:ext cx="576064" cy="696513"/>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extLst>
      <p:ext uri="{BB962C8B-B14F-4D97-AF65-F5344CB8AC3E}">
        <p14:creationId xmlns:p14="http://schemas.microsoft.com/office/powerpoint/2010/main" val="3604597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Process</a:t>
            </a:r>
            <a:r>
              <a:rPr lang="de-DE" dirty="0" smtClean="0"/>
              <a:t> Time Patterns</a:t>
            </a:r>
            <a:endParaRPr lang="de-DE" dirty="0"/>
          </a:p>
        </p:txBody>
      </p:sp>
      <p:pic>
        <p:nvPicPr>
          <p:cNvPr id="9" name="TimePattern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4878" y="1408715"/>
            <a:ext cx="7294245" cy="4360545"/>
          </a:xfrm>
        </p:spPr>
      </p:pic>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sp>
        <p:nvSpPr>
          <p:cNvPr id="8" name="Abgerundetes Rechteck 7"/>
          <p:cNvSpPr/>
          <p:nvPr/>
        </p:nvSpPr>
        <p:spPr bwMode="auto">
          <a:xfrm>
            <a:off x="162000" y="5956270"/>
            <a:ext cx="8820000" cy="1081750"/>
          </a:xfrm>
          <a:prstGeom prst="roundRect">
            <a:avLst/>
          </a:prstGeom>
          <a:solidFill>
            <a:schemeClr val="accent1">
              <a:lumMod val="20000"/>
              <a:lumOff val="80000"/>
            </a:schemeClr>
          </a:solidFill>
          <a:ln w="25400" cap="flat" cmpd="sng" algn="ctr">
            <a:solidFill>
              <a:srgbClr val="A1243D"/>
            </a:solidFill>
            <a:prstDash val="solid"/>
            <a:round/>
            <a:headEnd type="none" w="med" len="med"/>
            <a:tailEnd type="none" w="med" len="med"/>
          </a:ln>
          <a:effectLst/>
          <a:extLst/>
        </p:spPr>
        <p:txBody>
          <a:bodyPr vert="horz" wrap="square" lIns="91440" tIns="45720" rIns="91440" bIns="252000" numCol="1" rtlCol="0" anchor="b" anchorCtr="0" compatLnSpc="1">
            <a:prstTxWarp prst="textNoShape">
              <a:avLst/>
            </a:prstTxWarp>
            <a:spAutoFit/>
          </a:bodyPr>
          <a:lstStyle/>
          <a:p>
            <a:pPr marL="171450" indent="-171450">
              <a:buFont typeface="Symbol" pitchFamily="18" charset="2"/>
              <a:buChar char="-"/>
            </a:pPr>
            <a:r>
              <a:rPr lang="en-US" sz="1100" dirty="0" smtClean="0"/>
              <a:t>Andreas </a:t>
            </a:r>
            <a:r>
              <a:rPr lang="en-US" sz="1100" dirty="0" err="1" smtClean="0"/>
              <a:t>Lanz</a:t>
            </a:r>
            <a:r>
              <a:rPr lang="en-US" sz="1100" dirty="0" smtClean="0"/>
              <a:t>, </a:t>
            </a:r>
            <a:r>
              <a:rPr lang="en-US" sz="1100" dirty="0"/>
              <a:t>Barbara Weber, and Manfred Reichert. </a:t>
            </a:r>
            <a:r>
              <a:rPr lang="en-US" sz="1100" b="1" dirty="0"/>
              <a:t>Workflow time patterns for process-aware information systems</a:t>
            </a:r>
            <a:r>
              <a:rPr lang="en-US" sz="1100" dirty="0"/>
              <a:t>. In </a:t>
            </a:r>
            <a:r>
              <a:rPr lang="en-US" sz="1100" i="1" dirty="0"/>
              <a:t>11th </a:t>
            </a:r>
            <a:r>
              <a:rPr lang="en-US" sz="1100" i="1" dirty="0" smtClean="0"/>
              <a:t>International Workshop</a:t>
            </a:r>
            <a:r>
              <a:rPr lang="en-US" sz="1100" i="1" dirty="0"/>
              <a:t>, BPMDS 2010, </a:t>
            </a:r>
            <a:r>
              <a:rPr lang="en-US" sz="1100" i="1" dirty="0" smtClean="0"/>
              <a:t>pages 94-107</a:t>
            </a:r>
            <a:r>
              <a:rPr lang="en-US" sz="1100" i="1" dirty="0"/>
              <a:t>, 2010.</a:t>
            </a:r>
          </a:p>
          <a:p>
            <a:pPr marL="171450" indent="-171450">
              <a:buFont typeface="Symbol" pitchFamily="18" charset="2"/>
              <a:buChar char="-"/>
            </a:pPr>
            <a:r>
              <a:rPr lang="en-US" sz="1100" dirty="0"/>
              <a:t>Andreas </a:t>
            </a:r>
            <a:r>
              <a:rPr lang="en-US" sz="1100" dirty="0" err="1"/>
              <a:t>Lanz</a:t>
            </a:r>
            <a:r>
              <a:rPr lang="en-US" sz="1100" dirty="0"/>
              <a:t>, Barbara Weber, and Manfred Reichert. </a:t>
            </a:r>
            <a:r>
              <a:rPr lang="en-US" sz="1100" b="1" dirty="0"/>
              <a:t>Time patterns for process-aware information systems</a:t>
            </a:r>
            <a:r>
              <a:rPr lang="en-US" sz="1100" dirty="0" smtClean="0"/>
              <a:t>.</a:t>
            </a:r>
            <a:r>
              <a:rPr lang="en-US" sz="1100" i="1" dirty="0" smtClean="0"/>
              <a:t> </a:t>
            </a:r>
            <a:r>
              <a:rPr lang="en-US" sz="1100" i="1" dirty="0"/>
              <a:t>Requirements Engineering, 2013.</a:t>
            </a:r>
            <a:endParaRPr lang="de-DE" sz="1100" dirty="0"/>
          </a:p>
        </p:txBody>
      </p:sp>
      <p:grpSp>
        <p:nvGrpSpPr>
          <p:cNvPr id="3" name="Gruppieren 2" hidden="1"/>
          <p:cNvGrpSpPr/>
          <p:nvPr/>
        </p:nvGrpSpPr>
        <p:grpSpPr>
          <a:xfrm>
            <a:off x="4200180" y="1052736"/>
            <a:ext cx="4876793" cy="4392488"/>
            <a:chOff x="4200180" y="1052736"/>
            <a:chExt cx="4876793" cy="4392488"/>
          </a:xfrm>
        </p:grpSpPr>
        <p:pic>
          <p:nvPicPr>
            <p:cNvPr id="10" name="Picture 8" descr="D:\Documents\Dissertation\Papers\BPMDS10 Time Patterns\Presentation\T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811" y="1052736"/>
              <a:ext cx="453816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Gleichschenkliges Dreieck 10"/>
            <p:cNvSpPr/>
            <p:nvPr/>
          </p:nvSpPr>
          <p:spPr bwMode="auto">
            <a:xfrm rot="16200000">
              <a:off x="4081463" y="1747515"/>
              <a:ext cx="576065" cy="338632"/>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5" name="Gruppieren 4"/>
          <p:cNvGrpSpPr/>
          <p:nvPr/>
        </p:nvGrpSpPr>
        <p:grpSpPr>
          <a:xfrm>
            <a:off x="4211961" y="1052736"/>
            <a:ext cx="4865012" cy="3636403"/>
            <a:chOff x="4211961" y="1052736"/>
            <a:chExt cx="4865012" cy="3636403"/>
          </a:xfrm>
        </p:grpSpPr>
        <p:pic>
          <p:nvPicPr>
            <p:cNvPr id="12" name="Picture 7" descr="D:\Documents\Dissertation\Papers\BPMDS10 Time Patterns\Presentation\TP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46" y="1052736"/>
              <a:ext cx="4539327" cy="363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2"/>
            <p:cNvSpPr/>
            <p:nvPr/>
          </p:nvSpPr>
          <p:spPr bwMode="auto">
            <a:xfrm rot="16200000">
              <a:off x="4093244" y="2107557"/>
              <a:ext cx="576065" cy="338632"/>
            </a:xfrm>
            <a:prstGeom prst="triangle">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6" name="Gruppieren 5" hidden="1"/>
          <p:cNvGrpSpPr/>
          <p:nvPr/>
        </p:nvGrpSpPr>
        <p:grpSpPr>
          <a:xfrm>
            <a:off x="71501" y="1504642"/>
            <a:ext cx="4848308" cy="3364518"/>
            <a:chOff x="71501" y="1504642"/>
            <a:chExt cx="4848308" cy="3364518"/>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5471" t="15833" r="16029" b="11688"/>
            <a:stretch/>
          </p:blipFill>
          <p:spPr bwMode="auto">
            <a:xfrm>
              <a:off x="71501" y="1504642"/>
              <a:ext cx="4528522" cy="33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Gleichschenkliges Dreieck 13"/>
            <p:cNvSpPr/>
            <p:nvPr/>
          </p:nvSpPr>
          <p:spPr bwMode="auto">
            <a:xfrm rot="5400000">
              <a:off x="4462460" y="1777972"/>
              <a:ext cx="576065" cy="338632"/>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grpSp>
        <p:nvGrpSpPr>
          <p:cNvPr id="16" name="Gruppieren 15"/>
          <p:cNvGrpSpPr/>
          <p:nvPr/>
        </p:nvGrpSpPr>
        <p:grpSpPr>
          <a:xfrm>
            <a:off x="7817242" y="872732"/>
            <a:ext cx="965680" cy="144000"/>
            <a:chOff x="7817242" y="290954"/>
            <a:chExt cx="965680" cy="144000"/>
          </a:xfrm>
        </p:grpSpPr>
        <p:sp>
          <p:nvSpPr>
            <p:cNvPr id="17" name="Richtungspfeil 16"/>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8" name="Eingekerbter Richtungspfeil 17"/>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9" name="Eingekerbter Richtungspfeil 18"/>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23" name="Picture 9" descr="D:\Documents\Dissertation\Papers\BPMDS10 Time Patterns\Presentation\TP1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645" y="3388255"/>
            <a:ext cx="4534855" cy="508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35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1000"/>
                                        <p:tgtEl>
                                          <p:spTgt spid="6"/>
                                        </p:tgtEl>
                                        <p:attrNameLst>
                                          <p:attrName>ppt_w</p:attrName>
                                        </p:attrNameLst>
                                      </p:cBhvr>
                                      <p:tavLst>
                                        <p:tav tm="0">
                                          <p:val>
                                            <p:strVal val="ppt_w"/>
                                          </p:val>
                                        </p:tav>
                                        <p:tav tm="100000">
                                          <p:val>
                                            <p:fltVal val="0"/>
                                          </p:val>
                                        </p:tav>
                                      </p:tavLst>
                                    </p:anim>
                                    <p:anim calcmode="lin" valueType="num">
                                      <p:cBhvr>
                                        <p:cTn id="15" dur="1000"/>
                                        <p:tgtEl>
                                          <p:spTgt spid="6"/>
                                        </p:tgtEl>
                                        <p:attrNameLst>
                                          <p:attrName>ppt_h</p:attrName>
                                        </p:attrNameLst>
                                      </p:cBhvr>
                                      <p:tavLst>
                                        <p:tav tm="0">
                                          <p:val>
                                            <p:strVal val="ppt_h"/>
                                          </p:val>
                                        </p:tav>
                                        <p:tav tm="100000">
                                          <p:val>
                                            <p:fltVal val="0"/>
                                          </p:val>
                                        </p:tav>
                                      </p:tavLst>
                                    </p:anim>
                                    <p:animEffect transition="out" filter="fade">
                                      <p:cBhvr>
                                        <p:cTn id="16" dur="1000"/>
                                        <p:tgtEl>
                                          <p:spTgt spid="6"/>
                                        </p:tgtEl>
                                      </p:cBhvr>
                                    </p:animEffect>
                                    <p:set>
                                      <p:cBhvr>
                                        <p:cTn id="17" dur="1" fill="hold">
                                          <p:stCondLst>
                                            <p:cond delay="999"/>
                                          </p:stCondLst>
                                        </p:cTn>
                                        <p:tgtEl>
                                          <p:spTgt spid="6"/>
                                        </p:tgtEl>
                                        <p:attrNameLst>
                                          <p:attrName>style.visibility</p:attrName>
                                        </p:attrNameLst>
                                      </p:cBhvr>
                                      <p:to>
                                        <p:strVal val="hidden"/>
                                      </p:to>
                                    </p:set>
                                  </p:childTnLst>
                                </p:cTn>
                              </p:par>
                              <p:par>
                                <p:cTn id="18" presetID="42" presetClass="path" presetSubtype="0" accel="50000" decel="50000" fill="hold" nodeType="withEffect">
                                  <p:stCondLst>
                                    <p:cond delay="0"/>
                                  </p:stCondLst>
                                  <p:childTnLst>
                                    <p:animMotion origin="layout" path="M 3.33333E-6 -3.56152E-6 L 0.38455 -0.17969 " pathEditMode="relative" rAng="0" ptsTypes="AA">
                                      <p:cBhvr>
                                        <p:cTn id="19" dur="1000" fill="hold"/>
                                        <p:tgtEl>
                                          <p:spTgt spid="6"/>
                                        </p:tgtEl>
                                        <p:attrNameLst>
                                          <p:attrName>ppt_x</p:attrName>
                                          <p:attrName>ppt_y</p:attrName>
                                        </p:attrNameLst>
                                      </p:cBhvr>
                                      <p:rCtr x="19219" y="-8996"/>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1000"/>
                                        <p:tgtEl>
                                          <p:spTgt spid="3"/>
                                        </p:tgtEl>
                                        <p:attrNameLst>
                                          <p:attrName>ppt_w</p:attrName>
                                        </p:attrNameLst>
                                      </p:cBhvr>
                                      <p:tavLst>
                                        <p:tav tm="0">
                                          <p:val>
                                            <p:strVal val="ppt_w"/>
                                          </p:val>
                                        </p:tav>
                                        <p:tav tm="100000">
                                          <p:val>
                                            <p:fltVal val="0"/>
                                          </p:val>
                                        </p:tav>
                                      </p:tavLst>
                                    </p:anim>
                                    <p:anim calcmode="lin" valueType="num">
                                      <p:cBhvr>
                                        <p:cTn id="27" dur="1000"/>
                                        <p:tgtEl>
                                          <p:spTgt spid="3"/>
                                        </p:tgtEl>
                                        <p:attrNameLst>
                                          <p:attrName>ppt_h</p:attrName>
                                        </p:attrNameLst>
                                      </p:cBhvr>
                                      <p:tavLst>
                                        <p:tav tm="0">
                                          <p:val>
                                            <p:strVal val="ppt_h"/>
                                          </p:val>
                                        </p:tav>
                                        <p:tav tm="100000">
                                          <p:val>
                                            <p:fltVal val="0"/>
                                          </p:val>
                                        </p:tav>
                                      </p:tavLst>
                                    </p:anim>
                                    <p:animEffect transition="out" filter="fade">
                                      <p:cBhvr>
                                        <p:cTn id="28" dur="1000"/>
                                        <p:tgtEl>
                                          <p:spTgt spid="3"/>
                                        </p:tgtEl>
                                      </p:cBhvr>
                                    </p:animEffect>
                                    <p:set>
                                      <p:cBhvr>
                                        <p:cTn id="29" dur="1" fill="hold">
                                          <p:stCondLst>
                                            <p:cond delay="999"/>
                                          </p:stCondLst>
                                        </p:cTn>
                                        <p:tgtEl>
                                          <p:spTgt spid="3"/>
                                        </p:tgtEl>
                                        <p:attrNameLst>
                                          <p:attrName>style.visibility</p:attrName>
                                        </p:attrNameLst>
                                      </p:cBhvr>
                                      <p:to>
                                        <p:strVal val="hidden"/>
                                      </p:to>
                                    </p:set>
                                  </p:childTnLst>
                                </p:cTn>
                              </p:par>
                              <p:par>
                                <p:cTn id="30" presetID="42" presetClass="path" presetSubtype="0" accel="50000" decel="50000" fill="hold" nodeType="withEffect">
                                  <p:stCondLst>
                                    <p:cond delay="0"/>
                                  </p:stCondLst>
                                  <p:childTnLst>
                                    <p:animMotion origin="layout" path="M -1.66667E-6 -2.98797E-6 L -0.3875 -0.18871 " pathEditMode="relative" rAng="0" ptsTypes="AA">
                                      <p:cBhvr>
                                        <p:cTn id="31" dur="1000" fill="hold"/>
                                        <p:tgtEl>
                                          <p:spTgt spid="3"/>
                                        </p:tgtEl>
                                        <p:attrNameLst>
                                          <p:attrName>ppt_x</p:attrName>
                                          <p:attrName>ppt_y</p:attrName>
                                        </p:attrNameLst>
                                      </p:cBhvr>
                                      <p:rCtr x="-19375" y="-9436"/>
                                    </p:animMotion>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itchFamily="34" charset="0"/>
              <a:buChar char="•"/>
            </a:pPr>
            <a:r>
              <a:rPr lang="en-US" b="1" dirty="0" smtClean="0"/>
              <a:t>Temporal execution traces</a:t>
            </a:r>
            <a:endParaRPr lang="en-US" dirty="0" smtClean="0"/>
          </a:p>
          <a:p>
            <a:pPr marL="825750" lvl="1" indent="-285750">
              <a:buFont typeface="Arial" pitchFamily="34" charset="0"/>
              <a:buChar char="•"/>
            </a:pPr>
            <a:r>
              <a:rPr lang="en-US" dirty="0" smtClean="0"/>
              <a:t>Event-based process representation</a:t>
            </a:r>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825750" lvl="1" indent="-285750">
              <a:buFont typeface="Arial" pitchFamily="34" charset="0"/>
              <a:buChar char="•"/>
            </a:pPr>
            <a:endParaRPr lang="en-US" dirty="0" smtClean="0"/>
          </a:p>
          <a:p>
            <a:pPr marL="285750" indent="-285750">
              <a:buFont typeface="Arial" pitchFamily="34" charset="0"/>
              <a:buChar char="•"/>
            </a:pPr>
            <a:endParaRPr lang="en-US" dirty="0" smtClean="0"/>
          </a:p>
        </p:txBody>
      </p:sp>
      <p:sp>
        <p:nvSpPr>
          <p:cNvPr id="2" name="Titel 1"/>
          <p:cNvSpPr>
            <a:spLocks noGrp="1"/>
          </p:cNvSpPr>
          <p:nvPr>
            <p:ph type="title"/>
          </p:nvPr>
        </p:nvSpPr>
        <p:spPr/>
        <p:txBody>
          <a:bodyPr/>
          <a:lstStyle/>
          <a:p>
            <a:r>
              <a:rPr lang="en-US" smtClean="0"/>
              <a:t>Process Time Patterns – Formal Foundations</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55"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39850" y="2276872"/>
            <a:ext cx="3399401"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emporal Trace"/>
          <p:cNvGraphicFramePr>
            <a:graphicFrameLocks noChangeAspect="1"/>
          </p:cNvGraphicFramePr>
          <p:nvPr>
            <p:extLst/>
          </p:nvPr>
        </p:nvGraphicFramePr>
        <p:xfrm>
          <a:off x="1691948" y="4237083"/>
          <a:ext cx="6495382" cy="380049"/>
        </p:xfrm>
        <a:graphic>
          <a:graphicData uri="http://schemas.openxmlformats.org/presentationml/2006/ole">
            <mc:AlternateContent xmlns:mc="http://schemas.openxmlformats.org/markup-compatibility/2006">
              <mc:Choice xmlns:v="urn:schemas-microsoft-com:vml" Requires="v">
                <p:oleObj spid="_x0000_s24346" name="Formel" r:id="rId5" imgW="4775040" imgH="279360" progId="Equation.3">
                  <p:embed/>
                </p:oleObj>
              </mc:Choice>
              <mc:Fallback>
                <p:oleObj name="Formel" r:id="rId5" imgW="4775040" imgH="279360" progId="Equation.3">
                  <p:embed/>
                  <p:pic>
                    <p:nvPicPr>
                      <p:cNvPr id="0" name=""/>
                      <p:cNvPicPr>
                        <a:picLocks noChangeAspect="1" noChangeArrowheads="1"/>
                      </p:cNvPicPr>
                      <p:nvPr/>
                    </p:nvPicPr>
                    <p:blipFill>
                      <a:blip r:embed="rId6"/>
                      <a:srcRect/>
                      <a:stretch>
                        <a:fillRect/>
                      </a:stretch>
                    </p:blipFill>
                    <p:spPr bwMode="auto">
                      <a:xfrm>
                        <a:off x="1691948" y="4237083"/>
                        <a:ext cx="6495382" cy="380049"/>
                      </a:xfrm>
                      <a:prstGeom prst="rect">
                        <a:avLst/>
                      </a:prstGeom>
                      <a:noFill/>
                      <a:ln>
                        <a:noFill/>
                      </a:ln>
                      <a:effectLst/>
                      <a:extLst/>
                    </p:spPr>
                  </p:pic>
                </p:oleObj>
              </mc:Fallback>
            </mc:AlternateContent>
          </a:graphicData>
        </a:graphic>
      </p:graphicFrame>
      <p:sp>
        <p:nvSpPr>
          <p:cNvPr id="7" name="Rechteck 6"/>
          <p:cNvSpPr/>
          <p:nvPr/>
        </p:nvSpPr>
        <p:spPr bwMode="auto">
          <a:xfrm>
            <a:off x="2231740" y="4237083"/>
            <a:ext cx="5832648" cy="360000"/>
          </a:xfrm>
          <a:prstGeom prst="rect">
            <a:avLst/>
          </a:prstGeom>
          <a:solidFill>
            <a:schemeClr val="bg1"/>
          </a:solid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14" name="Abgerundetes Rechteck 13"/>
          <p:cNvSpPr/>
          <p:nvPr/>
        </p:nvSpPr>
        <p:spPr bwMode="auto">
          <a:xfrm>
            <a:off x="162000" y="6143555"/>
            <a:ext cx="8820000" cy="894465"/>
          </a:xfrm>
          <a:prstGeom prst="roundRect">
            <a:avLst/>
          </a:prstGeom>
          <a:solidFill>
            <a:schemeClr val="accent1">
              <a:lumMod val="20000"/>
              <a:lumOff val="80000"/>
            </a:schemeClr>
          </a:solidFill>
          <a:ln w="25400" cap="flat" cmpd="sng" algn="ctr">
            <a:solidFill>
              <a:srgbClr val="A1243D"/>
            </a:solidFill>
            <a:prstDash val="solid"/>
            <a:round/>
            <a:headEnd type="none" w="med" len="med"/>
            <a:tailEnd type="none" w="med" len="med"/>
          </a:ln>
          <a:effectLst/>
          <a:extLst/>
        </p:spPr>
        <p:txBody>
          <a:bodyPr vert="horz" wrap="square" lIns="91440" tIns="45720" rIns="91440" bIns="252000" numCol="1" rtlCol="0" anchor="b" anchorCtr="0" compatLnSpc="1">
            <a:prstTxWarp prst="textNoShape">
              <a:avLst/>
            </a:prstTxWarp>
            <a:spAutoFit/>
          </a:bodyPr>
          <a:lstStyle/>
          <a:p>
            <a:pPr marL="171450" indent="-171450">
              <a:buFont typeface="Symbol" pitchFamily="18" charset="2"/>
              <a:buChar char="-"/>
            </a:pPr>
            <a:r>
              <a:rPr lang="en-US" sz="1100" dirty="0"/>
              <a:t>Andreas </a:t>
            </a:r>
            <a:r>
              <a:rPr lang="en-US" sz="1100" dirty="0" err="1"/>
              <a:t>Lanz</a:t>
            </a:r>
            <a:r>
              <a:rPr lang="en-US" sz="1100" dirty="0"/>
              <a:t>, Barbara Weber, and Manfred Reichert. </a:t>
            </a:r>
            <a:r>
              <a:rPr lang="en-US" sz="1100" b="1" dirty="0"/>
              <a:t>A Formal Semantics of Time Patterns for Process-aware Information Systems. </a:t>
            </a:r>
            <a:r>
              <a:rPr lang="en-US" sz="1100" dirty="0"/>
              <a:t>Technical Report UIB-2013-02, Ulm University, 2013</a:t>
            </a:r>
            <a:r>
              <a:rPr lang="en-US" sz="1100" i="1" dirty="0" smtClean="0"/>
              <a:t>.</a:t>
            </a:r>
          </a:p>
          <a:p>
            <a:pPr marL="171450" indent="-171450">
              <a:buFont typeface="Symbol" pitchFamily="18" charset="2"/>
              <a:buChar char="-"/>
            </a:pPr>
            <a:r>
              <a:rPr lang="en-US" sz="1100" dirty="0"/>
              <a:t>Andreas </a:t>
            </a:r>
            <a:r>
              <a:rPr lang="en-US" sz="1100" dirty="0" err="1"/>
              <a:t>Lanz</a:t>
            </a:r>
            <a:r>
              <a:rPr lang="en-US" sz="1100" dirty="0"/>
              <a:t>, </a:t>
            </a:r>
            <a:r>
              <a:rPr lang="en-US" sz="1100" dirty="0" smtClean="0"/>
              <a:t>Barbara Weber, </a:t>
            </a:r>
            <a:r>
              <a:rPr lang="en-US" sz="1100" dirty="0"/>
              <a:t>and Manfred Reichert. </a:t>
            </a:r>
            <a:r>
              <a:rPr lang="en-US" sz="1100" b="1" dirty="0"/>
              <a:t>Process Time Patterns: A Formal </a:t>
            </a:r>
            <a:r>
              <a:rPr lang="en-US" sz="1100" b="1" dirty="0" smtClean="0"/>
              <a:t>Foundation</a:t>
            </a:r>
            <a:r>
              <a:rPr lang="en-US" sz="1100" i="1" dirty="0" smtClean="0"/>
              <a:t>. Information Systems, </a:t>
            </a:r>
            <a:r>
              <a:rPr lang="en-US" sz="1100" dirty="0" smtClean="0"/>
              <a:t>2016</a:t>
            </a:r>
            <a:endParaRPr lang="en-US" sz="1100" dirty="0"/>
          </a:p>
        </p:txBody>
      </p:sp>
      <p:grpSp>
        <p:nvGrpSpPr>
          <p:cNvPr id="15" name="Gruppieren 14"/>
          <p:cNvGrpSpPr/>
          <p:nvPr/>
        </p:nvGrpSpPr>
        <p:grpSpPr>
          <a:xfrm>
            <a:off x="3759496" y="1484784"/>
            <a:ext cx="5249740" cy="4481468"/>
            <a:chOff x="3750422" y="1844824"/>
            <a:chExt cx="5249740" cy="4481468"/>
          </a:xfrm>
        </p:grpSpPr>
        <p:pic>
          <p:nvPicPr>
            <p:cNvPr id="16" name="Picture 1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86"/>
            <a:stretch/>
          </p:blipFill>
          <p:spPr bwMode="auto">
            <a:xfrm>
              <a:off x="3750422" y="1844824"/>
              <a:ext cx="5249740" cy="2419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750422" y="4297889"/>
              <a:ext cx="5249740" cy="20284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Textfeld 18"/>
          <p:cNvSpPr txBox="1"/>
          <p:nvPr/>
        </p:nvSpPr>
        <p:spPr>
          <a:xfrm>
            <a:off x="683568" y="3902800"/>
            <a:ext cx="2852191" cy="369332"/>
          </a:xfrm>
          <a:prstGeom prst="rect">
            <a:avLst/>
          </a:prstGeom>
          <a:noFill/>
        </p:spPr>
        <p:txBody>
          <a:bodyPr wrap="none" rtlCol="0">
            <a:spAutoFit/>
          </a:bodyPr>
          <a:lstStyle/>
          <a:p>
            <a:r>
              <a:rPr lang="en-US" dirty="0" smtClean="0"/>
              <a:t>Temporal Execution Trace</a:t>
            </a:r>
            <a:endParaRPr lang="en-US" dirty="0"/>
          </a:p>
        </p:txBody>
      </p:sp>
      <p:graphicFrame>
        <p:nvGraphicFramePr>
          <p:cNvPr id="20" name="Trace"/>
          <p:cNvGraphicFramePr>
            <a:graphicFrameLocks noChangeAspect="1"/>
          </p:cNvGraphicFramePr>
          <p:nvPr>
            <p:extLst/>
          </p:nvPr>
        </p:nvGraphicFramePr>
        <p:xfrm>
          <a:off x="3255885" y="3304554"/>
          <a:ext cx="206375" cy="311150"/>
        </p:xfrm>
        <a:graphic>
          <a:graphicData uri="http://schemas.openxmlformats.org/presentationml/2006/ole">
            <mc:AlternateContent xmlns:mc="http://schemas.openxmlformats.org/markup-compatibility/2006">
              <mc:Choice xmlns:v="urn:schemas-microsoft-com:vml" Requires="v">
                <p:oleObj spid="_x0000_s24347" name="Formel" r:id="rId9" imgW="152280" imgH="228600" progId="Equation.3">
                  <p:embed/>
                </p:oleObj>
              </mc:Choice>
              <mc:Fallback>
                <p:oleObj name="Formel" r:id="rId9" imgW="152280" imgH="228600" progId="Equation.3">
                  <p:embed/>
                  <p:pic>
                    <p:nvPicPr>
                      <p:cNvPr id="0" name=""/>
                      <p:cNvPicPr>
                        <a:picLocks noChangeAspect="1" noChangeArrowheads="1"/>
                      </p:cNvPicPr>
                      <p:nvPr/>
                    </p:nvPicPr>
                    <p:blipFill>
                      <a:blip r:embed="rId10"/>
                      <a:srcRect/>
                      <a:stretch>
                        <a:fillRect/>
                      </a:stretch>
                    </p:blipFill>
                    <p:spPr bwMode="auto">
                      <a:xfrm>
                        <a:off x="3255885" y="3304554"/>
                        <a:ext cx="206375" cy="311150"/>
                      </a:xfrm>
                      <a:prstGeom prst="rect">
                        <a:avLst/>
                      </a:prstGeom>
                      <a:noFill/>
                      <a:ln>
                        <a:noFill/>
                      </a:ln>
                      <a:effectLst/>
                      <a:extLst/>
                    </p:spPr>
                  </p:pic>
                </p:oleObj>
              </mc:Fallback>
            </mc:AlternateContent>
          </a:graphicData>
        </a:graphic>
      </p:graphicFrame>
      <p:graphicFrame>
        <p:nvGraphicFramePr>
          <p:cNvPr id="21" name="Trace"/>
          <p:cNvGraphicFramePr>
            <a:graphicFrameLocks noChangeAspect="1"/>
          </p:cNvGraphicFramePr>
          <p:nvPr>
            <p:extLst/>
          </p:nvPr>
        </p:nvGraphicFramePr>
        <p:xfrm>
          <a:off x="3711853" y="3287092"/>
          <a:ext cx="292100" cy="328612"/>
        </p:xfrm>
        <a:graphic>
          <a:graphicData uri="http://schemas.openxmlformats.org/presentationml/2006/ole">
            <mc:AlternateContent xmlns:mc="http://schemas.openxmlformats.org/markup-compatibility/2006">
              <mc:Choice xmlns:v="urn:schemas-microsoft-com:vml" Requires="v">
                <p:oleObj spid="_x0000_s24348" name="Formel" r:id="rId11" imgW="215640" imgH="241200" progId="Equation.3">
                  <p:embed/>
                </p:oleObj>
              </mc:Choice>
              <mc:Fallback>
                <p:oleObj name="Formel" r:id="rId11" imgW="215640" imgH="241200" progId="Equation.3">
                  <p:embed/>
                  <p:pic>
                    <p:nvPicPr>
                      <p:cNvPr id="0" name=""/>
                      <p:cNvPicPr>
                        <a:picLocks noChangeAspect="1" noChangeArrowheads="1"/>
                      </p:cNvPicPr>
                      <p:nvPr/>
                    </p:nvPicPr>
                    <p:blipFill>
                      <a:blip r:embed="rId12"/>
                      <a:srcRect/>
                      <a:stretch>
                        <a:fillRect/>
                      </a:stretch>
                    </p:blipFill>
                    <p:spPr bwMode="auto">
                      <a:xfrm>
                        <a:off x="3711853" y="3287092"/>
                        <a:ext cx="292100" cy="328612"/>
                      </a:xfrm>
                      <a:prstGeom prst="rect">
                        <a:avLst/>
                      </a:prstGeom>
                      <a:noFill/>
                      <a:ln>
                        <a:noFill/>
                      </a:ln>
                      <a:effectLst/>
                      <a:extLst/>
                    </p:spPr>
                  </p:pic>
                </p:oleObj>
              </mc:Fallback>
            </mc:AlternateContent>
          </a:graphicData>
        </a:graphic>
      </p:graphicFrame>
      <p:graphicFrame>
        <p:nvGraphicFramePr>
          <p:cNvPr id="22" name="Trace"/>
          <p:cNvGraphicFramePr>
            <a:graphicFrameLocks noChangeAspect="1"/>
          </p:cNvGraphicFramePr>
          <p:nvPr>
            <p:extLst/>
          </p:nvPr>
        </p:nvGraphicFramePr>
        <p:xfrm>
          <a:off x="4098925" y="3287713"/>
          <a:ext cx="309563" cy="328612"/>
        </p:xfrm>
        <a:graphic>
          <a:graphicData uri="http://schemas.openxmlformats.org/presentationml/2006/ole">
            <mc:AlternateContent xmlns:mc="http://schemas.openxmlformats.org/markup-compatibility/2006">
              <mc:Choice xmlns:v="urn:schemas-microsoft-com:vml" Requires="v">
                <p:oleObj spid="_x0000_s24349" name="Formel" r:id="rId13" imgW="228600" imgH="241200" progId="Equation.3">
                  <p:embed/>
                </p:oleObj>
              </mc:Choice>
              <mc:Fallback>
                <p:oleObj name="Formel" r:id="rId13" imgW="228600" imgH="241200" progId="Equation.3">
                  <p:embed/>
                  <p:pic>
                    <p:nvPicPr>
                      <p:cNvPr id="0" name=""/>
                      <p:cNvPicPr>
                        <a:picLocks noChangeAspect="1" noChangeArrowheads="1"/>
                      </p:cNvPicPr>
                      <p:nvPr/>
                    </p:nvPicPr>
                    <p:blipFill>
                      <a:blip r:embed="rId14"/>
                      <a:srcRect/>
                      <a:stretch>
                        <a:fillRect/>
                      </a:stretch>
                    </p:blipFill>
                    <p:spPr bwMode="auto">
                      <a:xfrm>
                        <a:off x="4098925" y="3287713"/>
                        <a:ext cx="309563" cy="328612"/>
                      </a:xfrm>
                      <a:prstGeom prst="rect">
                        <a:avLst/>
                      </a:prstGeom>
                      <a:noFill/>
                      <a:ln>
                        <a:noFill/>
                      </a:ln>
                      <a:effectLst/>
                      <a:extLst/>
                    </p:spPr>
                  </p:pic>
                </p:oleObj>
              </mc:Fallback>
            </mc:AlternateContent>
          </a:graphicData>
        </a:graphic>
      </p:graphicFrame>
      <p:graphicFrame>
        <p:nvGraphicFramePr>
          <p:cNvPr id="23" name="Trace"/>
          <p:cNvGraphicFramePr>
            <a:graphicFrameLocks noChangeAspect="1"/>
          </p:cNvGraphicFramePr>
          <p:nvPr>
            <p:extLst/>
          </p:nvPr>
        </p:nvGraphicFramePr>
        <p:xfrm>
          <a:off x="4779132" y="3248980"/>
          <a:ext cx="188912" cy="293688"/>
        </p:xfrm>
        <a:graphic>
          <a:graphicData uri="http://schemas.openxmlformats.org/presentationml/2006/ole">
            <mc:AlternateContent xmlns:mc="http://schemas.openxmlformats.org/markup-compatibility/2006">
              <mc:Choice xmlns:v="urn:schemas-microsoft-com:vml" Requires="v">
                <p:oleObj spid="_x0000_s24350" name="Formel" r:id="rId15" imgW="139680" imgH="215640" progId="Equation.3">
                  <p:embed/>
                </p:oleObj>
              </mc:Choice>
              <mc:Fallback>
                <p:oleObj name="Formel" r:id="rId15" imgW="139680" imgH="215640" progId="Equation.3">
                  <p:embed/>
                  <p:pic>
                    <p:nvPicPr>
                      <p:cNvPr id="0" name=""/>
                      <p:cNvPicPr>
                        <a:picLocks noChangeAspect="1" noChangeArrowheads="1"/>
                      </p:cNvPicPr>
                      <p:nvPr/>
                    </p:nvPicPr>
                    <p:blipFill>
                      <a:blip r:embed="rId16"/>
                      <a:srcRect/>
                      <a:stretch>
                        <a:fillRect/>
                      </a:stretch>
                    </p:blipFill>
                    <p:spPr bwMode="auto">
                      <a:xfrm>
                        <a:off x="4779132" y="3248980"/>
                        <a:ext cx="188912" cy="293688"/>
                      </a:xfrm>
                      <a:prstGeom prst="rect">
                        <a:avLst/>
                      </a:prstGeom>
                      <a:noFill/>
                      <a:ln>
                        <a:noFill/>
                      </a:ln>
                      <a:effectLst/>
                      <a:extLst/>
                    </p:spPr>
                  </p:pic>
                </p:oleObj>
              </mc:Fallback>
            </mc:AlternateContent>
          </a:graphicData>
        </a:graphic>
      </p:graphicFrame>
      <p:graphicFrame>
        <p:nvGraphicFramePr>
          <p:cNvPr id="24" name="Trace"/>
          <p:cNvGraphicFramePr>
            <a:graphicFrameLocks noChangeAspect="1"/>
          </p:cNvGraphicFramePr>
          <p:nvPr>
            <p:extLst/>
          </p:nvPr>
        </p:nvGraphicFramePr>
        <p:xfrm>
          <a:off x="5494084" y="2920368"/>
          <a:ext cx="309563" cy="328612"/>
        </p:xfrm>
        <a:graphic>
          <a:graphicData uri="http://schemas.openxmlformats.org/presentationml/2006/ole">
            <mc:AlternateContent xmlns:mc="http://schemas.openxmlformats.org/markup-compatibility/2006">
              <mc:Choice xmlns:v="urn:schemas-microsoft-com:vml" Requires="v">
                <p:oleObj spid="_x0000_s24351" name="Formel" r:id="rId17" imgW="228600" imgH="241200" progId="Equation.3">
                  <p:embed/>
                </p:oleObj>
              </mc:Choice>
              <mc:Fallback>
                <p:oleObj name="Formel" r:id="rId17" imgW="228600" imgH="241200" progId="Equation.3">
                  <p:embed/>
                  <p:pic>
                    <p:nvPicPr>
                      <p:cNvPr id="0" name=""/>
                      <p:cNvPicPr>
                        <a:picLocks noChangeAspect="1" noChangeArrowheads="1"/>
                      </p:cNvPicPr>
                      <p:nvPr/>
                    </p:nvPicPr>
                    <p:blipFill>
                      <a:blip r:embed="rId18"/>
                      <a:srcRect/>
                      <a:stretch>
                        <a:fillRect/>
                      </a:stretch>
                    </p:blipFill>
                    <p:spPr bwMode="auto">
                      <a:xfrm>
                        <a:off x="5494084" y="2920368"/>
                        <a:ext cx="309563" cy="328612"/>
                      </a:xfrm>
                      <a:prstGeom prst="rect">
                        <a:avLst/>
                      </a:prstGeom>
                      <a:noFill/>
                      <a:ln>
                        <a:noFill/>
                      </a:ln>
                      <a:effectLst/>
                      <a:extLst/>
                    </p:spPr>
                  </p:pic>
                </p:oleObj>
              </mc:Fallback>
            </mc:AlternateContent>
          </a:graphicData>
        </a:graphic>
      </p:graphicFrame>
      <p:graphicFrame>
        <p:nvGraphicFramePr>
          <p:cNvPr id="25" name="Trace"/>
          <p:cNvGraphicFramePr>
            <a:graphicFrameLocks noChangeAspect="1"/>
          </p:cNvGraphicFramePr>
          <p:nvPr>
            <p:extLst/>
          </p:nvPr>
        </p:nvGraphicFramePr>
        <p:xfrm>
          <a:off x="5084763" y="2919413"/>
          <a:ext cx="293687" cy="328612"/>
        </p:xfrm>
        <a:graphic>
          <a:graphicData uri="http://schemas.openxmlformats.org/presentationml/2006/ole">
            <mc:AlternateContent xmlns:mc="http://schemas.openxmlformats.org/markup-compatibility/2006">
              <mc:Choice xmlns:v="urn:schemas-microsoft-com:vml" Requires="v">
                <p:oleObj spid="_x0000_s24352" name="Formel" r:id="rId19" imgW="215640" imgH="241200" progId="Equation.3">
                  <p:embed/>
                </p:oleObj>
              </mc:Choice>
              <mc:Fallback>
                <p:oleObj name="Formel" r:id="rId19" imgW="215640" imgH="241200" progId="Equation.3">
                  <p:embed/>
                  <p:pic>
                    <p:nvPicPr>
                      <p:cNvPr id="0" name=""/>
                      <p:cNvPicPr>
                        <a:picLocks noChangeAspect="1" noChangeArrowheads="1"/>
                      </p:cNvPicPr>
                      <p:nvPr/>
                    </p:nvPicPr>
                    <p:blipFill>
                      <a:blip r:embed="rId20"/>
                      <a:srcRect/>
                      <a:stretch>
                        <a:fillRect/>
                      </a:stretch>
                    </p:blipFill>
                    <p:spPr bwMode="auto">
                      <a:xfrm>
                        <a:off x="5084763" y="2919413"/>
                        <a:ext cx="293687" cy="328612"/>
                      </a:xfrm>
                      <a:prstGeom prst="rect">
                        <a:avLst/>
                      </a:prstGeom>
                      <a:noFill/>
                      <a:ln>
                        <a:noFill/>
                      </a:ln>
                      <a:effectLst/>
                      <a:extLst/>
                    </p:spPr>
                  </p:pic>
                </p:oleObj>
              </mc:Fallback>
            </mc:AlternateContent>
          </a:graphicData>
        </a:graphic>
      </p:graphicFrame>
      <p:graphicFrame>
        <p:nvGraphicFramePr>
          <p:cNvPr id="28" name="Trace"/>
          <p:cNvGraphicFramePr>
            <a:graphicFrameLocks noChangeAspect="1"/>
          </p:cNvGraphicFramePr>
          <p:nvPr>
            <p:extLst/>
          </p:nvPr>
        </p:nvGraphicFramePr>
        <p:xfrm>
          <a:off x="6411913" y="3297238"/>
          <a:ext cx="204787" cy="311150"/>
        </p:xfrm>
        <a:graphic>
          <a:graphicData uri="http://schemas.openxmlformats.org/presentationml/2006/ole">
            <mc:AlternateContent xmlns:mc="http://schemas.openxmlformats.org/markup-compatibility/2006">
              <mc:Choice xmlns:v="urn:schemas-microsoft-com:vml" Requires="v">
                <p:oleObj spid="_x0000_s24353" name="Formel" r:id="rId21" imgW="152280" imgH="228600" progId="Equation.3">
                  <p:embed/>
                </p:oleObj>
              </mc:Choice>
              <mc:Fallback>
                <p:oleObj name="Formel" r:id="rId21" imgW="152280" imgH="228600" progId="Equation.3">
                  <p:embed/>
                  <p:pic>
                    <p:nvPicPr>
                      <p:cNvPr id="0" name=""/>
                      <p:cNvPicPr>
                        <a:picLocks noChangeAspect="1" noChangeArrowheads="1"/>
                      </p:cNvPicPr>
                      <p:nvPr/>
                    </p:nvPicPr>
                    <p:blipFill>
                      <a:blip r:embed="rId22"/>
                      <a:srcRect/>
                      <a:stretch>
                        <a:fillRect/>
                      </a:stretch>
                    </p:blipFill>
                    <p:spPr bwMode="auto">
                      <a:xfrm>
                        <a:off x="6411913" y="3297238"/>
                        <a:ext cx="204787" cy="311150"/>
                      </a:xfrm>
                      <a:prstGeom prst="rect">
                        <a:avLst/>
                      </a:prstGeom>
                      <a:noFill/>
                      <a:ln>
                        <a:noFill/>
                      </a:ln>
                      <a:effectLst/>
                      <a:extLst/>
                    </p:spPr>
                  </p:pic>
                </p:oleObj>
              </mc:Fallback>
            </mc:AlternateContent>
          </a:graphicData>
        </a:graphic>
      </p:graphicFrame>
      <p:pic>
        <p:nvPicPr>
          <p:cNvPr id="18" name="Picture 12" hidden="1"/>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2480771" y="3624295"/>
            <a:ext cx="3399401"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race"/>
          <p:cNvGraphicFramePr>
            <a:graphicFrameLocks noChangeAspect="1"/>
          </p:cNvGraphicFramePr>
          <p:nvPr>
            <p:extLst/>
          </p:nvPr>
        </p:nvGraphicFramePr>
        <p:xfrm>
          <a:off x="5065713" y="3630613"/>
          <a:ext cx="311150" cy="328612"/>
        </p:xfrm>
        <a:graphic>
          <a:graphicData uri="http://schemas.openxmlformats.org/presentationml/2006/ole">
            <mc:AlternateContent xmlns:mc="http://schemas.openxmlformats.org/markup-compatibility/2006">
              <mc:Choice xmlns:v="urn:schemas-microsoft-com:vml" Requires="v">
                <p:oleObj spid="_x0000_s24354" name="Formel" r:id="rId24" imgW="228600" imgH="241200" progId="Equation.3">
                  <p:embed/>
                </p:oleObj>
              </mc:Choice>
              <mc:Fallback>
                <p:oleObj name="Formel" r:id="rId24" imgW="228600" imgH="241200" progId="Equation.3">
                  <p:embed/>
                  <p:pic>
                    <p:nvPicPr>
                      <p:cNvPr id="0" name=""/>
                      <p:cNvPicPr>
                        <a:picLocks noChangeAspect="1" noChangeArrowheads="1"/>
                      </p:cNvPicPr>
                      <p:nvPr/>
                    </p:nvPicPr>
                    <p:blipFill>
                      <a:blip r:embed="rId25"/>
                      <a:srcRect/>
                      <a:stretch>
                        <a:fillRect/>
                      </a:stretch>
                    </p:blipFill>
                    <p:spPr bwMode="auto">
                      <a:xfrm>
                        <a:off x="5065713" y="3630613"/>
                        <a:ext cx="311150" cy="328612"/>
                      </a:xfrm>
                      <a:prstGeom prst="rect">
                        <a:avLst/>
                      </a:prstGeom>
                      <a:noFill/>
                      <a:ln>
                        <a:noFill/>
                      </a:ln>
                      <a:effectLst/>
                      <a:extLst/>
                    </p:spPr>
                  </p:pic>
                </p:oleObj>
              </mc:Fallback>
            </mc:AlternateContent>
          </a:graphicData>
        </a:graphic>
      </p:graphicFrame>
      <p:grpSp>
        <p:nvGrpSpPr>
          <p:cNvPr id="26" name="Gruppieren 25"/>
          <p:cNvGrpSpPr/>
          <p:nvPr/>
        </p:nvGrpSpPr>
        <p:grpSpPr>
          <a:xfrm>
            <a:off x="7817242" y="872732"/>
            <a:ext cx="965680" cy="144000"/>
            <a:chOff x="7817242" y="290954"/>
            <a:chExt cx="965680" cy="144000"/>
          </a:xfrm>
        </p:grpSpPr>
        <p:sp>
          <p:nvSpPr>
            <p:cNvPr id="27" name="Richtungspfeil 26"/>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0" name="Eingekerbter Richtungspfeil 29"/>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1" name="Eingekerbter Richtungspfeil 30"/>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spTree>
    <p:extLst>
      <p:ext uri="{BB962C8B-B14F-4D97-AF65-F5344CB8AC3E}">
        <p14:creationId xmlns:p14="http://schemas.microsoft.com/office/powerpoint/2010/main" val="3168267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4.81481E-6 L 0.08246 -0.19629 " pathEditMode="relative" rAng="0" ptsTypes="AA">
                                      <p:cBhvr>
                                        <p:cTn id="6" dur="500" fill="hold"/>
                                        <p:tgtEl>
                                          <p:spTgt spid="18"/>
                                        </p:tgtEl>
                                        <p:attrNameLst>
                                          <p:attrName>ppt_x</p:attrName>
                                          <p:attrName>ppt_y</p:attrName>
                                        </p:attrNameLst>
                                      </p:cBhvr>
                                      <p:rCtr x="4115" y="-9815"/>
                                    </p:animMotion>
                                  </p:childTnLst>
                                </p:cTn>
                              </p:par>
                              <p:par>
                                <p:cTn id="7" presetID="10" presetClass="exit" presetSubtype="0" fill="hold"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500"/>
                            </p:stCondLst>
                            <p:childTnLst>
                              <p:par>
                                <p:cTn id="35" presetID="42" presetClass="path" presetSubtype="0" accel="50000" decel="50000" fill="hold" nodeType="afterEffect">
                                  <p:stCondLst>
                                    <p:cond delay="0"/>
                                  </p:stCondLst>
                                  <p:childTnLst>
                                    <p:animMotion origin="layout" path="M -1.11111E-6 3.7037E-7 L -0.10746 0.14236 " pathEditMode="relative" rAng="0" ptsTypes="AA">
                                      <p:cBhvr>
                                        <p:cTn id="36" dur="1000" fill="hold"/>
                                        <p:tgtEl>
                                          <p:spTgt spid="20"/>
                                        </p:tgtEl>
                                        <p:attrNameLst>
                                          <p:attrName>ppt_x</p:attrName>
                                          <p:attrName>ppt_y</p:attrName>
                                        </p:attrNameLst>
                                      </p:cBhvr>
                                      <p:rCtr x="-5382" y="7106"/>
                                    </p:animMotion>
                                  </p:childTnLst>
                                </p:cTn>
                              </p:par>
                              <p:par>
                                <p:cTn id="37" presetID="42" presetClass="path" presetSubtype="0" accel="50000" decel="50000" fill="hold" nodeType="withEffect">
                                  <p:stCondLst>
                                    <p:cond delay="0"/>
                                  </p:stCondLst>
                                  <p:childTnLst>
                                    <p:animMotion origin="layout" path="M 5E-6 -7.40741E-7 L -0.09115 0.14375 " pathEditMode="relative" rAng="0" ptsTypes="AA">
                                      <p:cBhvr>
                                        <p:cTn id="38" dur="1000" fill="hold"/>
                                        <p:tgtEl>
                                          <p:spTgt spid="21"/>
                                        </p:tgtEl>
                                        <p:attrNameLst>
                                          <p:attrName>ppt_x</p:attrName>
                                          <p:attrName>ppt_y</p:attrName>
                                        </p:attrNameLst>
                                      </p:cBhvr>
                                      <p:rCtr x="-4566" y="7176"/>
                                    </p:animMotion>
                                  </p:childTnLst>
                                </p:cTn>
                              </p:par>
                              <p:par>
                                <p:cTn id="39" presetID="42" presetClass="path" presetSubtype="0" accel="50000" decel="50000" fill="hold" nodeType="withEffect">
                                  <p:stCondLst>
                                    <p:cond delay="0"/>
                                  </p:stCondLst>
                                  <p:childTnLst>
                                    <p:animMotion origin="layout" path="M -4.16667E-6 -7.40741E-7 L -0.0493 0.14375 " pathEditMode="relative" rAng="0" ptsTypes="AA">
                                      <p:cBhvr>
                                        <p:cTn id="40" dur="1000" fill="hold"/>
                                        <p:tgtEl>
                                          <p:spTgt spid="22"/>
                                        </p:tgtEl>
                                        <p:attrNameLst>
                                          <p:attrName>ppt_x</p:attrName>
                                          <p:attrName>ppt_y</p:attrName>
                                        </p:attrNameLst>
                                      </p:cBhvr>
                                      <p:rCtr x="-2465" y="7176"/>
                                    </p:animMotion>
                                  </p:childTnLst>
                                </p:cTn>
                              </p:par>
                              <p:par>
                                <p:cTn id="41" presetID="42" presetClass="path" presetSubtype="0" accel="50000" decel="50000" fill="hold" nodeType="withEffect">
                                  <p:stCondLst>
                                    <p:cond delay="0"/>
                                  </p:stCondLst>
                                  <p:childTnLst>
                                    <p:animMotion origin="layout" path="M -2.5E-6 1.11111E-6 L -0.03628 0.15185 " pathEditMode="relative" rAng="0" ptsTypes="AA">
                                      <p:cBhvr>
                                        <p:cTn id="42" dur="1000" fill="hold"/>
                                        <p:tgtEl>
                                          <p:spTgt spid="23"/>
                                        </p:tgtEl>
                                        <p:attrNameLst>
                                          <p:attrName>ppt_x</p:attrName>
                                          <p:attrName>ppt_y</p:attrName>
                                        </p:attrNameLst>
                                      </p:cBhvr>
                                      <p:rCtr x="-1823" y="7593"/>
                                    </p:animMotion>
                                  </p:childTnLst>
                                </p:cTn>
                              </p:par>
                              <p:par>
                                <p:cTn id="43" presetID="42" presetClass="path" presetSubtype="0" accel="50000" decel="50000" fill="hold" nodeType="withEffect">
                                  <p:stCondLst>
                                    <p:cond delay="0"/>
                                  </p:stCondLst>
                                  <p:childTnLst>
                                    <p:animMotion origin="layout" path="M 1.66667E-6 1.48148E-6 L 0.11528 0.19722 " pathEditMode="relative" rAng="0" ptsTypes="AA">
                                      <p:cBhvr>
                                        <p:cTn id="44" dur="1000" fill="hold"/>
                                        <p:tgtEl>
                                          <p:spTgt spid="24"/>
                                        </p:tgtEl>
                                        <p:attrNameLst>
                                          <p:attrName>ppt_x</p:attrName>
                                          <p:attrName>ppt_y</p:attrName>
                                        </p:attrNameLst>
                                      </p:cBhvr>
                                      <p:rCtr x="5764" y="9861"/>
                                    </p:animMotion>
                                  </p:childTnLst>
                                </p:cTn>
                              </p:par>
                              <p:par>
                                <p:cTn id="45" presetID="42" presetClass="path" presetSubtype="0" accel="50000" decel="50000" fill="hold" nodeType="withEffect">
                                  <p:stCondLst>
                                    <p:cond delay="0"/>
                                  </p:stCondLst>
                                  <p:childTnLst>
                                    <p:animMotion origin="layout" path="M 1.38889E-6 2.96296E-6 L -0.00903 0.19745 " pathEditMode="relative" rAng="0" ptsTypes="AA">
                                      <p:cBhvr>
                                        <p:cTn id="46" dur="1000" fill="hold"/>
                                        <p:tgtEl>
                                          <p:spTgt spid="25"/>
                                        </p:tgtEl>
                                        <p:attrNameLst>
                                          <p:attrName>ppt_x</p:attrName>
                                          <p:attrName>ppt_y</p:attrName>
                                        </p:attrNameLst>
                                      </p:cBhvr>
                                      <p:rCtr x="-451" y="9861"/>
                                    </p:animMotion>
                                  </p:childTnLst>
                                </p:cTn>
                              </p:par>
                              <p:par>
                                <p:cTn id="47" presetID="42" presetClass="path" presetSubtype="0" accel="50000" decel="50000" fill="hold" nodeType="withEffect">
                                  <p:stCondLst>
                                    <p:cond delay="0"/>
                                  </p:stCondLst>
                                  <p:childTnLst>
                                    <p:animMotion origin="layout" path="M 3.05556E-6 -7.40741E-7 L 0.07465 0.09375 " pathEditMode="relative" rAng="0" ptsTypes="AA">
                                      <p:cBhvr>
                                        <p:cTn id="48" dur="1000" fill="hold"/>
                                        <p:tgtEl>
                                          <p:spTgt spid="29"/>
                                        </p:tgtEl>
                                        <p:attrNameLst>
                                          <p:attrName>ppt_x</p:attrName>
                                          <p:attrName>ppt_y</p:attrName>
                                        </p:attrNameLst>
                                      </p:cBhvr>
                                      <p:rCtr x="3733" y="4676"/>
                                    </p:animMotion>
                                  </p:childTnLst>
                                </p:cTn>
                              </p:par>
                              <p:par>
                                <p:cTn id="49" presetID="42" presetClass="path" presetSubtype="0" accel="50000" decel="50000" fill="hold" nodeType="withEffect">
                                  <p:stCondLst>
                                    <p:cond delay="0"/>
                                  </p:stCondLst>
                                  <p:childTnLst>
                                    <p:animMotion origin="layout" path="M 3.61111E-6 -2.22222E-6 L 0.1302 0.14352 " pathEditMode="relative" rAng="0" ptsTypes="AA">
                                      <p:cBhvr>
                                        <p:cTn id="50" dur="1000" fill="hold"/>
                                        <p:tgtEl>
                                          <p:spTgt spid="28"/>
                                        </p:tgtEl>
                                        <p:attrNameLst>
                                          <p:attrName>ppt_x</p:attrName>
                                          <p:attrName>ppt_y</p:attrName>
                                        </p:attrNameLst>
                                      </p:cBhvr>
                                      <p:rCtr x="6510" y="7176"/>
                                    </p:animMotion>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1"/>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2"/>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23"/>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4"/>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5"/>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8"/>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8"/>
          <p:cNvGraphicFramePr>
            <a:graphicFrameLocks noChangeAspect="1"/>
          </p:cNvGraphicFramePr>
          <p:nvPr/>
        </p:nvGraphicFramePr>
        <p:xfrm>
          <a:off x="261938" y="1571625"/>
          <a:ext cx="8667750" cy="4805363"/>
        </p:xfrm>
        <a:graphic>
          <a:graphicData uri="http://schemas.openxmlformats.org/presentationml/2006/ole">
            <mc:AlternateContent xmlns:mc="http://schemas.openxmlformats.org/markup-compatibility/2006">
              <mc:Choice xmlns:v="urn:schemas-microsoft-com:vml" Requires="v">
                <p:oleObj spid="_x0000_s25680" name="Document" r:id="rId4" imgW="9870775" imgH="5471564" progId="Word.Document.8">
                  <p:embed/>
                </p:oleObj>
              </mc:Choice>
              <mc:Fallback>
                <p:oleObj name="Document" r:id="rId4" imgW="9870775" imgH="547156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1571625"/>
                        <a:ext cx="8667750"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itel 1"/>
          <p:cNvSpPr>
            <a:spLocks noGrp="1"/>
          </p:cNvSpPr>
          <p:nvPr>
            <p:ph type="title"/>
          </p:nvPr>
        </p:nvSpPr>
        <p:spPr/>
        <p:txBody>
          <a:bodyPr/>
          <a:lstStyle/>
          <a:p>
            <a:pPr eaLnBrk="1" hangingPunct="1"/>
            <a:r>
              <a:rPr lang="de-DE" altLang="de-DE" dirty="0" smtClean="0"/>
              <a:t>Process Time Patterns – </a:t>
            </a:r>
            <a:r>
              <a:rPr lang="de-DE" altLang="de-DE" dirty="0" err="1" smtClean="0"/>
              <a:t>Practical</a:t>
            </a:r>
            <a:r>
              <a:rPr lang="de-DE" altLang="de-DE" dirty="0" smtClean="0"/>
              <a:t> </a:t>
            </a:r>
            <a:r>
              <a:rPr lang="de-DE" altLang="de-DE" dirty="0" err="1" smtClean="0"/>
              <a:t>Relevance</a:t>
            </a:r>
            <a:endParaRPr lang="de-DE" altLang="de-DE" dirty="0" smtClean="0"/>
          </a:p>
        </p:txBody>
      </p:sp>
    </p:spTree>
    <p:extLst>
      <p:ext uri="{BB962C8B-B14F-4D97-AF65-F5344CB8AC3E}">
        <p14:creationId xmlns:p14="http://schemas.microsoft.com/office/powerpoint/2010/main" val="2350719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nvPr>
        </p:nvGraphicFramePr>
        <p:xfrm>
          <a:off x="107504" y="1772816"/>
          <a:ext cx="3384376" cy="2331720"/>
        </p:xfrm>
        <a:graphic>
          <a:graphicData uri="http://schemas.openxmlformats.org/drawingml/2006/table">
            <a:tbl>
              <a:tblPr firstRow="1" bandRow="1">
                <a:tableStyleId>{5C22544A-7EE6-4342-B048-85BDC9FD1C3A}</a:tableStyleId>
              </a:tblPr>
              <a:tblGrid>
                <a:gridCol w="3384376"/>
              </a:tblGrid>
              <a:tr h="216000">
                <a:tc>
                  <a:txBody>
                    <a:bodyPr/>
                    <a:lstStyle/>
                    <a:p>
                      <a:r>
                        <a:rPr lang="en-US" sz="1100" noProof="0" dirty="0" smtClean="0">
                          <a:solidFill>
                            <a:schemeClr val="bg1"/>
                          </a:solidFill>
                        </a:rPr>
                        <a:t>Language Requirements</a:t>
                      </a:r>
                    </a:p>
                  </a:txBody>
                  <a:tcPr>
                    <a:solidFill>
                      <a:srgbClr val="A3263A"/>
                    </a:solidFill>
                  </a:tcPr>
                </a:tc>
              </a:tr>
              <a:tr h="216000">
                <a:tc>
                  <a:txBody>
                    <a:bodyPr/>
                    <a:lstStyle/>
                    <a:p>
                      <a:r>
                        <a:rPr lang="en-US" sz="1100" noProof="0" dirty="0" smtClean="0"/>
                        <a:t>LR1: Temporal Specification</a:t>
                      </a:r>
                    </a:p>
                  </a:txBody>
                  <a:tcPr/>
                </a:tc>
              </a:tr>
              <a:tr h="216000">
                <a:tc>
                  <a:txBody>
                    <a:bodyPr/>
                    <a:lstStyle/>
                    <a:p>
                      <a:r>
                        <a:rPr lang="en-US" sz="1100" noProof="0" dirty="0" smtClean="0"/>
                        <a:t>LR2: Time Constraint</a:t>
                      </a:r>
                      <a:r>
                        <a:rPr lang="en-US" sz="1100" baseline="0" noProof="0" dirty="0" smtClean="0"/>
                        <a:t> Types</a:t>
                      </a:r>
                      <a:endParaRPr lang="en-US" sz="1100" noProof="0" dirty="0"/>
                    </a:p>
                  </a:txBody>
                  <a:tcPr/>
                </a:tc>
              </a:tr>
              <a:tr h="216000">
                <a:tc>
                  <a:txBody>
                    <a:bodyPr/>
                    <a:lstStyle/>
                    <a:p>
                      <a:r>
                        <a:rPr lang="en-US" sz="1100" noProof="0" dirty="0" smtClean="0"/>
                        <a:t>LR3: Time Constraint Configuration Context</a:t>
                      </a:r>
                      <a:endParaRPr lang="en-US" sz="1100" noProof="0" dirty="0"/>
                    </a:p>
                  </a:txBody>
                  <a:tcPr/>
                </a:tc>
              </a:tr>
              <a:tr h="216000">
                <a:tc>
                  <a:txBody>
                    <a:bodyPr/>
                    <a:lstStyle/>
                    <a:p>
                      <a:r>
                        <a:rPr lang="en-US" sz="1100" noProof="0" dirty="0" smtClean="0"/>
                        <a:t>LR4: Time Constraint</a:t>
                      </a:r>
                      <a:r>
                        <a:rPr lang="en-US" sz="1100" baseline="0" noProof="0" dirty="0" smtClean="0"/>
                        <a:t> Configuration Time</a:t>
                      </a:r>
                      <a:endParaRPr lang="en-US" sz="1100" noProof="0" dirty="0"/>
                    </a:p>
                  </a:txBody>
                  <a:tcPr/>
                </a:tc>
              </a:tr>
              <a:tr h="216000">
                <a:tc>
                  <a:txBody>
                    <a:bodyPr/>
                    <a:lstStyle/>
                    <a:p>
                      <a:r>
                        <a:rPr lang="en-US" sz="1100" noProof="0" dirty="0" smtClean="0"/>
                        <a:t>LR5:</a:t>
                      </a:r>
                      <a:r>
                        <a:rPr lang="en-US" sz="1100" baseline="0" noProof="0" dirty="0" smtClean="0"/>
                        <a:t> Execution Semantics</a:t>
                      </a:r>
                      <a:endParaRPr lang="en-US" sz="1100" noProof="0" dirty="0"/>
                    </a:p>
                  </a:txBody>
                  <a:tcPr/>
                </a:tc>
              </a:tr>
              <a:tr h="216000">
                <a:tc>
                  <a:txBody>
                    <a:bodyPr/>
                    <a:lstStyle/>
                    <a:p>
                      <a:r>
                        <a:rPr lang="en-US" sz="1100" noProof="0" smtClean="0"/>
                        <a:t>LR6: Specification of Escalation Mechanism</a:t>
                      </a:r>
                      <a:endParaRPr lang="en-US" sz="1100" noProof="0"/>
                    </a:p>
                  </a:txBody>
                  <a:tcPr/>
                </a:tc>
              </a:tr>
              <a:tr h="216000">
                <a:tc>
                  <a:txBody>
                    <a:bodyPr/>
                    <a:lstStyle/>
                    <a:p>
                      <a:r>
                        <a:rPr lang="en-US" sz="1100" noProof="0" dirty="0" smtClean="0"/>
                        <a:t>LR7:</a:t>
                      </a:r>
                      <a:r>
                        <a:rPr lang="en-US" sz="1100" baseline="0" noProof="0" dirty="0" smtClean="0"/>
                        <a:t> Specification of Temporal Exception Handling</a:t>
                      </a:r>
                      <a:endParaRPr lang="en-US" sz="1100" noProof="0" dirty="0"/>
                    </a:p>
                  </a:txBody>
                  <a:tcPr/>
                </a:tc>
              </a:tr>
              <a:tr h="216000">
                <a:tc>
                  <a:txBody>
                    <a:bodyPr/>
                    <a:lstStyle/>
                    <a:p>
                      <a:r>
                        <a:rPr lang="en-US" sz="1100" noProof="0" dirty="0" smtClean="0"/>
                        <a:t>LR8: Scheduling Advice</a:t>
                      </a:r>
                      <a:endParaRPr lang="en-US" sz="1100" noProof="0" dirty="0"/>
                    </a:p>
                  </a:txBody>
                  <a:tcPr/>
                </a:tc>
              </a:tr>
            </a:tbl>
          </a:graphicData>
        </a:graphic>
      </p:graphicFrame>
      <p:graphicFrame>
        <p:nvGraphicFramePr>
          <p:cNvPr id="8" name="Tabelle 7"/>
          <p:cNvGraphicFramePr>
            <a:graphicFrameLocks noGrp="1"/>
          </p:cNvGraphicFramePr>
          <p:nvPr>
            <p:extLst/>
          </p:nvPr>
        </p:nvGraphicFramePr>
        <p:xfrm>
          <a:off x="3553294" y="3416384"/>
          <a:ext cx="2592000" cy="3368040"/>
        </p:xfrm>
        <a:graphic>
          <a:graphicData uri="http://schemas.openxmlformats.org/drawingml/2006/table">
            <a:tbl>
              <a:tblPr firstRow="1" bandRow="1">
                <a:tableStyleId>{5C22544A-7EE6-4342-B048-85BDC9FD1C3A}</a:tableStyleId>
              </a:tblPr>
              <a:tblGrid>
                <a:gridCol w="2592000"/>
              </a:tblGrid>
              <a:tr h="216000">
                <a:tc>
                  <a:txBody>
                    <a:bodyPr/>
                    <a:lstStyle/>
                    <a:p>
                      <a:r>
                        <a:rPr lang="en-US" sz="1100" noProof="0" dirty="0" smtClean="0">
                          <a:solidFill>
                            <a:schemeClr val="bg1"/>
                          </a:solidFill>
                        </a:rPr>
                        <a:t>4)</a:t>
                      </a:r>
                      <a:r>
                        <a:rPr lang="en-US" sz="1100" baseline="0" noProof="0" dirty="0" smtClean="0">
                          <a:solidFill>
                            <a:schemeClr val="bg1"/>
                          </a:solidFill>
                        </a:rPr>
                        <a:t> </a:t>
                      </a:r>
                      <a:r>
                        <a:rPr lang="en-US" sz="1100" noProof="0" dirty="0" smtClean="0">
                          <a:solidFill>
                            <a:schemeClr val="bg1"/>
                          </a:solidFill>
                        </a:rPr>
                        <a:t>Enactment</a:t>
                      </a:r>
                    </a:p>
                  </a:txBody>
                  <a:tcPr/>
                </a:tc>
              </a:tr>
              <a:tr h="216000">
                <a:tc>
                  <a:txBody>
                    <a:bodyPr/>
                    <a:lstStyle/>
                    <a:p>
                      <a:pPr lvl="0"/>
                      <a:r>
                        <a:rPr lang="en-US" sz="1100" noProof="0" dirty="0" smtClean="0"/>
                        <a:t>F4.1: Monitoring</a:t>
                      </a:r>
                      <a:endParaRPr lang="en-US" sz="1100" noProof="0" dirty="0"/>
                    </a:p>
                  </a:txBody>
                  <a:tcPr/>
                </a:tc>
              </a:tr>
              <a:tr h="216000">
                <a:tc>
                  <a:txBody>
                    <a:bodyPr/>
                    <a:lstStyle/>
                    <a:p>
                      <a:pPr lvl="0"/>
                      <a:r>
                        <a:rPr lang="en-US" sz="1100" noProof="0" dirty="0" smtClean="0"/>
                        <a:t>F4.2: Run Time Validation</a:t>
                      </a:r>
                      <a:endParaRPr lang="en-US" sz="1100" noProof="0" dirty="0"/>
                    </a:p>
                  </a:txBody>
                  <a:tcPr/>
                </a:tc>
              </a:tr>
              <a:tr h="216000">
                <a:tc>
                  <a:txBody>
                    <a:bodyPr/>
                    <a:lstStyle/>
                    <a:p>
                      <a:pPr lvl="0"/>
                      <a:r>
                        <a:rPr lang="en-US" sz="1100" noProof="0" dirty="0" smtClean="0"/>
                        <a:t>F4.3: Run Time (Re-) Configuration</a:t>
                      </a:r>
                    </a:p>
                  </a:txBody>
                  <a:tcPr/>
                </a:tc>
              </a:tr>
              <a:tr h="216000">
                <a:tc>
                  <a:txBody>
                    <a:bodyPr/>
                    <a:lstStyle/>
                    <a:p>
                      <a:pPr lvl="0"/>
                      <a:r>
                        <a:rPr lang="en-US" sz="1100" noProof="0" dirty="0" smtClean="0"/>
                        <a:t>F4.4: Delayed Execution</a:t>
                      </a:r>
                    </a:p>
                  </a:txBody>
                  <a:tcPr/>
                </a:tc>
              </a:tr>
              <a:tr h="216000">
                <a:tc>
                  <a:txBody>
                    <a:bodyPr/>
                    <a:lstStyle/>
                    <a:p>
                      <a:pPr lvl="0"/>
                      <a:r>
                        <a:rPr lang="en-US" sz="1100" noProof="0" smtClean="0"/>
                        <a:t>F4.5: Prediction / Look Ahead</a:t>
                      </a:r>
                    </a:p>
                  </a:txBody>
                  <a:tcPr/>
                </a:tc>
              </a:tr>
              <a:tr h="216000">
                <a:tc>
                  <a:txBody>
                    <a:bodyPr/>
                    <a:lstStyle/>
                    <a:p>
                      <a:pPr lvl="0"/>
                      <a:r>
                        <a:rPr lang="en-US" sz="1100" noProof="0" smtClean="0"/>
                        <a:t>F4.6: Notification</a:t>
                      </a:r>
                    </a:p>
                  </a:txBody>
                  <a:tcPr/>
                </a:tc>
              </a:tr>
              <a:tr h="216000">
                <a:tc>
                  <a:txBody>
                    <a:bodyPr/>
                    <a:lstStyle/>
                    <a:p>
                      <a:pPr lvl="0"/>
                      <a:r>
                        <a:rPr lang="en-US" sz="1100" noProof="0" dirty="0" smtClean="0"/>
                        <a:t>F4.7:</a:t>
                      </a:r>
                      <a:r>
                        <a:rPr lang="en-US" sz="1100" baseline="0" noProof="0" dirty="0" smtClean="0"/>
                        <a:t> Escalation</a:t>
                      </a:r>
                      <a:endParaRPr lang="en-US" sz="1100" noProof="0" dirty="0" smtClean="0"/>
                    </a:p>
                  </a:txBody>
                  <a:tcPr/>
                </a:tc>
              </a:tr>
              <a:tr h="216000">
                <a:tc>
                  <a:txBody>
                    <a:bodyPr/>
                    <a:lstStyle/>
                    <a:p>
                      <a:pPr lvl="0"/>
                      <a:r>
                        <a:rPr lang="en-US" sz="1100" noProof="0" dirty="0" smtClean="0"/>
                        <a:t>F4.8: Temporal Exception</a:t>
                      </a:r>
                      <a:r>
                        <a:rPr lang="en-US" sz="1100" baseline="0" noProof="0" dirty="0" smtClean="0"/>
                        <a:t> Handling</a:t>
                      </a:r>
                      <a:endParaRPr lang="en-US" sz="1100" noProof="0" dirty="0" smtClean="0"/>
                    </a:p>
                  </a:txBody>
                  <a:tcPr/>
                </a:tc>
              </a:tr>
              <a:tr h="216000">
                <a:tc>
                  <a:txBody>
                    <a:bodyPr/>
                    <a:lstStyle/>
                    <a:p>
                      <a:pPr lvl="0"/>
                      <a:r>
                        <a:rPr lang="en-US" sz="1100" noProof="0" dirty="0" smtClean="0"/>
                        <a:t>F4.9:</a:t>
                      </a:r>
                      <a:r>
                        <a:rPr lang="en-US" sz="1100" baseline="0" noProof="0" dirty="0" smtClean="0"/>
                        <a:t> Run Time Adaptation</a:t>
                      </a:r>
                      <a:endParaRPr lang="en-US" sz="1100" noProof="0" dirty="0" smtClean="0"/>
                    </a:p>
                  </a:txBody>
                  <a:tcPr/>
                </a:tc>
              </a:tr>
              <a:tr h="216000">
                <a:tc>
                  <a:txBody>
                    <a:bodyPr/>
                    <a:lstStyle/>
                    <a:p>
                      <a:pPr lvl="0"/>
                      <a:r>
                        <a:rPr lang="en-US" sz="1100" noProof="0" dirty="0" smtClean="0"/>
                        <a:t>F4.10: Manual</a:t>
                      </a:r>
                      <a:r>
                        <a:rPr lang="en-US" sz="1100" baseline="0" noProof="0" dirty="0" smtClean="0"/>
                        <a:t> Scheduling</a:t>
                      </a:r>
                      <a:endParaRPr lang="en-US" sz="1100" noProof="0" dirty="0" smtClean="0"/>
                    </a:p>
                  </a:txBody>
                  <a:tcPr/>
                </a:tc>
              </a:tr>
              <a:tr h="216000">
                <a:tc>
                  <a:txBody>
                    <a:bodyPr/>
                    <a:lstStyle/>
                    <a:p>
                      <a:pPr lvl="0"/>
                      <a:r>
                        <a:rPr lang="en-US" sz="1100" noProof="0" dirty="0" smtClean="0"/>
                        <a:t>F4.11: Automatic Scheduling</a:t>
                      </a:r>
                      <a:r>
                        <a:rPr lang="en-US" sz="1100" baseline="0" noProof="0" dirty="0" smtClean="0"/>
                        <a:t> Support</a:t>
                      </a:r>
                      <a:endParaRPr lang="en-US" sz="1100" noProof="0" dirty="0" smtClean="0"/>
                    </a:p>
                  </a:txBody>
                  <a:tcPr/>
                </a:tc>
              </a:tr>
              <a:tr h="216000">
                <a:tc>
                  <a:txBody>
                    <a:bodyPr/>
                    <a:lstStyle/>
                    <a:p>
                      <a:pPr lvl="0"/>
                      <a:r>
                        <a:rPr lang="en-US" sz="1100" noProof="0" dirty="0" smtClean="0"/>
                        <a:t>F4.12: Logging Configuration</a:t>
                      </a:r>
                      <a:r>
                        <a:rPr lang="en-US" sz="1100" baseline="0" noProof="0" dirty="0" smtClean="0"/>
                        <a:t> Settings</a:t>
                      </a:r>
                      <a:endParaRPr lang="en-US" sz="1100" noProof="0" dirty="0" smtClean="0"/>
                    </a:p>
                  </a:txBody>
                  <a:tcPr/>
                </a:tc>
              </a:tr>
            </a:tbl>
          </a:graphicData>
        </a:graphic>
      </p:graphicFrame>
      <p:graphicFrame>
        <p:nvGraphicFramePr>
          <p:cNvPr id="11" name="Tabelle 10"/>
          <p:cNvGraphicFramePr>
            <a:graphicFrameLocks noGrp="1"/>
          </p:cNvGraphicFramePr>
          <p:nvPr>
            <p:extLst/>
          </p:nvPr>
        </p:nvGraphicFramePr>
        <p:xfrm>
          <a:off x="6228184" y="5364000"/>
          <a:ext cx="2880000" cy="777240"/>
        </p:xfrm>
        <a:graphic>
          <a:graphicData uri="http://schemas.openxmlformats.org/drawingml/2006/table">
            <a:tbl>
              <a:tblPr firstRow="1" bandRow="1">
                <a:tableStyleId>{5C22544A-7EE6-4342-B048-85BDC9FD1C3A}</a:tableStyleId>
              </a:tblPr>
              <a:tblGrid>
                <a:gridCol w="2880000"/>
              </a:tblGrid>
              <a:tr h="216000">
                <a:tc>
                  <a:txBody>
                    <a:bodyPr/>
                    <a:lstStyle/>
                    <a:p>
                      <a:r>
                        <a:rPr lang="en-US" sz="1100" noProof="0" dirty="0" smtClean="0">
                          <a:solidFill>
                            <a:schemeClr val="bg1"/>
                          </a:solidFill>
                        </a:rPr>
                        <a:t>6) Evolution</a:t>
                      </a:r>
                    </a:p>
                  </a:txBody>
                  <a:tcPr/>
                </a:tc>
              </a:tr>
              <a:tr h="216000">
                <a:tc>
                  <a:txBody>
                    <a:bodyPr/>
                    <a:lstStyle/>
                    <a:p>
                      <a:pPr lvl="0"/>
                      <a:r>
                        <a:rPr lang="en-US" sz="1100" noProof="0" dirty="0" smtClean="0"/>
                        <a:t>F6.1: Schema</a:t>
                      </a:r>
                      <a:r>
                        <a:rPr lang="en-US" sz="1100" baseline="0" noProof="0" dirty="0" smtClean="0"/>
                        <a:t> Evolution</a:t>
                      </a:r>
                      <a:endParaRPr lang="en-US" sz="1100" noProof="0" dirty="0"/>
                    </a:p>
                  </a:txBody>
                  <a:tcPr/>
                </a:tc>
              </a:tr>
              <a:tr h="216000">
                <a:tc>
                  <a:txBody>
                    <a:bodyPr/>
                    <a:lstStyle/>
                    <a:p>
                      <a:pPr lvl="0"/>
                      <a:r>
                        <a:rPr lang="en-US" sz="1100" noProof="0" dirty="0" smtClean="0"/>
                        <a:t>F6.2: Refactoring</a:t>
                      </a:r>
                      <a:endParaRPr lang="en-US" sz="1100" noProof="0" dirty="0"/>
                    </a:p>
                  </a:txBody>
                  <a:tcPr/>
                </a:tc>
              </a:tr>
            </a:tbl>
          </a:graphicData>
        </a:graphic>
      </p:graphicFrame>
      <p:grpSp>
        <p:nvGrpSpPr>
          <p:cNvPr id="21" name="Gruppieren 20"/>
          <p:cNvGrpSpPr/>
          <p:nvPr/>
        </p:nvGrpSpPr>
        <p:grpSpPr>
          <a:xfrm>
            <a:off x="3553294" y="1772816"/>
            <a:ext cx="2594032" cy="1554480"/>
            <a:chOff x="3553294" y="1772816"/>
            <a:chExt cx="2594032" cy="1554480"/>
          </a:xfrm>
        </p:grpSpPr>
        <p:graphicFrame>
          <p:nvGraphicFramePr>
            <p:cNvPr id="5" name="Inhaltsplatzhalter 7"/>
            <p:cNvGraphicFramePr>
              <a:graphicFrameLocks/>
            </p:cNvGraphicFramePr>
            <p:nvPr>
              <p:extLst/>
            </p:nvPr>
          </p:nvGraphicFramePr>
          <p:xfrm>
            <a:off x="3553294" y="1772816"/>
            <a:ext cx="2592000" cy="1554480"/>
          </p:xfrm>
          <a:graphic>
            <a:graphicData uri="http://schemas.openxmlformats.org/drawingml/2006/table">
              <a:tbl>
                <a:tblPr firstRow="1" bandRow="1">
                  <a:tableStyleId>{5C22544A-7EE6-4342-B048-85BDC9FD1C3A}</a:tableStyleId>
                </a:tblPr>
                <a:tblGrid>
                  <a:gridCol w="2592000"/>
                </a:tblGrid>
                <a:tr h="216000">
                  <a:tc>
                    <a:txBody>
                      <a:bodyPr/>
                      <a:lstStyle/>
                      <a:p>
                        <a:r>
                          <a:rPr lang="en-US" sz="1100" noProof="0" dirty="0" smtClean="0">
                            <a:solidFill>
                              <a:schemeClr val="bg1"/>
                            </a:solidFill>
                          </a:rPr>
                          <a:t>1) Analysis &amp; Design</a:t>
                        </a:r>
                      </a:p>
                    </a:txBody>
                    <a:tcPr/>
                  </a:tc>
                </a:tr>
                <a:tr h="216000">
                  <a:tc>
                    <a:txBody>
                      <a:bodyPr/>
                      <a:lstStyle/>
                      <a:p>
                        <a:pPr lvl="0"/>
                        <a:r>
                          <a:rPr lang="en-US" sz="1100" noProof="0" dirty="0" smtClean="0"/>
                          <a:t>F1.1: Modeling Support</a:t>
                        </a:r>
                        <a:endParaRPr lang="en-US" sz="1100" noProof="0" dirty="0"/>
                      </a:p>
                    </a:txBody>
                    <a:tcPr/>
                  </a:tc>
                </a:tr>
                <a:tr h="216000">
                  <a:tc>
                    <a:txBody>
                      <a:bodyPr/>
                      <a:lstStyle/>
                      <a:p>
                        <a:pPr lvl="0"/>
                        <a:r>
                          <a:rPr lang="en-US" sz="1100" noProof="0" dirty="0" smtClean="0"/>
                          <a:t>F1.2: Verification</a:t>
                        </a:r>
                        <a:endParaRPr lang="en-US" sz="1100" noProof="0" dirty="0"/>
                      </a:p>
                    </a:txBody>
                    <a:tcPr/>
                  </a:tc>
                </a:tr>
                <a:tr h="216000">
                  <a:tc>
                    <a:txBody>
                      <a:bodyPr/>
                      <a:lstStyle/>
                      <a:p>
                        <a:pPr lvl="0"/>
                        <a:r>
                          <a:rPr lang="en-US" sz="1100" noProof="0" dirty="0" smtClean="0"/>
                          <a:t>F1.3: Validation</a:t>
                        </a:r>
                        <a:endParaRPr lang="en-US" sz="1100" noProof="0" dirty="0"/>
                      </a:p>
                    </a:txBody>
                    <a:tcPr/>
                  </a:tc>
                </a:tr>
                <a:tr h="216000">
                  <a:tc>
                    <a:txBody>
                      <a:bodyPr/>
                      <a:lstStyle/>
                      <a:p>
                        <a:pPr lvl="0"/>
                        <a:r>
                          <a:rPr lang="en-US" sz="1100" noProof="0" smtClean="0"/>
                          <a:t>F1.4: Implication Analysis</a:t>
                        </a:r>
                        <a:endParaRPr lang="en-US" sz="1100" noProof="0"/>
                      </a:p>
                    </a:txBody>
                    <a:tcPr/>
                  </a:tc>
                </a:tr>
                <a:tr h="216000">
                  <a:tc>
                    <a:txBody>
                      <a:bodyPr/>
                      <a:lstStyle/>
                      <a:p>
                        <a:pPr lvl="0"/>
                        <a:r>
                          <a:rPr lang="en-US" sz="1100" noProof="0" dirty="0" smtClean="0"/>
                          <a:t>F1.5: Simulation</a:t>
                        </a:r>
                        <a:endParaRPr lang="en-US" sz="1100" noProof="0" dirty="0"/>
                      </a:p>
                    </a:txBody>
                    <a:tcPr/>
                  </a:tc>
                </a:tr>
              </a:tbl>
            </a:graphicData>
          </a:graphic>
        </p:graphicFrame>
        <p:pic>
          <p:nvPicPr>
            <p:cNvPr id="12" name="Picture 2" descr="C:\Users\lanz\Documents\Dissertation\Präsentation\Vorträge\Doktorandenseminar 06.13\Bilder\BPLifeCycle_Analy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772816"/>
              <a:ext cx="567214" cy="5686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uppieren 1"/>
          <p:cNvGrpSpPr/>
          <p:nvPr/>
        </p:nvGrpSpPr>
        <p:grpSpPr>
          <a:xfrm>
            <a:off x="6228184" y="1772815"/>
            <a:ext cx="2880000" cy="568643"/>
            <a:chOff x="6228184" y="1772815"/>
            <a:chExt cx="2880000" cy="568643"/>
          </a:xfrm>
        </p:grpSpPr>
        <p:graphicFrame>
          <p:nvGraphicFramePr>
            <p:cNvPr id="9" name="Inhaltsplatzhalter 7"/>
            <p:cNvGraphicFramePr>
              <a:graphicFrameLocks/>
            </p:cNvGraphicFramePr>
            <p:nvPr>
              <p:extLst/>
            </p:nvPr>
          </p:nvGraphicFramePr>
          <p:xfrm>
            <a:off x="6228184" y="1772816"/>
            <a:ext cx="2880000" cy="518160"/>
          </p:xfrm>
          <a:graphic>
            <a:graphicData uri="http://schemas.openxmlformats.org/drawingml/2006/table">
              <a:tbl>
                <a:tblPr firstRow="1" bandRow="1">
                  <a:tableStyleId>{5C22544A-7EE6-4342-B048-85BDC9FD1C3A}</a:tableStyleId>
                </a:tblPr>
                <a:tblGrid>
                  <a:gridCol w="2880000"/>
                </a:tblGrid>
                <a:tr h="123448">
                  <a:tc>
                    <a:txBody>
                      <a:bodyPr/>
                      <a:lstStyle/>
                      <a:p>
                        <a:r>
                          <a:rPr lang="en-US" sz="1100" noProof="0" dirty="0" smtClean="0">
                            <a:solidFill>
                              <a:schemeClr val="bg1"/>
                            </a:solidFill>
                          </a:rPr>
                          <a:t>2) Configuration</a:t>
                        </a:r>
                      </a:p>
                    </a:txBody>
                    <a:tcPr/>
                  </a:tc>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noProof="0" dirty="0" smtClean="0"/>
                          <a:t>F2.1: Parameterization</a:t>
                        </a:r>
                      </a:p>
                    </a:txBody>
                    <a:tcPr/>
                  </a:tc>
                </a:tr>
              </a:tbl>
            </a:graphicData>
          </a:graphic>
        </p:graphicFrame>
        <p:pic>
          <p:nvPicPr>
            <p:cNvPr id="13" name="Picture 3" descr="C:\Users\lanz\Documents\Dissertation\Präsentation\Vorträge\Doktorandenseminar 06.13\Bilder\BPLifeCycle_Configu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440" y="1772815"/>
              <a:ext cx="567214" cy="56864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Tabelle 6"/>
          <p:cNvGraphicFramePr>
            <a:graphicFrameLocks noGrp="1"/>
          </p:cNvGraphicFramePr>
          <p:nvPr>
            <p:extLst/>
          </p:nvPr>
        </p:nvGraphicFramePr>
        <p:xfrm>
          <a:off x="6228184" y="2368429"/>
          <a:ext cx="2880000" cy="1295400"/>
        </p:xfrm>
        <a:graphic>
          <a:graphicData uri="http://schemas.openxmlformats.org/drawingml/2006/table">
            <a:tbl>
              <a:tblPr firstRow="1" bandRow="1">
                <a:tableStyleId>{5C22544A-7EE6-4342-B048-85BDC9FD1C3A}</a:tableStyleId>
              </a:tblPr>
              <a:tblGrid>
                <a:gridCol w="2880000"/>
              </a:tblGrid>
              <a:tr h="216000">
                <a:tc>
                  <a:txBody>
                    <a:bodyPr/>
                    <a:lstStyle/>
                    <a:p>
                      <a:r>
                        <a:rPr lang="en-US" sz="1100" noProof="0" dirty="0" smtClean="0">
                          <a:solidFill>
                            <a:schemeClr val="bg1"/>
                          </a:solidFill>
                        </a:rPr>
                        <a:t>3) Instantiation</a:t>
                      </a:r>
                      <a:endParaRPr lang="en-US" sz="1100" noProof="0" dirty="0">
                        <a:solidFill>
                          <a:schemeClr val="bg1"/>
                        </a:solidFill>
                      </a:endParaRPr>
                    </a:p>
                  </a:txBody>
                  <a:tcPr/>
                </a:tc>
              </a:tr>
              <a:tr h="216000">
                <a:tc>
                  <a:txBody>
                    <a:bodyPr/>
                    <a:lstStyle/>
                    <a:p>
                      <a:pPr lvl="0"/>
                      <a:r>
                        <a:rPr lang="en-US" sz="1100" noProof="0" dirty="0" smtClean="0"/>
                        <a:t>F3.1: Configuration</a:t>
                      </a:r>
                      <a:endParaRPr lang="en-US" sz="1100" noProof="0" dirty="0"/>
                    </a:p>
                  </a:txBody>
                  <a:tcPr/>
                </a:tc>
              </a:tr>
              <a:tr h="216000">
                <a:tc>
                  <a:txBody>
                    <a:bodyPr/>
                    <a:lstStyle/>
                    <a:p>
                      <a:pPr lvl="0"/>
                      <a:r>
                        <a:rPr lang="en-US" sz="1100" noProof="0" dirty="0" smtClean="0"/>
                        <a:t>F3.2: Executability Checking / Validation</a:t>
                      </a:r>
                      <a:endParaRPr lang="en-US" sz="1100" noProof="0" dirty="0"/>
                    </a:p>
                  </a:txBody>
                  <a:tcPr/>
                </a:tc>
              </a:tr>
              <a:tr h="216000">
                <a:tc>
                  <a:txBody>
                    <a:bodyPr/>
                    <a:lstStyle/>
                    <a:p>
                      <a:pPr lvl="0"/>
                      <a:r>
                        <a:rPr lang="en-US" sz="1100" noProof="0" dirty="0" smtClean="0"/>
                        <a:t>F3.3:</a:t>
                      </a:r>
                      <a:r>
                        <a:rPr lang="en-US" sz="1100" baseline="0" noProof="0" dirty="0" smtClean="0"/>
                        <a:t> Blocking</a:t>
                      </a:r>
                      <a:endParaRPr lang="en-US" sz="1100" noProof="0" dirty="0"/>
                    </a:p>
                  </a:txBody>
                  <a:tcPr/>
                </a:tc>
              </a:tr>
              <a:tr h="216000">
                <a:tc>
                  <a:txBody>
                    <a:bodyPr/>
                    <a:lstStyle/>
                    <a:p>
                      <a:pPr lvl="0"/>
                      <a:r>
                        <a:rPr lang="en-US" sz="1100" noProof="0" dirty="0" smtClean="0"/>
                        <a:t>F3.4: Deferred Start</a:t>
                      </a:r>
                      <a:endParaRPr lang="en-US" sz="1100" noProof="0" dirty="0"/>
                    </a:p>
                  </a:txBody>
                  <a:tcPr/>
                </a:tc>
              </a:tr>
            </a:tbl>
          </a:graphicData>
        </a:graphic>
      </p:graphicFrame>
      <p:pic>
        <p:nvPicPr>
          <p:cNvPr id="14" name="Picture 4" descr="C:\Users\lanz\Documents\Dissertation\Präsentation\Vorträge\Doktorandenseminar 06.13\Bilder\BPLifeCycle_Instanti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440" y="2356301"/>
            <a:ext cx="567214" cy="5686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lanz\Documents\Dissertation\Präsentation\Vorträge\Doktorandenseminar 06.13\Bilder\BPLifeCycle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112" y="3436421"/>
            <a:ext cx="567214" cy="56864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uppieren 21"/>
          <p:cNvGrpSpPr/>
          <p:nvPr/>
        </p:nvGrpSpPr>
        <p:grpSpPr>
          <a:xfrm>
            <a:off x="6228184" y="3744000"/>
            <a:ext cx="2915816" cy="1554480"/>
            <a:chOff x="6228184" y="3744000"/>
            <a:chExt cx="2915816" cy="1554480"/>
          </a:xfrm>
        </p:grpSpPr>
        <p:graphicFrame>
          <p:nvGraphicFramePr>
            <p:cNvPr id="10" name="Inhaltsplatzhalter 4"/>
            <p:cNvGraphicFramePr>
              <a:graphicFrameLocks/>
            </p:cNvGraphicFramePr>
            <p:nvPr>
              <p:extLst/>
            </p:nvPr>
          </p:nvGraphicFramePr>
          <p:xfrm>
            <a:off x="6228184" y="3744000"/>
            <a:ext cx="2880000" cy="1554480"/>
          </p:xfrm>
          <a:graphic>
            <a:graphicData uri="http://schemas.openxmlformats.org/drawingml/2006/table">
              <a:tbl>
                <a:tblPr firstRow="1" bandRow="1">
                  <a:tableStyleId>{5C22544A-7EE6-4342-B048-85BDC9FD1C3A}</a:tableStyleId>
                </a:tblPr>
                <a:tblGrid>
                  <a:gridCol w="2880000"/>
                </a:tblGrid>
                <a:tr h="216000">
                  <a:tc>
                    <a:txBody>
                      <a:bodyPr/>
                      <a:lstStyle/>
                      <a:p>
                        <a:r>
                          <a:rPr lang="en-US" sz="1100" noProof="0" dirty="0" smtClean="0">
                            <a:solidFill>
                              <a:schemeClr val="bg1"/>
                            </a:solidFill>
                          </a:rPr>
                          <a:t>5) Diagnosis</a:t>
                        </a:r>
                      </a:p>
                    </a:txBody>
                    <a:tcPr/>
                  </a:tc>
                </a:tr>
                <a:tr h="216000">
                  <a:tc>
                    <a:txBody>
                      <a:bodyPr/>
                      <a:lstStyle/>
                      <a:p>
                        <a:pPr lvl="0"/>
                        <a:r>
                          <a:rPr lang="en-US" sz="1100" noProof="0" dirty="0" smtClean="0"/>
                          <a:t>F5.1: Mining</a:t>
                        </a:r>
                        <a:endParaRPr lang="en-US" sz="1100" noProof="0" dirty="0"/>
                      </a:p>
                    </a:txBody>
                    <a:tcPr/>
                  </a:tc>
                </a:tr>
                <a:tr h="216000">
                  <a:tc>
                    <a:txBody>
                      <a:bodyPr/>
                      <a:lstStyle/>
                      <a:p>
                        <a:pPr lvl="0"/>
                        <a:r>
                          <a:rPr lang="en-US" sz="1100" noProof="0" dirty="0" smtClean="0"/>
                          <a:t>F5.2: Data History</a:t>
                        </a:r>
                        <a:endParaRPr lang="en-US" sz="1100" noProof="0" dirty="0"/>
                      </a:p>
                    </a:txBody>
                    <a:tcPr/>
                  </a:tc>
                </a:tr>
                <a:tr h="216000">
                  <a:tc>
                    <a:txBody>
                      <a:bodyPr/>
                      <a:lstStyle/>
                      <a:p>
                        <a:pPr lvl="0"/>
                        <a:r>
                          <a:rPr lang="en-US" sz="1100" noProof="0" smtClean="0"/>
                          <a:t>F5.3: Congestion / Bottleneck Detection</a:t>
                        </a:r>
                        <a:endParaRPr lang="en-US" sz="1100" noProof="0"/>
                      </a:p>
                    </a:txBody>
                    <a:tcPr/>
                  </a:tc>
                </a:tr>
                <a:tr h="216000">
                  <a:tc>
                    <a:txBody>
                      <a:bodyPr/>
                      <a:lstStyle/>
                      <a:p>
                        <a:pPr lvl="0"/>
                        <a:r>
                          <a:rPr lang="en-US" sz="1100" noProof="0" dirty="0" smtClean="0"/>
                          <a:t>F5.4: Optimizing process schemas</a:t>
                        </a:r>
                        <a:endParaRPr lang="en-US" sz="1100" noProof="0" dirty="0"/>
                      </a:p>
                    </a:txBody>
                    <a:tcPr/>
                  </a:tc>
                </a:tr>
                <a:tr h="216000">
                  <a:tc>
                    <a:txBody>
                      <a:bodyPr/>
                      <a:lstStyle/>
                      <a:p>
                        <a:pPr lvl="0"/>
                        <a:r>
                          <a:rPr lang="en-US" sz="1100" noProof="0" dirty="0" smtClean="0"/>
                          <a:t>F5.5:</a:t>
                        </a:r>
                        <a:r>
                          <a:rPr lang="en-US" sz="1100" baseline="0" noProof="0" dirty="0" smtClean="0"/>
                          <a:t> Risk Analysis</a:t>
                        </a:r>
                        <a:endParaRPr lang="en-US" sz="1100" noProof="0" dirty="0" smtClean="0"/>
                      </a:p>
                    </a:txBody>
                    <a:tcPr/>
                  </a:tc>
                </a:tr>
              </a:tbl>
            </a:graphicData>
          </a:graphic>
        </p:graphicFrame>
        <p:pic>
          <p:nvPicPr>
            <p:cNvPr id="16" name="Picture 6" descr="C:\Users\lanz\Documents\Dissertation\Präsentation\Vorträge\Doktorandenseminar 06.13\Bilder\BPLifeCycle_Diagnosi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6786" y="3762000"/>
              <a:ext cx="567214" cy="568643"/>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7" descr="C:\Users\lanz\Documents\Dissertation\Präsentation\Vorträge\Doktorandenseminar 06.13\Bilder\BPLifeCycle_Evolu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2440" y="5382000"/>
            <a:ext cx="567214" cy="5686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lanz\Documents\Dissertation\Präsentation\Vorträge\Doktorandenseminar 06.13\Bilder\BPLifeCycle_ModellingEnactem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6" y="1772816"/>
            <a:ext cx="567214" cy="568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35496" y="1223796"/>
            <a:ext cx="1612364" cy="369332"/>
          </a:xfrm>
          <a:prstGeom prst="rect">
            <a:avLst/>
          </a:prstGeom>
          <a:noFill/>
        </p:spPr>
        <p:txBody>
          <a:bodyPr wrap="none" rtlCol="0">
            <a:spAutoFit/>
          </a:bodyPr>
          <a:lstStyle/>
          <a:p>
            <a:r>
              <a:rPr lang="en-US" dirty="0" smtClean="0"/>
              <a:t>Time Patterns</a:t>
            </a:r>
            <a:endParaRPr lang="en-US" dirty="0"/>
          </a:p>
        </p:txBody>
      </p:sp>
      <p:sp>
        <p:nvSpPr>
          <p:cNvPr id="20" name="Textfeld 19"/>
          <p:cNvSpPr txBox="1"/>
          <p:nvPr/>
        </p:nvSpPr>
        <p:spPr>
          <a:xfrm>
            <a:off x="3496521" y="1236961"/>
            <a:ext cx="2535694" cy="369332"/>
          </a:xfrm>
          <a:prstGeom prst="rect">
            <a:avLst/>
          </a:prstGeom>
          <a:noFill/>
        </p:spPr>
        <p:txBody>
          <a:bodyPr wrap="none" rtlCol="0">
            <a:spAutoFit/>
          </a:bodyPr>
          <a:lstStyle/>
          <a:p>
            <a:r>
              <a:rPr lang="en-US" dirty="0" smtClean="0"/>
              <a:t>Time Support Features</a:t>
            </a:r>
            <a:endParaRPr lang="en-US" dirty="0"/>
          </a:p>
        </p:txBody>
      </p:sp>
      <p:sp>
        <p:nvSpPr>
          <p:cNvPr id="23" name="Titel 2"/>
          <p:cNvSpPr>
            <a:spLocks noGrp="1"/>
          </p:cNvSpPr>
          <p:nvPr>
            <p:ph type="title"/>
          </p:nvPr>
        </p:nvSpPr>
        <p:spPr>
          <a:xfrm>
            <a:off x="432000" y="540000"/>
            <a:ext cx="8280000" cy="720000"/>
          </a:xfrm>
        </p:spPr>
        <p:txBody>
          <a:bodyPr/>
          <a:lstStyle/>
          <a:p>
            <a:r>
              <a:rPr lang="en-US" dirty="0" smtClean="0"/>
              <a:t>Process Time Support Features</a:t>
            </a:r>
            <a:endParaRPr lang="en-US" dirty="0"/>
          </a:p>
        </p:txBody>
      </p:sp>
      <p:sp>
        <p:nvSpPr>
          <p:cNvPr id="24" name="Fußzeilenplatzhalter 3"/>
          <p:cNvSpPr>
            <a:spLocks noGrp="1"/>
          </p:cNvSpPr>
          <p:nvPr>
            <p:ph type="ftr" sz="quarter" idx="10"/>
          </p:nvPr>
        </p:nvSpPr>
        <p:spPr>
          <a:xfrm>
            <a:off x="827584" y="192089"/>
            <a:ext cx="7848871" cy="153888"/>
          </a:xfrm>
        </p:spPr>
        <p:txBody>
          <a:bodyPr/>
          <a:lstStyle/>
          <a:p>
            <a:r>
              <a:rPr lang="en-US" dirty="0" smtClean="0"/>
              <a:t>Time-Aware BPM Systems | BPMDS 2019 | Manfred Reichert</a:t>
            </a:r>
            <a:endParaRPr lang="de-DE" dirty="0"/>
          </a:p>
        </p:txBody>
      </p:sp>
    </p:spTree>
    <p:extLst>
      <p:ext uri="{BB962C8B-B14F-4D97-AF65-F5344CB8AC3E}">
        <p14:creationId xmlns:p14="http://schemas.microsoft.com/office/powerpoint/2010/main" val="365803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285750" indent="-285750">
              <a:buFont typeface="Arial" pitchFamily="34" charset="0"/>
              <a:buChar char="•"/>
            </a:pPr>
            <a:endParaRPr lang="en-US" dirty="0" smtClean="0"/>
          </a:p>
          <a:p>
            <a:r>
              <a:rPr lang="en-US" dirty="0" smtClean="0"/>
              <a:t/>
            </a:r>
            <a:br>
              <a:rPr lang="en-US" dirty="0" smtClean="0"/>
            </a:br>
            <a:endParaRPr lang="en-US" dirty="0" smtClean="0"/>
          </a:p>
          <a:p>
            <a:endParaRPr lang="en-US" b="1" dirty="0" smtClean="0"/>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6" name="Textfeld 5"/>
          <p:cNvSpPr txBox="1"/>
          <p:nvPr/>
        </p:nvSpPr>
        <p:spPr>
          <a:xfrm>
            <a:off x="1688383" y="1304764"/>
            <a:ext cx="5767234" cy="715089"/>
          </a:xfrm>
          <a:prstGeom prst="roundRect">
            <a:avLst/>
          </a:prstGeom>
          <a:solidFill>
            <a:srgbClr val="A3263A"/>
          </a:solidFill>
        </p:spPr>
        <p:txBody>
          <a:bodyPr wrap="square" rtlCol="0">
            <a:spAutoFit/>
          </a:bodyPr>
          <a:lstStyle/>
          <a:p>
            <a:pPr algn="just">
              <a:tabLst>
                <a:tab pos="3586163" algn="l"/>
              </a:tabLst>
            </a:pPr>
            <a:r>
              <a:rPr lang="en-US" dirty="0">
                <a:solidFill>
                  <a:schemeClr val="bg1"/>
                </a:solidFill>
              </a:rPr>
              <a:t>Is it possible to execute a time-aware process </a:t>
            </a:r>
            <a:r>
              <a:rPr lang="en-US" dirty="0" smtClean="0">
                <a:solidFill>
                  <a:schemeClr val="bg1"/>
                </a:solidFill>
              </a:rPr>
              <a:t>model </a:t>
            </a:r>
            <a:r>
              <a:rPr lang="en-US" dirty="0">
                <a:solidFill>
                  <a:schemeClr val="bg1"/>
                </a:solidFill>
              </a:rPr>
              <a:t>without violating any of its time constraints?</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20000" y="936000"/>
            <a:ext cx="1134427" cy="1137285"/>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p:cNvSpPr txBox="1"/>
          <p:nvPr/>
        </p:nvSpPr>
        <p:spPr>
          <a:xfrm>
            <a:off x="1443870" y="3126658"/>
            <a:ext cx="6188470" cy="1634490"/>
          </a:xfrm>
          <a:prstGeom prst="roundRect">
            <a:avLst/>
          </a:prstGeom>
          <a:solidFill>
            <a:srgbClr val="A3263A"/>
          </a:solidFill>
        </p:spPr>
        <p:txBody>
          <a:bodyPr wrap="square" rtlCol="0">
            <a:spAutoFit/>
          </a:bodyPr>
          <a:lstStyle/>
          <a:p>
            <a:pPr algn="just">
              <a:tabLst>
                <a:tab pos="3586163" algn="l"/>
              </a:tabLst>
            </a:pPr>
            <a:r>
              <a:rPr lang="en-US" dirty="0" smtClean="0">
                <a:solidFill>
                  <a:schemeClr val="bg1"/>
                </a:solidFill>
              </a:rPr>
              <a:t>Is it possible to </a:t>
            </a:r>
            <a:r>
              <a:rPr lang="en-US" b="1" dirty="0" smtClean="0">
                <a:solidFill>
                  <a:schemeClr val="bg1"/>
                </a:solidFill>
              </a:rPr>
              <a:t>execute</a:t>
            </a:r>
            <a:r>
              <a:rPr lang="en-US" dirty="0" smtClean="0">
                <a:solidFill>
                  <a:schemeClr val="bg1"/>
                </a:solidFill>
              </a:rPr>
              <a:t> a </a:t>
            </a:r>
            <a:r>
              <a:rPr lang="en-US" dirty="0">
                <a:solidFill>
                  <a:schemeClr val="bg1"/>
                </a:solidFill>
              </a:rPr>
              <a:t>time-aware process </a:t>
            </a:r>
            <a:r>
              <a:rPr lang="en-US" dirty="0" smtClean="0">
                <a:solidFill>
                  <a:schemeClr val="bg1"/>
                </a:solidFill>
              </a:rPr>
              <a:t>model    for </a:t>
            </a:r>
            <a:r>
              <a:rPr lang="en-US" b="1" dirty="0" smtClean="0">
                <a:solidFill>
                  <a:schemeClr val="bg1"/>
                </a:solidFill>
              </a:rPr>
              <a:t>all possible durations</a:t>
            </a:r>
            <a:r>
              <a:rPr lang="en-US" dirty="0" smtClean="0">
                <a:solidFill>
                  <a:schemeClr val="bg1"/>
                </a:solidFill>
              </a:rPr>
              <a:t> of its activities and </a:t>
            </a:r>
            <a:r>
              <a:rPr lang="en-US" b="1" dirty="0" smtClean="0">
                <a:solidFill>
                  <a:schemeClr val="bg1"/>
                </a:solidFill>
              </a:rPr>
              <a:t>any possible execution</a:t>
            </a:r>
            <a:r>
              <a:rPr lang="en-US" dirty="0" smtClean="0">
                <a:solidFill>
                  <a:schemeClr val="bg1"/>
                </a:solidFill>
              </a:rPr>
              <a:t> path </a:t>
            </a:r>
            <a:r>
              <a:rPr lang="en-US" dirty="0">
                <a:solidFill>
                  <a:schemeClr val="bg1"/>
                </a:solidFill>
              </a:rPr>
              <a:t>without violating any of its time </a:t>
            </a:r>
            <a:r>
              <a:rPr lang="en-US" dirty="0" smtClean="0">
                <a:solidFill>
                  <a:schemeClr val="bg1"/>
                </a:solidFill>
              </a:rPr>
              <a:t>constraints or requiring any </a:t>
            </a:r>
            <a:r>
              <a:rPr lang="en-US" b="1" dirty="0" smtClean="0">
                <a:solidFill>
                  <a:schemeClr val="bg1"/>
                </a:solidFill>
              </a:rPr>
              <a:t>a priori knowledge</a:t>
            </a:r>
            <a:r>
              <a:rPr lang="en-US" dirty="0" smtClean="0">
                <a:solidFill>
                  <a:schemeClr val="bg1"/>
                </a:solidFill>
              </a:rPr>
              <a:t> about the execution ?</a:t>
            </a:r>
            <a:endParaRPr lang="en-US" dirty="0">
              <a:solidFill>
                <a:schemeClr val="bg1"/>
              </a:solidFill>
            </a:endParaRPr>
          </a:p>
        </p:txBody>
      </p:sp>
      <p:sp>
        <p:nvSpPr>
          <p:cNvPr id="39" name="Rechteck 38"/>
          <p:cNvSpPr/>
          <p:nvPr/>
        </p:nvSpPr>
        <p:spPr bwMode="auto">
          <a:xfrm>
            <a:off x="1515878" y="3558706"/>
            <a:ext cx="4928331" cy="252028"/>
          </a:xfrm>
          <a:prstGeom prst="rect">
            <a:avLst/>
          </a:prstGeom>
          <a:solidFill>
            <a:schemeClr val="accent1">
              <a:alpha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Rechteck 39"/>
          <p:cNvSpPr/>
          <p:nvPr/>
        </p:nvSpPr>
        <p:spPr bwMode="auto">
          <a:xfrm>
            <a:off x="1515877" y="3825044"/>
            <a:ext cx="2732087" cy="252028"/>
          </a:xfrm>
          <a:prstGeom prst="rect">
            <a:avLst/>
          </a:prstGeom>
          <a:solidFill>
            <a:schemeClr val="accent1">
              <a:alpha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41" name="Gruppieren 40"/>
          <p:cNvGrpSpPr/>
          <p:nvPr/>
        </p:nvGrpSpPr>
        <p:grpSpPr>
          <a:xfrm>
            <a:off x="1580197" y="4098766"/>
            <a:ext cx="5944131" cy="540060"/>
            <a:chOff x="1580197" y="2672916"/>
            <a:chExt cx="5944131" cy="540060"/>
          </a:xfrm>
        </p:grpSpPr>
        <p:sp>
          <p:nvSpPr>
            <p:cNvPr id="42" name="Rechteck 41"/>
            <p:cNvSpPr/>
            <p:nvPr/>
          </p:nvSpPr>
          <p:spPr bwMode="auto">
            <a:xfrm>
              <a:off x="2824786" y="2672916"/>
              <a:ext cx="4699542" cy="252028"/>
            </a:xfrm>
            <a:prstGeom prst="rect">
              <a:avLst/>
            </a:prstGeom>
            <a:solidFill>
              <a:schemeClr val="accent1">
                <a:alpha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3" name="Rechteck 42"/>
            <p:cNvSpPr/>
            <p:nvPr/>
          </p:nvSpPr>
          <p:spPr bwMode="auto">
            <a:xfrm>
              <a:off x="1580197" y="2960948"/>
              <a:ext cx="1433133" cy="252028"/>
            </a:xfrm>
            <a:prstGeom prst="rect">
              <a:avLst/>
            </a:prstGeom>
            <a:solidFill>
              <a:schemeClr val="accent1">
                <a:alpha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44" name="Rechteck 43"/>
          <p:cNvSpPr/>
          <p:nvPr/>
        </p:nvSpPr>
        <p:spPr bwMode="auto">
          <a:xfrm>
            <a:off x="6520878" y="3558706"/>
            <a:ext cx="1003450" cy="252028"/>
          </a:xfrm>
          <a:prstGeom prst="rect">
            <a:avLst/>
          </a:prstGeom>
          <a:solidFill>
            <a:schemeClr val="accent1">
              <a:alpha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Pfeil nach unten 6"/>
          <p:cNvSpPr/>
          <p:nvPr/>
        </p:nvSpPr>
        <p:spPr bwMode="auto">
          <a:xfrm>
            <a:off x="4295789" y="2211190"/>
            <a:ext cx="484632" cy="720000"/>
          </a:xfrm>
          <a:prstGeom prst="downArrow">
            <a:avLst/>
          </a:prstGeom>
          <a:solidFill>
            <a:schemeClr val="bg1">
              <a:lumMod val="95000"/>
            </a:schemeClr>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5" name="Textfeld 4"/>
          <p:cNvSpPr txBox="1"/>
          <p:nvPr/>
        </p:nvSpPr>
        <p:spPr>
          <a:xfrm>
            <a:off x="635666" y="5301208"/>
            <a:ext cx="7705956" cy="646331"/>
          </a:xfrm>
          <a:prstGeom prst="rect">
            <a:avLst/>
          </a:prstGeom>
          <a:noFill/>
        </p:spPr>
        <p:txBody>
          <a:bodyPr wrap="none" rtlCol="0">
            <a:spAutoFit/>
          </a:bodyPr>
          <a:lstStyle/>
          <a:p>
            <a:pPr marL="285750" indent="-285750">
              <a:buFont typeface="Wingdings" panose="05000000000000000000" pitchFamily="2" charset="2"/>
              <a:buChar char="à"/>
            </a:pPr>
            <a:r>
              <a:rPr lang="en-US" b="1" dirty="0" smtClean="0">
                <a:sym typeface="Wingdings" pitchFamily="2" charset="2"/>
              </a:rPr>
              <a:t>Question 2</a:t>
            </a:r>
            <a:r>
              <a:rPr lang="en-US" dirty="0" smtClean="0">
                <a:sym typeface="Wingdings" pitchFamily="2" charset="2"/>
              </a:rPr>
              <a:t>: How can the </a:t>
            </a:r>
            <a:r>
              <a:rPr lang="en-US" b="1" dirty="0" err="1" smtClean="0">
                <a:sym typeface="Wingdings" pitchFamily="2" charset="2"/>
              </a:rPr>
              <a:t>executability</a:t>
            </a:r>
            <a:r>
              <a:rPr lang="en-US" dirty="0" smtClean="0">
                <a:sym typeface="Wingdings" pitchFamily="2" charset="2"/>
              </a:rPr>
              <a:t> of a time-aware process model</a:t>
            </a:r>
            <a:br>
              <a:rPr lang="en-US" dirty="0" smtClean="0">
                <a:sym typeface="Wingdings" pitchFamily="2" charset="2"/>
              </a:rPr>
            </a:br>
            <a:r>
              <a:rPr lang="en-US" dirty="0" smtClean="0">
                <a:sym typeface="Wingdings" pitchFamily="2" charset="2"/>
              </a:rPr>
              <a:t>	           be </a:t>
            </a:r>
            <a:r>
              <a:rPr lang="en-US" b="1" dirty="0" smtClean="0">
                <a:sym typeface="Wingdings" pitchFamily="2" charset="2"/>
              </a:rPr>
              <a:t>verified</a:t>
            </a:r>
            <a:r>
              <a:rPr lang="en-US" dirty="0" smtClean="0">
                <a:sym typeface="Wingdings" pitchFamily="2" charset="2"/>
              </a:rPr>
              <a:t>?</a:t>
            </a:r>
            <a:endParaRPr lang="en-US" dirty="0">
              <a:sym typeface="Wingdings" pitchFamily="2" charset="2"/>
            </a:endParaRPr>
          </a:p>
        </p:txBody>
      </p:sp>
      <p:sp>
        <p:nvSpPr>
          <p:cNvPr id="15" name="Fußzeilenplatzhalter 3"/>
          <p:cNvSpPr>
            <a:spLocks noGrp="1"/>
          </p:cNvSpPr>
          <p:nvPr>
            <p:ph type="ftr" sz="quarter" idx="10"/>
          </p:nvPr>
        </p:nvSpPr>
        <p:spPr>
          <a:xfrm>
            <a:off x="827584" y="192089"/>
            <a:ext cx="7848871" cy="153888"/>
          </a:xfrm>
        </p:spPr>
        <p:txBody>
          <a:bodyPr/>
          <a:lstStyle/>
          <a:p>
            <a:r>
              <a:rPr lang="en-US" dirty="0" smtClean="0"/>
              <a:t>Time-Aware BPM Systems | BPMDS 2019 | Manfred Reichert</a:t>
            </a:r>
            <a:endParaRPr lang="de-DE" dirty="0"/>
          </a:p>
        </p:txBody>
      </p:sp>
    </p:spTree>
    <p:extLst>
      <p:ext uri="{BB962C8B-B14F-4D97-AF65-F5344CB8AC3E}">
        <p14:creationId xmlns:p14="http://schemas.microsoft.com/office/powerpoint/2010/main" val="90246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40"/>
                                        </p:tgtEl>
                                      </p:cBhvr>
                                    </p:animEffect>
                                    <p:set>
                                      <p:cBhvr>
                                        <p:cTn id="28" dur="1" fill="hold">
                                          <p:stCondLst>
                                            <p:cond delay="499"/>
                                          </p:stCondLst>
                                        </p:cTn>
                                        <p:tgtEl>
                                          <p:spTgt spid="4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
                                        </p:tgtEl>
                                      </p:cBhvr>
                                    </p:animEffect>
                                    <p:set>
                                      <p:cBhvr>
                                        <p:cTn id="36" dur="1" fill="hold">
                                          <p:stCondLst>
                                            <p:cond delay="499"/>
                                          </p:stCondLst>
                                        </p:cTn>
                                        <p:tgtEl>
                                          <p:spTgt spid="4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40" grpId="1" animBg="1"/>
      <p:bldP spid="44" grpId="0" animBg="1"/>
      <p:bldP spid="44" grpId="1" animBg="1"/>
      <p:bldP spid="7"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sym typeface="Wingdings" pitchFamily="2" charset="2"/>
              </a:rPr>
              <a:t>Question 2</a:t>
            </a:r>
            <a:r>
              <a:rPr lang="en-US" dirty="0">
                <a:sym typeface="Wingdings" pitchFamily="2" charset="2"/>
              </a:rPr>
              <a:t>: How can the </a:t>
            </a:r>
            <a:r>
              <a:rPr lang="en-US" b="1" dirty="0" err="1">
                <a:sym typeface="Wingdings" pitchFamily="2" charset="2"/>
              </a:rPr>
              <a:t>executability</a:t>
            </a:r>
            <a:r>
              <a:rPr lang="en-US" dirty="0">
                <a:sym typeface="Wingdings" pitchFamily="2" charset="2"/>
              </a:rPr>
              <a:t> of a time-aware process model</a:t>
            </a:r>
            <a:br>
              <a:rPr lang="en-US" dirty="0">
                <a:sym typeface="Wingdings" pitchFamily="2" charset="2"/>
              </a:rPr>
            </a:br>
            <a:r>
              <a:rPr lang="en-US" dirty="0">
                <a:sym typeface="Wingdings" pitchFamily="2" charset="2"/>
              </a:rPr>
              <a:t>	      </a:t>
            </a:r>
            <a:r>
              <a:rPr lang="en-US" dirty="0" smtClean="0">
                <a:sym typeface="Wingdings" pitchFamily="2" charset="2"/>
              </a:rPr>
              <a:t>     be </a:t>
            </a:r>
            <a:r>
              <a:rPr lang="en-US" b="1" dirty="0">
                <a:sym typeface="Wingdings" pitchFamily="2" charset="2"/>
              </a:rPr>
              <a:t>verified</a:t>
            </a:r>
            <a:r>
              <a:rPr lang="en-US" dirty="0" smtClean="0">
                <a:sym typeface="Wingdings" pitchFamily="2" charset="2"/>
              </a:rPr>
              <a:t>?</a:t>
            </a:r>
            <a:endParaRPr lang="en-US" dirty="0" smtClean="0"/>
          </a:p>
          <a:p>
            <a:endParaRPr lang="en-US" b="1" dirty="0" smtClean="0"/>
          </a:p>
          <a:p>
            <a:pPr marL="285750" indent="-285750">
              <a:buFont typeface="Arial" pitchFamily="34" charset="0"/>
              <a:buChar char="•"/>
            </a:pPr>
            <a:r>
              <a:rPr lang="en-US" b="1" dirty="0" smtClean="0"/>
              <a:t>Challenges:</a:t>
            </a:r>
          </a:p>
          <a:p>
            <a:pPr marL="825750" lvl="1" indent="-285750">
              <a:buFont typeface="Arial" pitchFamily="34" charset="0"/>
              <a:buChar char="•"/>
            </a:pPr>
            <a:r>
              <a:rPr lang="en-US" b="1" dirty="0" smtClean="0"/>
              <a:t>Complex interdependencies</a:t>
            </a:r>
            <a:r>
              <a:rPr lang="en-US" dirty="0" smtClean="0"/>
              <a:t> between time constraints</a:t>
            </a:r>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33" name="Interdep_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34" name="Interdep_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35" name="Interdep_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36" name="Interdep_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37" name="Interdep_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16" name="Interdep_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pic>
        <p:nvPicPr>
          <p:cNvPr id="17" name="Interdep_6"/>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solidFill>
            <a:schemeClr val="bg1"/>
          </a:solidFill>
          <a:ln>
            <a:noFill/>
          </a:ln>
          <a:extLst/>
        </p:spPr>
      </p:pic>
      <p:grpSp>
        <p:nvGrpSpPr>
          <p:cNvPr id="12" name="Gruppieren 11"/>
          <p:cNvGrpSpPr/>
          <p:nvPr/>
        </p:nvGrpSpPr>
        <p:grpSpPr>
          <a:xfrm>
            <a:off x="7817242" y="872732"/>
            <a:ext cx="965680" cy="144000"/>
            <a:chOff x="7817242" y="290954"/>
            <a:chExt cx="965680" cy="144000"/>
          </a:xfrm>
        </p:grpSpPr>
        <p:sp>
          <p:nvSpPr>
            <p:cNvPr id="13" name="Richtungspfeil 12"/>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4" name="Eingekerbter Richtungspfeil 13"/>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5" name="Eingekerbter Richtungspfeil 14"/>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18" name="PLC Modelling"/>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360275" y="1959810"/>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59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childTnLst>
                          </p:cTn>
                        </p:par>
                        <p:par>
                          <p:cTn id="14" fill="hold">
                            <p:stCondLst>
                              <p:cond delay="500"/>
                            </p:stCondLst>
                            <p:childTnLst>
                              <p:par>
                                <p:cTn id="15" presetID="1" presetClass="exit" presetSubtype="0" fill="hold" nodeType="after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3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500"/>
                            </p:stCondLst>
                            <p:childTnLst>
                              <p:par>
                                <p:cTn id="31" presetID="1" presetClass="exit" presetSubtype="0" fill="hold" nodeType="afterEffect">
                                  <p:stCondLst>
                                    <p:cond delay="0"/>
                                  </p:stCondLst>
                                  <p:childTnLst>
                                    <p:set>
                                      <p:cBhvr>
                                        <p:cTn id="32" dur="1" fill="hold">
                                          <p:stCondLst>
                                            <p:cond delay="0"/>
                                          </p:stCondLst>
                                        </p:cTn>
                                        <p:tgtEl>
                                          <p:spTgt spid="3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right)">
                                      <p:cBhvr>
                                        <p:cTn id="37" dur="500"/>
                                        <p:tgtEl>
                                          <p:spTgt spid="37"/>
                                        </p:tgtEl>
                                      </p:cBhvr>
                                    </p:animEffect>
                                  </p:childTnLst>
                                </p:cTn>
                              </p:par>
                            </p:childTnLst>
                          </p:cTn>
                        </p:par>
                        <p:par>
                          <p:cTn id="38" fill="hold">
                            <p:stCondLst>
                              <p:cond delay="500"/>
                            </p:stCondLst>
                            <p:childTnLst>
                              <p:par>
                                <p:cTn id="39" presetID="1" presetClass="exit" presetSubtype="0" fill="hold" nodeType="afterEffect">
                                  <p:stCondLst>
                                    <p:cond delay="0"/>
                                  </p:stCondLst>
                                  <p:childTnLst>
                                    <p:set>
                                      <p:cBhvr>
                                        <p:cTn id="40" dur="1" fill="hold">
                                          <p:stCondLst>
                                            <p:cond delay="0"/>
                                          </p:stCondLst>
                                        </p:cTn>
                                        <p:tgtEl>
                                          <p:spTgt spid="36"/>
                                        </p:tgtEl>
                                        <p:attrNameLst>
                                          <p:attrName>style.visibility</p:attrName>
                                        </p:attrNameLst>
                                      </p:cBhvr>
                                      <p:to>
                                        <p:strVal val="hidden"/>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1" presetClass="exit" presetSubtype="0" fill="hold" nodeType="after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right)">
                                      <p:cBhvr>
                                        <p:cTn id="52" dur="500"/>
                                        <p:tgtEl>
                                          <p:spTgt spid="17"/>
                                        </p:tgtEl>
                                      </p:cBhvr>
                                    </p:animEffect>
                                  </p:childTnLst>
                                </p:cTn>
                              </p:par>
                            </p:childTnLst>
                          </p:cTn>
                        </p:par>
                        <p:par>
                          <p:cTn id="53" fill="hold">
                            <p:stCondLst>
                              <p:cond delay="500"/>
                            </p:stCondLst>
                            <p:childTnLst>
                              <p:par>
                                <p:cTn id="54" presetID="1" presetClass="exit" presetSubtype="0" fill="hold" nodeType="afterEffect">
                                  <p:stCondLst>
                                    <p:cond delay="0"/>
                                  </p:stCondLst>
                                  <p:childTnLst>
                                    <p:set>
                                      <p:cBhvr>
                                        <p:cTn id="55" dur="1" fill="hold">
                                          <p:stCondLst>
                                            <p:cond delay="0"/>
                                          </p:stCondLst>
                                        </p:cTn>
                                        <p:tgtEl>
                                          <p:spTgt spid="16"/>
                                        </p:tgtEl>
                                        <p:attrNameLst>
                                          <p:attrName>style.visibility</p:attrName>
                                        </p:attrNameLst>
                                      </p:cBhvr>
                                      <p:to>
                                        <p:strVal val="hidden"/>
                                      </p:to>
                                    </p:set>
                                  </p:childTnLst>
                                </p:cTn>
                              </p:par>
                            </p:childTnLst>
                          </p:cTn>
                        </p:par>
                        <p:par>
                          <p:cTn id="56" fill="hold">
                            <p:stCondLst>
                              <p:cond delay="500"/>
                            </p:stCondLst>
                            <p:childTnLst>
                              <p:par>
                                <p:cTn id="57" presetID="1"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sym typeface="Wingdings" pitchFamily="2" charset="2"/>
              </a:rPr>
              <a:t>Question 2</a:t>
            </a:r>
            <a:r>
              <a:rPr lang="en-US" dirty="0">
                <a:sym typeface="Wingdings" pitchFamily="2" charset="2"/>
              </a:rPr>
              <a:t>: How can the </a:t>
            </a:r>
            <a:r>
              <a:rPr lang="en-US" b="1" dirty="0" err="1">
                <a:sym typeface="Wingdings" pitchFamily="2" charset="2"/>
              </a:rPr>
              <a:t>executability</a:t>
            </a:r>
            <a:r>
              <a:rPr lang="en-US" dirty="0">
                <a:sym typeface="Wingdings" pitchFamily="2" charset="2"/>
              </a:rPr>
              <a:t> of a time-aware process model</a:t>
            </a:r>
            <a:br>
              <a:rPr lang="en-US" dirty="0">
                <a:sym typeface="Wingdings" pitchFamily="2" charset="2"/>
              </a:rPr>
            </a:br>
            <a:r>
              <a:rPr lang="en-US" dirty="0">
                <a:sym typeface="Wingdings" pitchFamily="2" charset="2"/>
              </a:rPr>
              <a:t>	           be </a:t>
            </a:r>
            <a:r>
              <a:rPr lang="en-US" b="1" dirty="0">
                <a:sym typeface="Wingdings" pitchFamily="2" charset="2"/>
              </a:rPr>
              <a:t>verified</a:t>
            </a:r>
            <a:r>
              <a:rPr lang="en-US" dirty="0">
                <a:sym typeface="Wingdings" pitchFamily="2" charset="2"/>
              </a:rPr>
              <a:t>?</a:t>
            </a:r>
            <a:endParaRPr lang="en-US" dirty="0"/>
          </a:p>
          <a:p>
            <a:endParaRPr lang="en-US" b="1" dirty="0" smtClean="0"/>
          </a:p>
          <a:p>
            <a:pPr marL="285750" indent="-285750">
              <a:buFont typeface="Arial" pitchFamily="34" charset="0"/>
              <a:buChar char="•"/>
            </a:pPr>
            <a:r>
              <a:rPr lang="en-US" b="1" dirty="0" smtClean="0"/>
              <a:t>Challenges:</a:t>
            </a:r>
          </a:p>
          <a:p>
            <a:pPr marL="825750" lvl="1" indent="-285750">
              <a:buFont typeface="Arial" pitchFamily="34" charset="0"/>
              <a:buChar char="•"/>
            </a:pPr>
            <a:r>
              <a:rPr lang="en-US" b="1" dirty="0" smtClean="0"/>
              <a:t>Complex interdependencies</a:t>
            </a:r>
            <a:r>
              <a:rPr lang="en-US" dirty="0" smtClean="0"/>
              <a:t> between time constraints</a:t>
            </a:r>
          </a:p>
          <a:p>
            <a:pPr marL="825750" lvl="1" indent="-285750">
              <a:buFont typeface="Arial" pitchFamily="34" charset="0"/>
              <a:buChar char="•"/>
            </a:pPr>
            <a:r>
              <a:rPr lang="en-US" b="1" dirty="0" smtClean="0"/>
              <a:t>Alternative execution paths </a:t>
            </a:r>
            <a:r>
              <a:rPr lang="en-US" dirty="0" smtClean="0"/>
              <a:t>lead to different temporal properties</a:t>
            </a:r>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45" name="Highlight XOR1" hidden="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4400" y="4153054"/>
            <a:ext cx="8577072" cy="190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Highlight XOR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uppieren 8"/>
          <p:cNvGrpSpPr/>
          <p:nvPr/>
        </p:nvGrpSpPr>
        <p:grpSpPr>
          <a:xfrm>
            <a:off x="7817242" y="872732"/>
            <a:ext cx="965680" cy="144000"/>
            <a:chOff x="7817242" y="290954"/>
            <a:chExt cx="965680" cy="144000"/>
          </a:xfrm>
        </p:grpSpPr>
        <p:sp>
          <p:nvSpPr>
            <p:cNvPr id="11" name="Richtungspfeil 10"/>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2" name="Eingekerbter Richtungspfeil 11"/>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3" name="Eingekerbter Richtungspfeil 12"/>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14" name="PLC Modelli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60275" y="1959810"/>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89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0"/>
                                          </p:stCondLst>
                                        </p:cTn>
                                        <p:tgtEl>
                                          <p:spTgt spid="4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sym typeface="Wingdings" pitchFamily="2" charset="2"/>
              </a:rPr>
              <a:t>Question 2</a:t>
            </a:r>
            <a:r>
              <a:rPr lang="en-US" dirty="0">
                <a:sym typeface="Wingdings" pitchFamily="2" charset="2"/>
              </a:rPr>
              <a:t>: How can the </a:t>
            </a:r>
            <a:r>
              <a:rPr lang="en-US" b="1" dirty="0" err="1">
                <a:sym typeface="Wingdings" pitchFamily="2" charset="2"/>
              </a:rPr>
              <a:t>executability</a:t>
            </a:r>
            <a:r>
              <a:rPr lang="en-US" dirty="0">
                <a:sym typeface="Wingdings" pitchFamily="2" charset="2"/>
              </a:rPr>
              <a:t> of a time-aware process model</a:t>
            </a:r>
            <a:br>
              <a:rPr lang="en-US" dirty="0">
                <a:sym typeface="Wingdings" pitchFamily="2" charset="2"/>
              </a:rPr>
            </a:br>
            <a:r>
              <a:rPr lang="en-US" dirty="0">
                <a:sym typeface="Wingdings" pitchFamily="2" charset="2"/>
              </a:rPr>
              <a:t>	           be </a:t>
            </a:r>
            <a:r>
              <a:rPr lang="en-US" b="1" dirty="0">
                <a:sym typeface="Wingdings" pitchFamily="2" charset="2"/>
              </a:rPr>
              <a:t>verified</a:t>
            </a:r>
            <a:r>
              <a:rPr lang="en-US" dirty="0">
                <a:sym typeface="Wingdings" pitchFamily="2" charset="2"/>
              </a:rPr>
              <a:t>?</a:t>
            </a:r>
            <a:endParaRPr lang="en-US" dirty="0"/>
          </a:p>
          <a:p>
            <a:endParaRPr lang="en-US" b="1" dirty="0" smtClean="0"/>
          </a:p>
          <a:p>
            <a:pPr marL="285750" indent="-285750">
              <a:buFont typeface="Arial" pitchFamily="34" charset="0"/>
              <a:buChar char="•"/>
            </a:pPr>
            <a:r>
              <a:rPr lang="en-US" b="1" dirty="0" smtClean="0"/>
              <a:t>Challenges:</a:t>
            </a:r>
          </a:p>
          <a:p>
            <a:pPr marL="825750" lvl="1" indent="-285750">
              <a:buFont typeface="Arial" pitchFamily="34" charset="0"/>
              <a:buChar char="•"/>
            </a:pPr>
            <a:r>
              <a:rPr lang="en-US" b="1" dirty="0" smtClean="0"/>
              <a:t>Complex interdependencies</a:t>
            </a:r>
            <a:r>
              <a:rPr lang="en-US" dirty="0" smtClean="0"/>
              <a:t> between time constraints</a:t>
            </a:r>
          </a:p>
          <a:p>
            <a:pPr marL="825750" lvl="1" indent="-285750">
              <a:buFont typeface="Arial" pitchFamily="34" charset="0"/>
              <a:buChar char="•"/>
            </a:pPr>
            <a:r>
              <a:rPr lang="en-US" b="1" dirty="0" smtClean="0"/>
              <a:t>Alternative execution paths </a:t>
            </a:r>
            <a:r>
              <a:rPr lang="en-US" dirty="0" smtClean="0"/>
              <a:t>lead to different temporal properties</a:t>
            </a:r>
          </a:p>
          <a:p>
            <a:pPr marL="825750" lvl="1" indent="-285750">
              <a:buFont typeface="Arial" pitchFamily="34" charset="0"/>
              <a:buChar char="•"/>
            </a:pPr>
            <a:r>
              <a:rPr lang="en-US" b="1" dirty="0" smtClean="0"/>
              <a:t>Activity durations </a:t>
            </a:r>
            <a:r>
              <a:rPr lang="en-US" dirty="0" smtClean="0"/>
              <a:t>are bound but uncontrollable</a:t>
            </a:r>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3075" name="Highlight XOR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2000" y="4176000"/>
            <a:ext cx="8315325" cy="24003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ieren 11"/>
          <p:cNvGrpSpPr/>
          <p:nvPr/>
        </p:nvGrpSpPr>
        <p:grpSpPr>
          <a:xfrm>
            <a:off x="3496098" y="5338554"/>
            <a:ext cx="3888432" cy="970766"/>
            <a:chOff x="899592" y="4507959"/>
            <a:chExt cx="3888432" cy="970766"/>
          </a:xfrm>
        </p:grpSpPr>
        <p:grpSp>
          <p:nvGrpSpPr>
            <p:cNvPr id="13" name="Gruppieren 12"/>
            <p:cNvGrpSpPr/>
            <p:nvPr/>
          </p:nvGrpSpPr>
          <p:grpSpPr>
            <a:xfrm>
              <a:off x="899592" y="5199683"/>
              <a:ext cx="3888432" cy="279042"/>
              <a:chOff x="899592" y="5199683"/>
              <a:chExt cx="3888432" cy="279042"/>
            </a:xfrm>
          </p:grpSpPr>
          <p:cxnSp>
            <p:nvCxnSpPr>
              <p:cNvPr id="20" name="Gerade Verbindung mit Pfeil 19"/>
              <p:cNvCxnSpPr/>
              <p:nvPr/>
            </p:nvCxnSpPr>
            <p:spPr bwMode="auto">
              <a:xfrm>
                <a:off x="971600" y="5199683"/>
                <a:ext cx="3816424"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p:cNvSpPr txBox="1"/>
              <p:nvPr/>
            </p:nvSpPr>
            <p:spPr>
              <a:xfrm>
                <a:off x="899592" y="5201726"/>
                <a:ext cx="540982" cy="276999"/>
              </a:xfrm>
              <a:prstGeom prst="rect">
                <a:avLst/>
              </a:prstGeom>
              <a:noFill/>
            </p:spPr>
            <p:txBody>
              <a:bodyPr wrap="none" rtlCol="0">
                <a:spAutoFit/>
              </a:bodyPr>
              <a:lstStyle/>
              <a:p>
                <a:r>
                  <a:rPr lang="de-DE" sz="1200" b="1" dirty="0" smtClean="0"/>
                  <a:t>Time</a:t>
                </a:r>
                <a:endParaRPr lang="de-DE" sz="1200" b="1" dirty="0"/>
              </a:p>
            </p:txBody>
          </p:sp>
        </p:grpSp>
        <p:sp>
          <p:nvSpPr>
            <p:cNvPr id="14" name="Rechteck 13"/>
            <p:cNvSpPr/>
            <p:nvPr/>
          </p:nvSpPr>
          <p:spPr bwMode="auto">
            <a:xfrm>
              <a:off x="2195736" y="4507959"/>
              <a:ext cx="2088232" cy="360040"/>
            </a:xfrm>
            <a:prstGeom prst="rect">
              <a:avLst/>
            </a:prstGeom>
            <a:solidFill>
              <a:srgbClr val="C26974"/>
            </a:solidFill>
            <a:ln w="2857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5" name="Rechteck 14"/>
            <p:cNvSpPr/>
            <p:nvPr/>
          </p:nvSpPr>
          <p:spPr bwMode="auto">
            <a:xfrm>
              <a:off x="971600" y="4507959"/>
              <a:ext cx="1224136" cy="36004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7" name="Textfeld 16"/>
            <p:cNvSpPr txBox="1"/>
            <p:nvPr/>
          </p:nvSpPr>
          <p:spPr>
            <a:xfrm>
              <a:off x="2018443" y="4873036"/>
              <a:ext cx="354585" cy="276999"/>
            </a:xfrm>
            <a:prstGeom prst="rect">
              <a:avLst/>
            </a:prstGeom>
            <a:noFill/>
          </p:spPr>
          <p:txBody>
            <a:bodyPr wrap="none" rtlCol="0">
              <a:spAutoFit/>
            </a:bodyPr>
            <a:lstStyle/>
            <a:p>
              <a:pPr algn="ctr"/>
              <a:r>
                <a:rPr lang="de-DE" sz="1200" dirty="0" smtClean="0"/>
                <a:t>1h</a:t>
              </a:r>
              <a:endParaRPr lang="de-DE" sz="1200" dirty="0"/>
            </a:p>
          </p:txBody>
        </p:sp>
        <p:sp>
          <p:nvSpPr>
            <p:cNvPr id="19" name="Textfeld 18"/>
            <p:cNvSpPr txBox="1"/>
            <p:nvPr/>
          </p:nvSpPr>
          <p:spPr>
            <a:xfrm>
              <a:off x="4105185" y="4872783"/>
              <a:ext cx="354585" cy="276999"/>
            </a:xfrm>
            <a:prstGeom prst="rect">
              <a:avLst/>
            </a:prstGeom>
            <a:noFill/>
          </p:spPr>
          <p:txBody>
            <a:bodyPr wrap="none" rtlCol="0">
              <a:spAutoFit/>
            </a:bodyPr>
            <a:lstStyle/>
            <a:p>
              <a:pPr algn="ctr"/>
              <a:r>
                <a:rPr lang="de-DE" sz="1200" dirty="0" smtClean="0"/>
                <a:t>4h</a:t>
              </a:r>
              <a:endParaRPr lang="de-DE" sz="1200" dirty="0"/>
            </a:p>
          </p:txBody>
        </p:sp>
      </p:grpSp>
      <p:sp>
        <p:nvSpPr>
          <p:cNvPr id="22" name="Textfeld 21"/>
          <p:cNvSpPr txBox="1"/>
          <p:nvPr/>
        </p:nvSpPr>
        <p:spPr>
          <a:xfrm>
            <a:off x="4706326"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3" name="Gerade Verbindung mit Pfeil 22"/>
          <p:cNvCxnSpPr>
            <a:stCxn id="22" idx="2"/>
          </p:cNvCxnSpPr>
          <p:nvPr/>
        </p:nvCxnSpPr>
        <p:spPr bwMode="auto">
          <a:xfrm>
            <a:off x="5065559"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feld 23"/>
          <p:cNvSpPr txBox="1"/>
          <p:nvPr/>
        </p:nvSpPr>
        <p:spPr>
          <a:xfrm>
            <a:off x="5462410"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5" name="Gerade Verbindung mit Pfeil 24"/>
          <p:cNvCxnSpPr>
            <a:stCxn id="24" idx="2"/>
          </p:cNvCxnSpPr>
          <p:nvPr/>
        </p:nvCxnSpPr>
        <p:spPr bwMode="auto">
          <a:xfrm>
            <a:off x="5821643"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feld 25"/>
          <p:cNvSpPr txBox="1"/>
          <p:nvPr/>
        </p:nvSpPr>
        <p:spPr>
          <a:xfrm>
            <a:off x="6220108"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7" name="Gerade Verbindung mit Pfeil 26"/>
          <p:cNvCxnSpPr>
            <a:stCxn id="26" idx="2"/>
          </p:cNvCxnSpPr>
          <p:nvPr/>
        </p:nvCxnSpPr>
        <p:spPr bwMode="auto">
          <a:xfrm>
            <a:off x="6579341"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uppieren 27"/>
          <p:cNvGrpSpPr/>
          <p:nvPr/>
        </p:nvGrpSpPr>
        <p:grpSpPr>
          <a:xfrm>
            <a:off x="6988964" y="4833156"/>
            <a:ext cx="1687492" cy="430887"/>
            <a:chOff x="4902324" y="4387016"/>
            <a:chExt cx="1687492" cy="430887"/>
          </a:xfrm>
        </p:grpSpPr>
        <p:pic>
          <p:nvPicPr>
            <p:cNvPr id="29" name="Picture 3" descr="C:\Users\lanz\Desktop\messagebox_warn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324" y="4511020"/>
              <a:ext cx="243840" cy="24384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p:nvSpPr>
          <p:spPr>
            <a:xfrm>
              <a:off x="5032980" y="4387016"/>
              <a:ext cx="1556836" cy="430887"/>
            </a:xfrm>
            <a:prstGeom prst="rect">
              <a:avLst/>
            </a:prstGeom>
            <a:noFill/>
          </p:spPr>
          <p:txBody>
            <a:bodyPr wrap="none" rtlCol="0">
              <a:spAutoFit/>
            </a:bodyPr>
            <a:lstStyle/>
            <a:p>
              <a:pPr algn="ctr"/>
              <a:r>
                <a:rPr lang="en-US" sz="1100" dirty="0" smtClean="0"/>
                <a:t>Cannot be influenced </a:t>
              </a:r>
              <a:br>
                <a:rPr lang="en-US" sz="1100" dirty="0" smtClean="0"/>
              </a:br>
              <a:r>
                <a:rPr lang="en-US" sz="1100" dirty="0" smtClean="0"/>
                <a:t>by the system!</a:t>
              </a:r>
            </a:p>
          </p:txBody>
        </p:sp>
      </p:gr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43870" y="4844823"/>
            <a:ext cx="1405890" cy="115443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6"/>
          <a:stretch>
            <a:fillRect/>
          </a:stretch>
        </p:blipFill>
        <p:spPr>
          <a:xfrm>
            <a:off x="1706901" y="5513662"/>
            <a:ext cx="1001355" cy="256054"/>
          </a:xfrm>
          <a:prstGeom prst="rect">
            <a:avLst/>
          </a:prstGeom>
        </p:spPr>
      </p:pic>
      <p:grpSp>
        <p:nvGrpSpPr>
          <p:cNvPr id="47" name="Note Duration"/>
          <p:cNvGrpSpPr>
            <a:grpSpLocks/>
          </p:cNvGrpSpPr>
          <p:nvPr/>
        </p:nvGrpSpPr>
        <p:grpSpPr bwMode="auto">
          <a:xfrm rot="-296496">
            <a:off x="3471705" y="4585345"/>
            <a:ext cx="2698750" cy="2155825"/>
            <a:chOff x="5918200" y="554038"/>
            <a:chExt cx="2698750" cy="2155825"/>
          </a:xfrm>
        </p:grpSpPr>
        <p:pic>
          <p:nvPicPr>
            <p:cNvPr id="48" name="Picture 6" descr="C:\Dokumente und Einstellungen\ly\Lokale Einstellungen\Temporary Internet Files\Content.IE5\HP7TVSEP\MCj04248020000[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feld 4"/>
            <p:cNvSpPr txBox="1">
              <a:spLocks noChangeArrowheads="1"/>
            </p:cNvSpPr>
            <p:nvPr/>
          </p:nvSpPr>
          <p:spPr bwMode="auto">
            <a:xfrm rot="21405910">
              <a:off x="6068472" y="780878"/>
              <a:ext cx="2430462" cy="1716087"/>
            </a:xfrm>
            <a:prstGeom prst="rect">
              <a:avLst/>
            </a:prstGeom>
            <a:noFill/>
            <a:ln w="9525">
              <a:noFill/>
              <a:miter lim="800000"/>
              <a:headEnd/>
              <a:tailEnd/>
            </a:ln>
          </p:spPr>
          <p:txBody>
            <a:bodyPr/>
            <a:lstStyle/>
            <a:p>
              <a:pPr>
                <a:defRPr/>
              </a:pPr>
              <a:endParaRPr lang="en-US" sz="1600" dirty="0">
                <a:latin typeface="+mn-lt"/>
                <a:cs typeface="Courier New" pitchFamily="49" charset="0"/>
              </a:endParaRPr>
            </a:p>
            <a:p>
              <a:pPr>
                <a:defRPr/>
              </a:pPr>
              <a:r>
                <a:rPr lang="en-US" sz="1600" dirty="0">
                  <a:latin typeface="+mn-lt"/>
                  <a:cs typeface="Courier New" pitchFamily="49" charset="0"/>
                </a:rPr>
                <a:t>Activity</a:t>
              </a:r>
            </a:p>
            <a:p>
              <a:pPr>
                <a:defRPr/>
              </a:pPr>
              <a:r>
                <a:rPr lang="en-US" sz="1600" dirty="0" smtClean="0">
                  <a:latin typeface="Courier New" pitchFamily="49" charset="0"/>
                  <a:cs typeface="Courier New" pitchFamily="49" charset="0"/>
                </a:rPr>
                <a:t>perform treatment</a:t>
              </a:r>
              <a:endParaRPr lang="en-US" sz="1600" dirty="0">
                <a:latin typeface="Courier New" pitchFamily="49" charset="0"/>
                <a:cs typeface="Courier New" pitchFamily="49" charset="0"/>
              </a:endParaRPr>
            </a:p>
            <a:p>
              <a:pPr>
                <a:defRPr/>
              </a:pPr>
              <a:r>
                <a:rPr lang="en-US" sz="1600" dirty="0" smtClean="0">
                  <a:latin typeface="Arial" charset="0"/>
                </a:rPr>
                <a:t>takes between 1 and 4 hours</a:t>
              </a:r>
              <a:endParaRPr lang="en-US" sz="1600" dirty="0">
                <a:latin typeface="Courier New" pitchFamily="49" charset="0"/>
                <a:cs typeface="Courier New" pitchFamily="49" charset="0"/>
              </a:endParaRPr>
            </a:p>
          </p:txBody>
        </p:sp>
      </p:grpSp>
      <p:pic>
        <p:nvPicPr>
          <p:cNvPr id="7" name="Grafik 6"/>
          <p:cNvPicPr>
            <a:picLocks noChangeAspect="1"/>
          </p:cNvPicPr>
          <p:nvPr/>
        </p:nvPicPr>
        <p:blipFill rotWithShape="1">
          <a:blip r:embed="rId8" cstate="print">
            <a:extLst>
              <a:ext uri="{28A0092B-C50C-407E-A947-70E740481C1C}">
                <a14:useLocalDpi xmlns:a14="http://schemas.microsoft.com/office/drawing/2010/main" val="0"/>
              </a:ext>
            </a:extLst>
          </a:blip>
          <a:srcRect l="23690"/>
          <a:stretch/>
        </p:blipFill>
        <p:spPr>
          <a:xfrm>
            <a:off x="5616115" y="5079080"/>
            <a:ext cx="1046663" cy="531495"/>
          </a:xfrm>
          <a:prstGeom prst="rect">
            <a:avLst/>
          </a:prstGeom>
        </p:spPr>
      </p:pic>
      <p:grpSp>
        <p:nvGrpSpPr>
          <p:cNvPr id="31" name="Gruppieren 30"/>
          <p:cNvGrpSpPr/>
          <p:nvPr/>
        </p:nvGrpSpPr>
        <p:grpSpPr>
          <a:xfrm>
            <a:off x="7817242" y="872732"/>
            <a:ext cx="965680" cy="144000"/>
            <a:chOff x="7817242" y="290954"/>
            <a:chExt cx="965680" cy="144000"/>
          </a:xfrm>
        </p:grpSpPr>
        <p:sp>
          <p:nvSpPr>
            <p:cNvPr id="32" name="Richtungspfeil 31"/>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3" name="Eingekerbter Richtungspfeil 32"/>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4" name="Eingekerbter Richtungspfeil 33"/>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35" name="PLC Modelling"/>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360275" y="1959810"/>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63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075"/>
                                        </p:tgtEl>
                                      </p:cBhvr>
                                    </p:animEffect>
                                    <p:set>
                                      <p:cBhvr>
                                        <p:cTn id="7" dur="1" fill="hold">
                                          <p:stCondLst>
                                            <p:cond delay="499"/>
                                          </p:stCondLst>
                                        </p:cTn>
                                        <p:tgtEl>
                                          <p:spTgt spid="3075"/>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42" presetClass="path" presetSubtype="0" accel="50000" decel="50000" fill="hold" nodeType="withEffect">
                                  <p:stCondLst>
                                    <p:cond delay="0"/>
                                  </p:stCondLst>
                                  <p:childTnLst>
                                    <p:animMotion origin="layout" path="M -4.16667E-6 3.33333E-6 L -0.43524 0.04444 " pathEditMode="relative" rAng="0" ptsTypes="AA">
                                      <p:cBhvr>
                                        <p:cTn id="11" dur="1000" fill="hold"/>
                                        <p:tgtEl>
                                          <p:spTgt spid="7"/>
                                        </p:tgtEl>
                                        <p:attrNameLst>
                                          <p:attrName>ppt_x</p:attrName>
                                          <p:attrName>ppt_y</p:attrName>
                                        </p:attrNameLst>
                                      </p:cBhvr>
                                      <p:rCtr x="-21771" y="2222"/>
                                    </p:animMotion>
                                  </p:childTnLst>
                                </p:cTn>
                              </p:par>
                              <p:par>
                                <p:cTn id="12" presetID="6" presetClass="emph" presetSubtype="0" fill="hold" nodeType="withEffect">
                                  <p:stCondLst>
                                    <p:cond delay="0"/>
                                  </p:stCondLst>
                                  <p:childTnLst>
                                    <p:animScale>
                                      <p:cBhvr>
                                        <p:cTn id="13" dur="1000" fill="hold"/>
                                        <p:tgtEl>
                                          <p:spTgt spid="7"/>
                                        </p:tgtEl>
                                      </p:cBhvr>
                                      <p:by x="150000" y="150000"/>
                                    </p:animScale>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3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5.55556E-7 -3.7037E-6 L 0.35191 0.03357 " pathEditMode="relative" rAng="0" ptsTypes="AA">
                                      <p:cBhvr>
                                        <p:cTn id="32" dur="1000" fill="hold"/>
                                        <p:tgtEl>
                                          <p:spTgt spid="5"/>
                                        </p:tgtEl>
                                        <p:attrNameLst>
                                          <p:attrName>ppt_x</p:attrName>
                                          <p:attrName>ppt_y</p:attrName>
                                        </p:attrNameLst>
                                      </p:cBhvr>
                                      <p:rCtr x="17587" y="1667"/>
                                    </p:animMotion>
                                  </p:childTnLst>
                                </p:cTn>
                              </p:par>
                              <p:par>
                                <p:cTn id="33" presetID="6" presetClass="emph" presetSubtype="0" fill="hold" nodeType="withEffect">
                                  <p:stCondLst>
                                    <p:cond delay="0"/>
                                  </p:stCondLst>
                                  <p:childTnLst>
                                    <p:animScale>
                                      <p:cBhvr>
                                        <p:cTn id="34" dur="1000" fill="hold"/>
                                        <p:tgtEl>
                                          <p:spTgt spid="5"/>
                                        </p:tgtEl>
                                      </p:cBhvr>
                                      <p:by x="400000" y="400000"/>
                                    </p:animScale>
                                  </p:childTnLst>
                                </p:cTn>
                              </p:par>
                            </p:childTnLst>
                          </p:cTn>
                        </p:par>
                        <p:par>
                          <p:cTn id="35" fill="hold">
                            <p:stCondLst>
                              <p:cond delay="1000"/>
                            </p:stCondLst>
                            <p:childTnLst>
                              <p:par>
                                <p:cTn id="36" presetID="1" presetClass="exit" presetSubtype="0" fill="hold" nodeType="after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50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500"/>
                                  </p:stCondLst>
                                  <p:childTnLst>
                                    <p:set>
                                      <p:cBhvr>
                                        <p:cTn id="50" dur="1" fill="hold">
                                          <p:stCondLst>
                                            <p:cond delay="0"/>
                                          </p:stCondLst>
                                        </p:cTn>
                                        <p:tgtEl>
                                          <p:spTgt spid="27"/>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50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nodeType="withEffect">
                                  <p:stCondLst>
                                    <p:cond delay="500"/>
                                  </p:stCondLst>
                                  <p:childTnLst>
                                    <p:set>
                                      <p:cBhvr>
                                        <p:cTn id="55" dur="1" fill="hold">
                                          <p:stCondLst>
                                            <p:cond delay="0"/>
                                          </p:stCondLst>
                                        </p:cTn>
                                        <p:tgtEl>
                                          <p:spTgt spid="25"/>
                                        </p:tgtEl>
                                        <p:attrNameLst>
                                          <p:attrName>style.visibility</p:attrName>
                                        </p:attrNameLst>
                                      </p:cBhvr>
                                      <p:to>
                                        <p:strVal val="visible"/>
                                      </p:to>
                                    </p:set>
                                  </p:childTnLst>
                                </p:cTn>
                              </p:par>
                            </p:childTnLst>
                          </p:cTn>
                        </p:par>
                        <p:par>
                          <p:cTn id="56" fill="hold">
                            <p:stCondLst>
                              <p:cond delay="1000"/>
                            </p:stCondLst>
                            <p:childTnLst>
                              <p:par>
                                <p:cTn id="57" presetID="1" presetClass="entr" presetSubtype="0" fill="hold" nodeType="afterEffect">
                                  <p:stCondLst>
                                    <p:cond delay="500"/>
                                  </p:stCondLst>
                                  <p:childTnLst>
                                    <p:set>
                                      <p:cBhvr>
                                        <p:cTn id="58" dur="1" fill="hold">
                                          <p:stCondLst>
                                            <p:cond delay="0"/>
                                          </p:stCondLst>
                                        </p:cTn>
                                        <p:tgtEl>
                                          <p:spTgt spid="28"/>
                                        </p:tgtEl>
                                        <p:attrNameLst>
                                          <p:attrName>style.visibility</p:attrName>
                                        </p:attrNameLst>
                                      </p:cBhvr>
                                      <p:to>
                                        <p:strVal val="visible"/>
                                      </p:to>
                                    </p:set>
                                  </p:childTnLst>
                                </p:cTn>
                              </p:par>
                            </p:childTnLst>
                          </p:cTn>
                        </p:par>
                        <p:par>
                          <p:cTn id="59" fill="hold">
                            <p:stCondLst>
                              <p:cond delay="1500"/>
                            </p:stCondLst>
                            <p:childTnLst>
                              <p:par>
                                <p:cTn id="60" presetID="1" presetClass="entr" presetSubtype="0" fill="hold" nodeType="after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sym typeface="Wingdings" pitchFamily="2" charset="2"/>
              </a:rPr>
              <a:t>Question 2</a:t>
            </a:r>
            <a:r>
              <a:rPr lang="en-US" dirty="0">
                <a:sym typeface="Wingdings" pitchFamily="2" charset="2"/>
              </a:rPr>
              <a:t>: How can the </a:t>
            </a:r>
            <a:r>
              <a:rPr lang="en-US" b="1" dirty="0" err="1">
                <a:sym typeface="Wingdings" pitchFamily="2" charset="2"/>
              </a:rPr>
              <a:t>executability</a:t>
            </a:r>
            <a:r>
              <a:rPr lang="en-US" dirty="0">
                <a:sym typeface="Wingdings" pitchFamily="2" charset="2"/>
              </a:rPr>
              <a:t> of a time-aware process model</a:t>
            </a:r>
            <a:br>
              <a:rPr lang="en-US" dirty="0">
                <a:sym typeface="Wingdings" pitchFamily="2" charset="2"/>
              </a:rPr>
            </a:br>
            <a:r>
              <a:rPr lang="en-US" dirty="0">
                <a:sym typeface="Wingdings" pitchFamily="2" charset="2"/>
              </a:rPr>
              <a:t>	           be </a:t>
            </a:r>
            <a:r>
              <a:rPr lang="en-US" b="1" dirty="0">
                <a:sym typeface="Wingdings" pitchFamily="2" charset="2"/>
              </a:rPr>
              <a:t>verified</a:t>
            </a:r>
            <a:r>
              <a:rPr lang="en-US" dirty="0">
                <a:sym typeface="Wingdings" pitchFamily="2" charset="2"/>
              </a:rPr>
              <a:t>?</a:t>
            </a:r>
            <a:endParaRPr lang="en-US" dirty="0"/>
          </a:p>
          <a:p>
            <a:endParaRPr lang="en-US" b="1" dirty="0" smtClean="0"/>
          </a:p>
          <a:p>
            <a:pPr marL="285750" indent="-285750">
              <a:buFont typeface="Arial" pitchFamily="34" charset="0"/>
              <a:buChar char="•"/>
            </a:pPr>
            <a:r>
              <a:rPr lang="en-US" b="1" dirty="0" smtClean="0"/>
              <a:t>Challenges:</a:t>
            </a:r>
          </a:p>
          <a:p>
            <a:pPr marL="825750" lvl="1" indent="-285750">
              <a:buFont typeface="Arial" pitchFamily="34" charset="0"/>
              <a:buChar char="•"/>
            </a:pPr>
            <a:r>
              <a:rPr lang="en-US" b="1" dirty="0" smtClean="0"/>
              <a:t>Complex interdependencies</a:t>
            </a:r>
            <a:r>
              <a:rPr lang="en-US" dirty="0" smtClean="0"/>
              <a:t> between time constraints</a:t>
            </a:r>
          </a:p>
          <a:p>
            <a:pPr marL="825750" lvl="1" indent="-285750">
              <a:buFont typeface="Arial" pitchFamily="34" charset="0"/>
              <a:buChar char="•"/>
            </a:pPr>
            <a:r>
              <a:rPr lang="en-US" b="1" dirty="0" smtClean="0"/>
              <a:t>Alternative execution paths </a:t>
            </a:r>
            <a:r>
              <a:rPr lang="en-US" dirty="0" smtClean="0"/>
              <a:t>lead to different temporal properties</a:t>
            </a:r>
          </a:p>
          <a:p>
            <a:pPr marL="825750" lvl="1" indent="-285750">
              <a:buFont typeface="Arial" pitchFamily="34" charset="0"/>
              <a:buChar char="•"/>
            </a:pPr>
            <a:r>
              <a:rPr lang="en-US" b="1" dirty="0" smtClean="0"/>
              <a:t>Activity durations </a:t>
            </a:r>
            <a:r>
              <a:rPr lang="en-US" dirty="0" smtClean="0"/>
              <a:t>are contingent</a:t>
            </a:r>
          </a:p>
          <a:p>
            <a:pPr marL="825750" lvl="1" indent="-285750">
              <a:buFont typeface="Arial" pitchFamily="34" charset="0"/>
              <a:buChar char="•"/>
            </a:pPr>
            <a:r>
              <a:rPr lang="en-US" b="1" dirty="0">
                <a:sym typeface="Wingdings" panose="05000000000000000000" pitchFamily="2" charset="2"/>
              </a:rPr>
              <a:t>Durations</a:t>
            </a:r>
            <a:r>
              <a:rPr lang="en-US" dirty="0">
                <a:sym typeface="Wingdings" panose="05000000000000000000" pitchFamily="2" charset="2"/>
              </a:rPr>
              <a:t> are often specified with a reasonable </a:t>
            </a:r>
            <a:r>
              <a:rPr lang="en-US" b="1" dirty="0">
                <a:sym typeface="Wingdings" panose="05000000000000000000" pitchFamily="2" charset="2"/>
              </a:rPr>
              <a:t>margin for delays</a:t>
            </a:r>
          </a:p>
          <a:p>
            <a:pPr indent="-252000"/>
            <a:endParaRPr lang="en-US" dirty="0"/>
          </a:p>
          <a:p>
            <a:pPr marL="825750" lvl="1" indent="-285750">
              <a:buFont typeface="Arial" pitchFamily="34" charset="0"/>
              <a:buChar char="•"/>
            </a:pPr>
            <a:endParaRPr lang="en-US" dirty="0" smtClean="0"/>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grpSp>
        <p:nvGrpSpPr>
          <p:cNvPr id="12" name="Gruppieren 11"/>
          <p:cNvGrpSpPr/>
          <p:nvPr/>
        </p:nvGrpSpPr>
        <p:grpSpPr>
          <a:xfrm>
            <a:off x="3496098" y="5338554"/>
            <a:ext cx="3888432" cy="970766"/>
            <a:chOff x="899592" y="4507959"/>
            <a:chExt cx="3888432" cy="970766"/>
          </a:xfrm>
        </p:grpSpPr>
        <p:grpSp>
          <p:nvGrpSpPr>
            <p:cNvPr id="13" name="Gruppieren 12"/>
            <p:cNvGrpSpPr/>
            <p:nvPr/>
          </p:nvGrpSpPr>
          <p:grpSpPr>
            <a:xfrm>
              <a:off x="899592" y="5199683"/>
              <a:ext cx="3888432" cy="279042"/>
              <a:chOff x="899592" y="5199683"/>
              <a:chExt cx="3888432" cy="279042"/>
            </a:xfrm>
          </p:grpSpPr>
          <p:cxnSp>
            <p:nvCxnSpPr>
              <p:cNvPr id="20" name="Gerade Verbindung mit Pfeil 19"/>
              <p:cNvCxnSpPr/>
              <p:nvPr/>
            </p:nvCxnSpPr>
            <p:spPr bwMode="auto">
              <a:xfrm>
                <a:off x="971600" y="5199683"/>
                <a:ext cx="3816424" cy="0"/>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p:cNvSpPr txBox="1"/>
              <p:nvPr/>
            </p:nvSpPr>
            <p:spPr>
              <a:xfrm>
                <a:off x="899592" y="5201726"/>
                <a:ext cx="540982" cy="276999"/>
              </a:xfrm>
              <a:prstGeom prst="rect">
                <a:avLst/>
              </a:prstGeom>
              <a:noFill/>
            </p:spPr>
            <p:txBody>
              <a:bodyPr wrap="none" rtlCol="0">
                <a:spAutoFit/>
              </a:bodyPr>
              <a:lstStyle/>
              <a:p>
                <a:r>
                  <a:rPr lang="de-DE" sz="1200" b="1" dirty="0" smtClean="0"/>
                  <a:t>Time</a:t>
                </a:r>
                <a:endParaRPr lang="de-DE" sz="1200" b="1" dirty="0"/>
              </a:p>
            </p:txBody>
          </p:sp>
        </p:grpSp>
        <p:sp>
          <p:nvSpPr>
            <p:cNvPr id="14" name="Rechteck 13"/>
            <p:cNvSpPr/>
            <p:nvPr/>
          </p:nvSpPr>
          <p:spPr bwMode="auto">
            <a:xfrm>
              <a:off x="2195736" y="4507959"/>
              <a:ext cx="2088232" cy="360040"/>
            </a:xfrm>
            <a:prstGeom prst="rect">
              <a:avLst/>
            </a:prstGeom>
            <a:solidFill>
              <a:srgbClr val="C26974"/>
            </a:solidFill>
            <a:ln w="28575"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5" name="Rechteck 14"/>
            <p:cNvSpPr/>
            <p:nvPr/>
          </p:nvSpPr>
          <p:spPr bwMode="auto">
            <a:xfrm>
              <a:off x="971600" y="4507959"/>
              <a:ext cx="1224136" cy="36004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17" name="Textfeld 16"/>
            <p:cNvSpPr txBox="1"/>
            <p:nvPr/>
          </p:nvSpPr>
          <p:spPr>
            <a:xfrm>
              <a:off x="2018443" y="4873036"/>
              <a:ext cx="354585" cy="276999"/>
            </a:xfrm>
            <a:prstGeom prst="rect">
              <a:avLst/>
            </a:prstGeom>
            <a:noFill/>
          </p:spPr>
          <p:txBody>
            <a:bodyPr wrap="none" rtlCol="0">
              <a:spAutoFit/>
            </a:bodyPr>
            <a:lstStyle/>
            <a:p>
              <a:pPr algn="ctr"/>
              <a:r>
                <a:rPr lang="de-DE" sz="1200" dirty="0" smtClean="0"/>
                <a:t>1h</a:t>
              </a:r>
              <a:endParaRPr lang="de-DE" sz="1200" dirty="0"/>
            </a:p>
          </p:txBody>
        </p:sp>
        <p:sp>
          <p:nvSpPr>
            <p:cNvPr id="19" name="Textfeld 18"/>
            <p:cNvSpPr txBox="1"/>
            <p:nvPr/>
          </p:nvSpPr>
          <p:spPr>
            <a:xfrm>
              <a:off x="4105185" y="4872783"/>
              <a:ext cx="354585" cy="276999"/>
            </a:xfrm>
            <a:prstGeom prst="rect">
              <a:avLst/>
            </a:prstGeom>
            <a:noFill/>
          </p:spPr>
          <p:txBody>
            <a:bodyPr wrap="none" rtlCol="0">
              <a:spAutoFit/>
            </a:bodyPr>
            <a:lstStyle/>
            <a:p>
              <a:pPr algn="ctr"/>
              <a:r>
                <a:rPr lang="de-DE" sz="1200" dirty="0" smtClean="0"/>
                <a:t>4h</a:t>
              </a:r>
              <a:endParaRPr lang="de-DE" sz="1200" dirty="0"/>
            </a:p>
          </p:txBody>
        </p:sp>
      </p:grpSp>
      <p:grpSp>
        <p:nvGrpSpPr>
          <p:cNvPr id="6" name="Gruppieren 5"/>
          <p:cNvGrpSpPr/>
          <p:nvPr/>
        </p:nvGrpSpPr>
        <p:grpSpPr>
          <a:xfrm>
            <a:off x="4706326" y="4687979"/>
            <a:ext cx="718466" cy="650575"/>
            <a:chOff x="4706326" y="4687979"/>
            <a:chExt cx="718466" cy="650575"/>
          </a:xfrm>
        </p:grpSpPr>
        <p:sp>
          <p:nvSpPr>
            <p:cNvPr id="22" name="Textfeld 21"/>
            <p:cNvSpPr txBox="1"/>
            <p:nvPr/>
          </p:nvSpPr>
          <p:spPr>
            <a:xfrm>
              <a:off x="4706326"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3" name="Gerade Verbindung mit Pfeil 22"/>
            <p:cNvCxnSpPr>
              <a:stCxn id="22" idx="2"/>
            </p:cNvCxnSpPr>
            <p:nvPr/>
          </p:nvCxnSpPr>
          <p:spPr bwMode="auto">
            <a:xfrm>
              <a:off x="5065559"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 name="Gruppieren 7"/>
          <p:cNvGrpSpPr/>
          <p:nvPr/>
        </p:nvGrpSpPr>
        <p:grpSpPr>
          <a:xfrm>
            <a:off x="5462410" y="4687979"/>
            <a:ext cx="718466" cy="650575"/>
            <a:chOff x="5462410" y="4687979"/>
            <a:chExt cx="718466" cy="650575"/>
          </a:xfrm>
        </p:grpSpPr>
        <p:sp>
          <p:nvSpPr>
            <p:cNvPr id="24" name="Textfeld 23"/>
            <p:cNvSpPr txBox="1"/>
            <p:nvPr/>
          </p:nvSpPr>
          <p:spPr>
            <a:xfrm>
              <a:off x="5462410"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5" name="Gerade Verbindung mit Pfeil 24"/>
            <p:cNvCxnSpPr>
              <a:stCxn id="24" idx="2"/>
            </p:cNvCxnSpPr>
            <p:nvPr/>
          </p:nvCxnSpPr>
          <p:spPr bwMode="auto">
            <a:xfrm>
              <a:off x="5821643"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Gruppieren 8"/>
          <p:cNvGrpSpPr/>
          <p:nvPr/>
        </p:nvGrpSpPr>
        <p:grpSpPr>
          <a:xfrm>
            <a:off x="6220108" y="4687979"/>
            <a:ext cx="718466" cy="650575"/>
            <a:chOff x="6220108" y="4687979"/>
            <a:chExt cx="718466" cy="650575"/>
          </a:xfrm>
        </p:grpSpPr>
        <p:sp>
          <p:nvSpPr>
            <p:cNvPr id="26" name="Textfeld 25"/>
            <p:cNvSpPr txBox="1"/>
            <p:nvPr/>
          </p:nvSpPr>
          <p:spPr>
            <a:xfrm>
              <a:off x="6220108" y="4687979"/>
              <a:ext cx="718466" cy="430887"/>
            </a:xfrm>
            <a:prstGeom prst="rect">
              <a:avLst/>
            </a:prstGeom>
            <a:noFill/>
          </p:spPr>
          <p:txBody>
            <a:bodyPr wrap="none" rtlCol="0">
              <a:spAutoFit/>
            </a:bodyPr>
            <a:lstStyle/>
            <a:p>
              <a:pPr algn="ctr"/>
              <a:r>
                <a:rPr lang="en-US" sz="1100" dirty="0" smtClean="0"/>
                <a:t>Actual</a:t>
              </a:r>
            </a:p>
            <a:p>
              <a:pPr algn="ctr"/>
              <a:r>
                <a:rPr lang="en-US" sz="1100" dirty="0" smtClean="0"/>
                <a:t>Duration</a:t>
              </a:r>
              <a:endParaRPr lang="en-US" sz="1100" dirty="0"/>
            </a:p>
          </p:txBody>
        </p:sp>
        <p:cxnSp>
          <p:nvCxnSpPr>
            <p:cNvPr id="27" name="Gerade Verbindung mit Pfeil 26"/>
            <p:cNvCxnSpPr>
              <a:stCxn id="26" idx="2"/>
            </p:cNvCxnSpPr>
            <p:nvPr/>
          </p:nvCxnSpPr>
          <p:spPr bwMode="auto">
            <a:xfrm>
              <a:off x="6579341" y="5118866"/>
              <a:ext cx="0" cy="219688"/>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uppieren 27"/>
          <p:cNvGrpSpPr/>
          <p:nvPr/>
        </p:nvGrpSpPr>
        <p:grpSpPr>
          <a:xfrm>
            <a:off x="6988964" y="4833156"/>
            <a:ext cx="1687492" cy="430887"/>
            <a:chOff x="4902324" y="4387016"/>
            <a:chExt cx="1687492" cy="430887"/>
          </a:xfrm>
        </p:grpSpPr>
        <p:pic>
          <p:nvPicPr>
            <p:cNvPr id="29" name="Picture 3" descr="C:\Users\lanz\Desktop\messagebox_war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324" y="4511020"/>
              <a:ext cx="243840" cy="24384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p:cNvSpPr txBox="1"/>
            <p:nvPr/>
          </p:nvSpPr>
          <p:spPr>
            <a:xfrm>
              <a:off x="5032980" y="4387016"/>
              <a:ext cx="1556836" cy="430887"/>
            </a:xfrm>
            <a:prstGeom prst="rect">
              <a:avLst/>
            </a:prstGeom>
            <a:noFill/>
          </p:spPr>
          <p:txBody>
            <a:bodyPr wrap="none" rtlCol="0">
              <a:spAutoFit/>
            </a:bodyPr>
            <a:lstStyle/>
            <a:p>
              <a:pPr algn="ctr"/>
              <a:r>
                <a:rPr lang="en-US" sz="1100" dirty="0" smtClean="0"/>
                <a:t>Cannot be influenced </a:t>
              </a:r>
              <a:br>
                <a:rPr lang="en-US" sz="1100" dirty="0" smtClean="0"/>
              </a:br>
              <a:r>
                <a:rPr lang="en-US" sz="1100" dirty="0" smtClean="0"/>
                <a:t>by the system!</a:t>
              </a:r>
            </a:p>
          </p:txBody>
        </p:sp>
      </p:gr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43870" y="4844823"/>
            <a:ext cx="1405890" cy="115443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uppieren 30"/>
          <p:cNvGrpSpPr/>
          <p:nvPr/>
        </p:nvGrpSpPr>
        <p:grpSpPr>
          <a:xfrm>
            <a:off x="7817242" y="872732"/>
            <a:ext cx="965680" cy="144000"/>
            <a:chOff x="7817242" y="290954"/>
            <a:chExt cx="965680" cy="144000"/>
          </a:xfrm>
        </p:grpSpPr>
        <p:sp>
          <p:nvSpPr>
            <p:cNvPr id="32" name="Richtungspfeil 31"/>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3" name="Eingekerbter Richtungspfeil 32"/>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4" name="Eingekerbter Richtungspfeil 33"/>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grpSp>
        <p:nvGrpSpPr>
          <p:cNvPr id="35" name="Gruppieren 34"/>
          <p:cNvGrpSpPr/>
          <p:nvPr/>
        </p:nvGrpSpPr>
        <p:grpSpPr>
          <a:xfrm>
            <a:off x="5887114" y="4550323"/>
            <a:ext cx="981359" cy="261610"/>
            <a:chOff x="3307116" y="3611893"/>
            <a:chExt cx="981359" cy="261610"/>
          </a:xfrm>
        </p:grpSpPr>
        <p:cxnSp>
          <p:nvCxnSpPr>
            <p:cNvPr id="36" name="Gerade Verbindung mit Pfeil 35"/>
            <p:cNvCxnSpPr/>
            <p:nvPr/>
          </p:nvCxnSpPr>
          <p:spPr bwMode="auto">
            <a:xfrm>
              <a:off x="3311624" y="3837499"/>
              <a:ext cx="972343"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feld 36"/>
            <p:cNvSpPr txBox="1"/>
            <p:nvPr/>
          </p:nvSpPr>
          <p:spPr>
            <a:xfrm>
              <a:off x="3307116" y="3611893"/>
              <a:ext cx="981359" cy="261610"/>
            </a:xfrm>
            <a:prstGeom prst="rect">
              <a:avLst/>
            </a:prstGeom>
            <a:noFill/>
          </p:spPr>
          <p:txBody>
            <a:bodyPr wrap="none" rtlCol="0">
              <a:spAutoFit/>
            </a:bodyPr>
            <a:lstStyle/>
            <a:p>
              <a:pPr algn="ctr"/>
              <a:r>
                <a:rPr lang="en-US" sz="1100" dirty="0" smtClean="0"/>
                <a:t>“</a:t>
              </a:r>
              <a:r>
                <a:rPr lang="en-US" sz="1100" dirty="0"/>
                <a:t>W</a:t>
              </a:r>
              <a:r>
                <a:rPr lang="en-US" sz="1100" dirty="0" smtClean="0"/>
                <a:t>orst case”</a:t>
              </a:r>
            </a:p>
          </p:txBody>
        </p:sp>
      </p:grpSp>
      <p:grpSp>
        <p:nvGrpSpPr>
          <p:cNvPr id="38" name="Gruppieren 37"/>
          <p:cNvGrpSpPr/>
          <p:nvPr/>
        </p:nvGrpSpPr>
        <p:grpSpPr>
          <a:xfrm>
            <a:off x="3551599" y="4550323"/>
            <a:ext cx="2340023" cy="261610"/>
            <a:chOff x="971601" y="3611893"/>
            <a:chExt cx="2340023" cy="261610"/>
          </a:xfrm>
        </p:grpSpPr>
        <p:cxnSp>
          <p:nvCxnSpPr>
            <p:cNvPr id="39" name="Gerade Verbindung mit Pfeil 38"/>
            <p:cNvCxnSpPr/>
            <p:nvPr/>
          </p:nvCxnSpPr>
          <p:spPr bwMode="auto">
            <a:xfrm>
              <a:off x="971601" y="3836423"/>
              <a:ext cx="2340023" cy="0"/>
            </a:xfrm>
            <a:prstGeom prst="straightConnector1">
              <a:avLst/>
            </a:pr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feld 39"/>
            <p:cNvSpPr txBox="1"/>
            <p:nvPr/>
          </p:nvSpPr>
          <p:spPr>
            <a:xfrm>
              <a:off x="1618560" y="3611893"/>
              <a:ext cx="976549" cy="261610"/>
            </a:xfrm>
            <a:prstGeom prst="rect">
              <a:avLst/>
            </a:prstGeom>
            <a:noFill/>
          </p:spPr>
          <p:txBody>
            <a:bodyPr wrap="none" rtlCol="0">
              <a:spAutoFit/>
            </a:bodyPr>
            <a:lstStyle/>
            <a:p>
              <a:pPr algn="ctr"/>
              <a:r>
                <a:rPr lang="en-US" sz="1100" dirty="0" smtClean="0"/>
                <a:t>Normal case</a:t>
              </a:r>
            </a:p>
          </p:txBody>
        </p:sp>
      </p:grpSp>
      <p:grpSp>
        <p:nvGrpSpPr>
          <p:cNvPr id="41" name="Gruppieren 40"/>
          <p:cNvGrpSpPr/>
          <p:nvPr/>
        </p:nvGrpSpPr>
        <p:grpSpPr>
          <a:xfrm>
            <a:off x="7002049" y="4830337"/>
            <a:ext cx="1629503" cy="430887"/>
            <a:chOff x="4283968" y="4038584"/>
            <a:chExt cx="1629503" cy="430887"/>
          </a:xfrm>
        </p:grpSpPr>
        <p:pic>
          <p:nvPicPr>
            <p:cNvPr id="42"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283968" y="4132108"/>
              <a:ext cx="243840" cy="2438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feld 42"/>
            <p:cNvSpPr txBox="1"/>
            <p:nvPr/>
          </p:nvSpPr>
          <p:spPr>
            <a:xfrm>
              <a:off x="4449609" y="4038584"/>
              <a:ext cx="1463862" cy="430887"/>
            </a:xfrm>
            <a:prstGeom prst="rect">
              <a:avLst/>
            </a:prstGeom>
            <a:noFill/>
          </p:spPr>
          <p:txBody>
            <a:bodyPr wrap="none" rtlCol="0">
              <a:spAutoFit/>
            </a:bodyPr>
            <a:lstStyle/>
            <a:p>
              <a:pPr algn="ctr"/>
              <a:r>
                <a:rPr lang="en-US" sz="1100" dirty="0" smtClean="0"/>
                <a:t>May be “influenced”</a:t>
              </a:r>
              <a:br>
                <a:rPr lang="en-US" sz="1100" dirty="0" smtClean="0"/>
              </a:br>
              <a:r>
                <a:rPr lang="en-US" sz="1100" dirty="0" smtClean="0"/>
                <a:t>by the system!</a:t>
              </a:r>
            </a:p>
          </p:txBody>
        </p:sp>
      </p:grpSp>
      <p:grpSp>
        <p:nvGrpSpPr>
          <p:cNvPr id="44" name="Gruppieren 43"/>
          <p:cNvGrpSpPr/>
          <p:nvPr/>
        </p:nvGrpSpPr>
        <p:grpSpPr>
          <a:xfrm>
            <a:off x="5877950" y="4922267"/>
            <a:ext cx="1004334" cy="789766"/>
            <a:chOff x="3203848" y="4925133"/>
            <a:chExt cx="1004334" cy="789766"/>
          </a:xfrm>
        </p:grpSpPr>
        <p:sp>
          <p:nvSpPr>
            <p:cNvPr id="45" name="Geschweifte Klammer rechts 44"/>
            <p:cNvSpPr/>
            <p:nvPr/>
          </p:nvSpPr>
          <p:spPr bwMode="auto">
            <a:xfrm rot="16200000">
              <a:off x="3643017" y="4753690"/>
              <a:ext cx="139667" cy="990662"/>
            </a:xfrm>
            <a:prstGeom prst="rightBrac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46" name="Textfeld 45"/>
            <p:cNvSpPr txBox="1"/>
            <p:nvPr/>
          </p:nvSpPr>
          <p:spPr>
            <a:xfrm>
              <a:off x="3217520" y="4925133"/>
              <a:ext cx="972343" cy="261610"/>
            </a:xfrm>
            <a:prstGeom prst="rect">
              <a:avLst/>
            </a:prstGeom>
            <a:noFill/>
          </p:spPr>
          <p:txBody>
            <a:bodyPr wrap="square" rtlCol="0">
              <a:spAutoFit/>
            </a:bodyPr>
            <a:lstStyle/>
            <a:p>
              <a:pPr algn="ctr"/>
              <a:r>
                <a:rPr lang="de-DE" sz="1100" dirty="0" smtClean="0"/>
                <a:t>"Flexible"</a:t>
              </a:r>
              <a:endParaRPr lang="de-DE" sz="1100" dirty="0"/>
            </a:p>
          </p:txBody>
        </p:sp>
        <p:cxnSp>
          <p:nvCxnSpPr>
            <p:cNvPr id="50" name="Gerade Verbindung 85"/>
            <p:cNvCxnSpPr/>
            <p:nvPr/>
          </p:nvCxnSpPr>
          <p:spPr bwMode="auto">
            <a:xfrm>
              <a:off x="3203848" y="5354859"/>
              <a:ext cx="0" cy="360040"/>
            </a:xfrm>
            <a:prstGeom prst="line">
              <a:avLst/>
            </a:prstGeom>
            <a:solidFill>
              <a:schemeClr val="accent1"/>
            </a:solidFill>
            <a:ln w="2857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Gerade Verbindung mit Pfeil 50"/>
            <p:cNvCxnSpPr/>
            <p:nvPr/>
          </p:nvCxnSpPr>
          <p:spPr bwMode="auto">
            <a:xfrm flipH="1">
              <a:off x="3203848" y="5517986"/>
              <a:ext cx="972345" cy="0"/>
            </a:xfrm>
            <a:prstGeom prst="straightConnector1">
              <a:avLst/>
            </a:prstGeom>
            <a:solidFill>
              <a:schemeClr val="accent1"/>
            </a:solidFill>
            <a:ln w="28575" cap="flat" cmpd="sng" algn="ctr">
              <a:solidFill>
                <a:schemeClr val="tx1"/>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47" name="PLC Modellin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60275" y="1959810"/>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53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 y="5560268"/>
            <a:ext cx="7018020" cy="1181100"/>
          </a:xfrm>
          <a:prstGeom prst="rect">
            <a:avLst/>
          </a:prstGeom>
        </p:spPr>
      </p:pic>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384" y="2957689"/>
            <a:ext cx="8985504" cy="128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6" descr="C:\Users\lanz\Documents\Dissertation\Präsentation\Vorträge\Doktorandenseminar 06.13\Bilder\preparePatient_performTreat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3835504"/>
            <a:ext cx="2422398" cy="6789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lanz\Documents\Dissertation\Präsentation\Vorträge\Doktorandenseminar 06.13\Bilder\ScheduleRestrict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216" y="3744727"/>
            <a:ext cx="167640" cy="16764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3708" y="2526220"/>
            <a:ext cx="3822192" cy="938784"/>
          </a:xfrm>
          <a:prstGeom prst="rect">
            <a:avLst/>
          </a:prstGeom>
        </p:spPr>
      </p:pic>
      <p:grpSp>
        <p:nvGrpSpPr>
          <p:cNvPr id="54" name="Gruppieren 5"/>
          <p:cNvGrpSpPr>
            <a:grpSpLocks/>
          </p:cNvGrpSpPr>
          <p:nvPr/>
        </p:nvGrpSpPr>
        <p:grpSpPr bwMode="auto">
          <a:xfrm rot="-306102">
            <a:off x="3942427" y="952434"/>
            <a:ext cx="2698750" cy="2155825"/>
            <a:chOff x="5918200" y="554038"/>
            <a:chExt cx="2698750" cy="2155825"/>
          </a:xfrm>
        </p:grpSpPr>
        <p:pic>
          <p:nvPicPr>
            <p:cNvPr id="55" name="Picture 6" descr="C:\Dokumente und Einstellungen\ly\Lokale Einstellungen\Temporary Internet Files\Content.IE5\HP7TVSEP\MCj04248020000[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feld 4"/>
            <p:cNvSpPr txBox="1">
              <a:spLocks noChangeArrowheads="1"/>
            </p:cNvSpPr>
            <p:nvPr/>
          </p:nvSpPr>
          <p:spPr bwMode="auto">
            <a:xfrm rot="-194090">
              <a:off x="6069990" y="783190"/>
              <a:ext cx="2431044" cy="171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sz="1600" b="1" dirty="0">
                <a:solidFill>
                  <a:srgbClr val="A32638"/>
                </a:solidFill>
              </a:endParaRPr>
            </a:p>
            <a:p>
              <a:r>
                <a:rPr lang="en-US" sz="1600" dirty="0" smtClean="0"/>
                <a:t>Appointment </a:t>
              </a:r>
              <a:r>
                <a:rPr lang="en-US" sz="1600" dirty="0"/>
                <a:t>of </a:t>
              </a:r>
              <a:r>
                <a:rPr lang="en-US" sz="1600" dirty="0">
                  <a:latin typeface="Courier New" pitchFamily="49" charset="0"/>
                  <a:cs typeface="Courier New" pitchFamily="49" charset="0"/>
                </a:rPr>
                <a:t>perform treatment</a:t>
              </a:r>
              <a:r>
                <a:rPr lang="en-US" sz="1600" i="1" dirty="0">
                  <a:latin typeface="Courier New" pitchFamily="49" charset="0"/>
                  <a:cs typeface="Courier New" pitchFamily="49" charset="0"/>
                </a:rPr>
                <a:t> </a:t>
              </a:r>
              <a:r>
                <a:rPr lang="en-US" sz="1600" dirty="0"/>
                <a:t>fixed by activity </a:t>
              </a:r>
            </a:p>
            <a:p>
              <a:r>
                <a:rPr lang="en-US" sz="1600" dirty="0">
                  <a:latin typeface="Courier New" pitchFamily="49" charset="0"/>
                  <a:cs typeface="Courier New" pitchFamily="49" charset="0"/>
                </a:rPr>
                <a:t>make appointment</a:t>
              </a:r>
            </a:p>
          </p:txBody>
        </p:sp>
      </p:grpSp>
      <p:grpSp>
        <p:nvGrpSpPr>
          <p:cNvPr id="71" name="Gruppieren 5"/>
          <p:cNvGrpSpPr>
            <a:grpSpLocks/>
          </p:cNvGrpSpPr>
          <p:nvPr/>
        </p:nvGrpSpPr>
        <p:grpSpPr bwMode="auto">
          <a:xfrm rot="645037">
            <a:off x="2795802" y="4469389"/>
            <a:ext cx="2698750" cy="2155825"/>
            <a:chOff x="5918200" y="554038"/>
            <a:chExt cx="2698750" cy="2155825"/>
          </a:xfrm>
        </p:grpSpPr>
        <p:pic>
          <p:nvPicPr>
            <p:cNvPr id="72" name="Picture 6" descr="C:\Dokumente und Einstellungen\ly\Lokale Einstellungen\Temporary Internet Files\Content.IE5\HP7TVSEP\MCj04248020000[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feld 4"/>
            <p:cNvSpPr txBox="1">
              <a:spLocks noChangeArrowheads="1"/>
            </p:cNvSpPr>
            <p:nvPr/>
          </p:nvSpPr>
          <p:spPr bwMode="auto">
            <a:xfrm rot="-194090">
              <a:off x="6069990" y="783190"/>
              <a:ext cx="2431044" cy="171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endParaRPr lang="en-US" sz="1600" b="1" dirty="0">
                <a:solidFill>
                  <a:srgbClr val="A32638"/>
                </a:solidFill>
              </a:endParaRPr>
            </a:p>
            <a:p>
              <a:r>
                <a:rPr lang="en-US" sz="1600" dirty="0"/>
                <a:t>Time Lag between </a:t>
              </a:r>
              <a:r>
                <a:rPr lang="en-US" sz="1600" dirty="0">
                  <a:latin typeface="Courier New" pitchFamily="49" charset="0"/>
                  <a:cs typeface="Courier New" pitchFamily="49" charset="0"/>
                </a:rPr>
                <a:t>prepare patient </a:t>
              </a:r>
              <a:r>
                <a:rPr lang="en-US" sz="1600" dirty="0"/>
                <a:t>and </a:t>
              </a:r>
            </a:p>
            <a:p>
              <a:r>
                <a:rPr lang="en-US" sz="1600" dirty="0">
                  <a:latin typeface="Courier New" pitchFamily="49" charset="0"/>
                  <a:cs typeface="Courier New" pitchFamily="49" charset="0"/>
                </a:rPr>
                <a:t>perform treatment</a:t>
              </a:r>
            </a:p>
            <a:p>
              <a:r>
                <a:rPr lang="en-US" sz="1600" dirty="0"/>
                <a:t>needs to be exactly one day</a:t>
              </a:r>
              <a:endParaRPr lang="en-US" sz="1600" dirty="0">
                <a:latin typeface="Courier New" pitchFamily="49" charset="0"/>
                <a:cs typeface="Courier New" pitchFamily="49" charset="0"/>
              </a:endParaRPr>
            </a:p>
          </p:txBody>
        </p:sp>
      </p:grpSp>
      <p:grpSp>
        <p:nvGrpSpPr>
          <p:cNvPr id="77" name="Gruppieren 76"/>
          <p:cNvGrpSpPr>
            <a:grpSpLocks/>
          </p:cNvGrpSpPr>
          <p:nvPr/>
        </p:nvGrpSpPr>
        <p:grpSpPr bwMode="auto">
          <a:xfrm rot="-209070">
            <a:off x="2259019" y="4010548"/>
            <a:ext cx="2698750" cy="2155825"/>
            <a:chOff x="5918200" y="554038"/>
            <a:chExt cx="2698750" cy="2155825"/>
          </a:xfrm>
        </p:grpSpPr>
        <p:pic>
          <p:nvPicPr>
            <p:cNvPr id="78" name="Picture 6" descr="C:\Dokumente und Einstellungen\ly\Lokale Einstellungen\Temporary Internet Files\Content.IE5\HP7TVSEP\MCj04248020000[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feld 4"/>
            <p:cNvSpPr txBox="1">
              <a:spLocks noChangeArrowheads="1"/>
            </p:cNvSpPr>
            <p:nvPr/>
          </p:nvSpPr>
          <p:spPr bwMode="auto">
            <a:xfrm rot="21405910">
              <a:off x="6068643" y="780466"/>
              <a:ext cx="2430463" cy="1716088"/>
            </a:xfrm>
            <a:prstGeom prst="rect">
              <a:avLst/>
            </a:prstGeom>
            <a:noFill/>
            <a:ln w="9525">
              <a:noFill/>
              <a:miter lim="800000"/>
              <a:headEnd/>
              <a:tailEnd/>
            </a:ln>
          </p:spPr>
          <p:txBody>
            <a:bodyPr/>
            <a:lstStyle/>
            <a:p>
              <a:pPr>
                <a:defRPr/>
              </a:pPr>
              <a:endParaRPr lang="en-US" sz="1600" dirty="0">
                <a:latin typeface="+mn-lt"/>
                <a:cs typeface="Courier New" pitchFamily="49" charset="0"/>
              </a:endParaRPr>
            </a:p>
            <a:p>
              <a:pPr>
                <a:defRPr/>
              </a:pPr>
              <a:r>
                <a:rPr lang="en-US" sz="1600" dirty="0">
                  <a:latin typeface="+mn-lt"/>
                  <a:cs typeface="Courier New" pitchFamily="49" charset="0"/>
                </a:rPr>
                <a:t>Activity</a:t>
              </a:r>
            </a:p>
            <a:p>
              <a:pPr>
                <a:defRPr/>
              </a:pPr>
              <a:r>
                <a:rPr lang="en-US" sz="1600" dirty="0">
                  <a:latin typeface="Courier New" pitchFamily="49" charset="0"/>
                  <a:cs typeface="Courier New" pitchFamily="49" charset="0"/>
                </a:rPr>
                <a:t>prepare patient </a:t>
              </a:r>
              <a:r>
                <a:rPr lang="en-US" sz="1600" dirty="0">
                  <a:latin typeface="Arial" charset="0"/>
                </a:rPr>
                <a:t>can only be executed on working days between 8am and 4pm</a:t>
              </a:r>
              <a:endParaRPr lang="en-US" sz="1600" dirty="0">
                <a:latin typeface="Courier New" pitchFamily="49" charset="0"/>
                <a:cs typeface="Courier New" pitchFamily="49" charset="0"/>
              </a:endParaRPr>
            </a:p>
          </p:txBody>
        </p:sp>
      </p:grpSp>
      <p:sp>
        <p:nvSpPr>
          <p:cNvPr id="35" name="Abgerundetes Rechteck 34" hidden="1"/>
          <p:cNvSpPr/>
          <p:nvPr/>
        </p:nvSpPr>
        <p:spPr bwMode="auto">
          <a:xfrm>
            <a:off x="-186547" y="1301080"/>
            <a:ext cx="7452320" cy="119181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288000" tIns="45720" rIns="91440" bIns="45720" numCol="1" rtlCol="0" anchor="t" anchorCtr="0" compatLnSpc="1">
            <a:prstTxWarp prst="textNoShape">
              <a:avLst/>
            </a:prstTxWarp>
            <a:spAutoFit/>
          </a:bodyPr>
          <a:lstStyle/>
          <a:p>
            <a:pPr marL="285750" indent="-285750">
              <a:lnSpc>
                <a:spcPct val="100000"/>
              </a:lnSpc>
              <a:spcAft>
                <a:spcPts val="1200"/>
              </a:spcAft>
              <a:buFont typeface="Arial" pitchFamily="34" charset="0"/>
              <a:buChar char="•"/>
            </a:pPr>
            <a:r>
              <a:rPr lang="en-US" dirty="0">
                <a:solidFill>
                  <a:schemeClr val="bg1"/>
                </a:solidFill>
              </a:rPr>
              <a:t>Temporal aspects play a crucial role in today's business life</a:t>
            </a:r>
          </a:p>
          <a:p>
            <a:pPr marL="285750" indent="-285750">
              <a:lnSpc>
                <a:spcPct val="100000"/>
              </a:lnSpc>
              <a:spcAft>
                <a:spcPts val="1200"/>
              </a:spcAft>
              <a:buFont typeface="Arial" pitchFamily="34" charset="0"/>
              <a:buChar char="•"/>
            </a:pPr>
            <a:r>
              <a:rPr lang="en-US" dirty="0">
                <a:solidFill>
                  <a:schemeClr val="bg1"/>
                </a:solidFill>
              </a:rPr>
              <a:t>Time perspective raises fundamental challenges for any process-aware information system</a:t>
            </a:r>
          </a:p>
        </p:txBody>
      </p:sp>
      <p:sp>
        <p:nvSpPr>
          <p:cNvPr id="36" name="Abgerundetes Rechteck 35" hidden="1"/>
          <p:cNvSpPr/>
          <p:nvPr/>
        </p:nvSpPr>
        <p:spPr bwMode="auto">
          <a:xfrm>
            <a:off x="-180020" y="4595879"/>
            <a:ext cx="7452320" cy="885349"/>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288000" tIns="45720" rIns="91440" bIns="45720" numCol="1" rtlCol="0" anchor="t" anchorCtr="0" compatLnSpc="1">
            <a:prstTxWarp prst="textNoShape">
              <a:avLst/>
            </a:prstTxWarp>
            <a:spAutoFit/>
          </a:bodyPr>
          <a:lstStyle/>
          <a:p>
            <a:pPr marL="285750" indent="-285750">
              <a:lnSpc>
                <a:spcPct val="100000"/>
              </a:lnSpc>
              <a:spcAft>
                <a:spcPts val="1200"/>
              </a:spcAft>
              <a:buFont typeface="Arial" pitchFamily="34" charset="0"/>
              <a:buChar char="•"/>
            </a:pPr>
            <a:r>
              <a:rPr lang="en-US" dirty="0">
                <a:solidFill>
                  <a:schemeClr val="bg1"/>
                </a:solidFill>
              </a:rPr>
              <a:t>Time support is very limited in existing </a:t>
            </a:r>
            <a:r>
              <a:rPr lang="en-US" dirty="0" smtClean="0">
                <a:solidFill>
                  <a:schemeClr val="bg1"/>
                </a:solidFill>
              </a:rPr>
              <a:t>PAIS</a:t>
            </a:r>
            <a:endParaRPr lang="en-US" dirty="0">
              <a:solidFill>
                <a:schemeClr val="bg1"/>
              </a:solidFill>
            </a:endParaRPr>
          </a:p>
          <a:p>
            <a:pPr marL="285750" indent="-285750">
              <a:lnSpc>
                <a:spcPct val="100000"/>
              </a:lnSpc>
              <a:spcAft>
                <a:spcPts val="1200"/>
              </a:spcAft>
              <a:buFont typeface="Arial" pitchFamily="34" charset="0"/>
              <a:buChar char="•"/>
            </a:pPr>
            <a:r>
              <a:rPr lang="en-US" dirty="0">
                <a:solidFill>
                  <a:schemeClr val="bg1"/>
                </a:solidFill>
              </a:rPr>
              <a:t>Failure to obey time restrictions leads to increased costs</a:t>
            </a:r>
          </a:p>
        </p:txBody>
      </p:sp>
    </p:spTree>
    <p:extLst>
      <p:ext uri="{BB962C8B-B14F-4D97-AF65-F5344CB8AC3E}">
        <p14:creationId xmlns:p14="http://schemas.microsoft.com/office/powerpoint/2010/main" val="1199426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4"/>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500"/>
                                        <p:tgtEl>
                                          <p:spTgt spid="7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0-#ppt_w/2"/>
                                          </p:val>
                                        </p:tav>
                                        <p:tav tm="100000">
                                          <p:val>
                                            <p:strVal val="#ppt_x"/>
                                          </p:val>
                                        </p:tav>
                                      </p:tavLst>
                                    </p:anim>
                                    <p:anim calcmode="lin" valueType="num">
                                      <p:cBhvr additive="base">
                                        <p:cTn id="4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en-US" b="1" dirty="0">
                <a:sym typeface="Wingdings" pitchFamily="2" charset="2"/>
              </a:rPr>
              <a:t>Question 2</a:t>
            </a:r>
            <a:r>
              <a:rPr lang="en-US" dirty="0">
                <a:sym typeface="Wingdings" pitchFamily="2" charset="2"/>
              </a:rPr>
              <a:t>: How can the </a:t>
            </a:r>
            <a:r>
              <a:rPr lang="en-US" b="1" dirty="0" err="1">
                <a:sym typeface="Wingdings" pitchFamily="2" charset="2"/>
              </a:rPr>
              <a:t>executability</a:t>
            </a:r>
            <a:r>
              <a:rPr lang="en-US" dirty="0">
                <a:sym typeface="Wingdings" pitchFamily="2" charset="2"/>
              </a:rPr>
              <a:t> of a time-aware process model</a:t>
            </a:r>
            <a:br>
              <a:rPr lang="en-US" dirty="0">
                <a:sym typeface="Wingdings" pitchFamily="2" charset="2"/>
              </a:rPr>
            </a:br>
            <a:r>
              <a:rPr lang="en-US" dirty="0">
                <a:sym typeface="Wingdings" pitchFamily="2" charset="2"/>
              </a:rPr>
              <a:t>	           be </a:t>
            </a:r>
            <a:r>
              <a:rPr lang="en-US" b="1" dirty="0">
                <a:sym typeface="Wingdings" pitchFamily="2" charset="2"/>
              </a:rPr>
              <a:t>verified</a:t>
            </a:r>
            <a:r>
              <a:rPr lang="en-US" dirty="0">
                <a:sym typeface="Wingdings" pitchFamily="2" charset="2"/>
              </a:rPr>
              <a:t>?</a:t>
            </a:r>
            <a:endParaRPr lang="en-US" dirty="0"/>
          </a:p>
          <a:p>
            <a:endParaRPr lang="en-US" b="1" dirty="0" smtClean="0"/>
          </a:p>
          <a:p>
            <a:pPr marL="285750" indent="-285750">
              <a:buFont typeface="Arial" pitchFamily="34" charset="0"/>
              <a:buChar char="•"/>
            </a:pPr>
            <a:r>
              <a:rPr lang="en-US" b="1" dirty="0" smtClean="0"/>
              <a:t>Challenges:</a:t>
            </a:r>
          </a:p>
          <a:p>
            <a:pPr marL="825750" lvl="1" indent="-285750">
              <a:buFont typeface="Arial" pitchFamily="34" charset="0"/>
              <a:buChar char="•"/>
            </a:pPr>
            <a:r>
              <a:rPr lang="en-US" b="1" dirty="0" smtClean="0"/>
              <a:t>Complex interdependencies</a:t>
            </a:r>
            <a:r>
              <a:rPr lang="en-US" dirty="0" smtClean="0"/>
              <a:t> between time constraints</a:t>
            </a:r>
          </a:p>
          <a:p>
            <a:pPr marL="825750" lvl="1" indent="-285750">
              <a:buFont typeface="Arial" pitchFamily="34" charset="0"/>
              <a:buChar char="•"/>
            </a:pPr>
            <a:r>
              <a:rPr lang="en-US" b="1" dirty="0" smtClean="0"/>
              <a:t>Alternative execution paths </a:t>
            </a:r>
            <a:r>
              <a:rPr lang="en-US" dirty="0" smtClean="0"/>
              <a:t>lead to different temporal properties</a:t>
            </a:r>
          </a:p>
          <a:p>
            <a:pPr marL="825750" lvl="1" indent="-285750">
              <a:buFont typeface="Arial" pitchFamily="34" charset="0"/>
              <a:buChar char="•"/>
            </a:pPr>
            <a:r>
              <a:rPr lang="en-US" b="1" dirty="0" smtClean="0"/>
              <a:t>Activity durations </a:t>
            </a:r>
            <a:r>
              <a:rPr lang="en-US" dirty="0" smtClean="0"/>
              <a:t>are contingent</a:t>
            </a:r>
          </a:p>
          <a:p>
            <a:pPr marL="825750" lvl="1" indent="-285750">
              <a:buFont typeface="Arial" pitchFamily="34" charset="0"/>
              <a:buChar char="•"/>
            </a:pPr>
            <a:r>
              <a:rPr lang="en-US" b="1" dirty="0">
                <a:sym typeface="Wingdings" panose="05000000000000000000" pitchFamily="2" charset="2"/>
              </a:rPr>
              <a:t>Durations</a:t>
            </a:r>
            <a:r>
              <a:rPr lang="en-US" dirty="0">
                <a:sym typeface="Wingdings" panose="05000000000000000000" pitchFamily="2" charset="2"/>
              </a:rPr>
              <a:t> are often specified with a reasonable </a:t>
            </a:r>
            <a:r>
              <a:rPr lang="en-US" b="1" dirty="0">
                <a:sym typeface="Wingdings" panose="05000000000000000000" pitchFamily="2" charset="2"/>
              </a:rPr>
              <a:t>margin for delays</a:t>
            </a:r>
          </a:p>
          <a:p>
            <a:pPr indent="-252000"/>
            <a:endParaRPr lang="en-US" dirty="0"/>
          </a:p>
          <a:p>
            <a:pPr marL="825750" lvl="1" indent="-285750">
              <a:buFont typeface="Arial" pitchFamily="34" charset="0"/>
              <a:buChar char="•"/>
            </a:pPr>
            <a:endParaRPr lang="en-US" dirty="0" smtClean="0"/>
          </a:p>
        </p:txBody>
      </p:sp>
      <p:sp>
        <p:nvSpPr>
          <p:cNvPr id="2" name="Titel 1"/>
          <p:cNvSpPr>
            <a:spLocks noGrp="1"/>
          </p:cNvSpPr>
          <p:nvPr>
            <p:ph type="title"/>
          </p:nvPr>
        </p:nvSpPr>
        <p:spPr/>
        <p:txBody>
          <a:bodyPr/>
          <a:lstStyle/>
          <a:p>
            <a:pPr>
              <a:tabLst>
                <a:tab pos="2424113" algn="l"/>
              </a:tabLst>
            </a:pPr>
            <a:r>
              <a:rPr lang="en-US" dirty="0" smtClean="0"/>
              <a:t>Executability of Time-Aware </a:t>
            </a:r>
            <a:r>
              <a:rPr lang="en-US" dirty="0"/>
              <a:t>Processes</a:t>
            </a: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grpSp>
        <p:nvGrpSpPr>
          <p:cNvPr id="31" name="Gruppieren 30"/>
          <p:cNvGrpSpPr/>
          <p:nvPr/>
        </p:nvGrpSpPr>
        <p:grpSpPr>
          <a:xfrm>
            <a:off x="7817242" y="872732"/>
            <a:ext cx="965680" cy="144000"/>
            <a:chOff x="7817242" y="290954"/>
            <a:chExt cx="965680" cy="144000"/>
          </a:xfrm>
        </p:grpSpPr>
        <p:sp>
          <p:nvSpPr>
            <p:cNvPr id="32" name="Richtungspfeil 31"/>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3" name="Eingekerbter Richtungspfeil 32"/>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34" name="Eingekerbter Richtungspfeil 33"/>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sp>
        <p:nvSpPr>
          <p:cNvPr id="9" name="Textfeld 8"/>
          <p:cNvSpPr txBox="1"/>
          <p:nvPr/>
        </p:nvSpPr>
        <p:spPr>
          <a:xfrm>
            <a:off x="7114881" y="6550223"/>
            <a:ext cx="2074607" cy="307777"/>
          </a:xfrm>
          <a:prstGeom prst="rect">
            <a:avLst/>
          </a:prstGeom>
          <a:noFill/>
        </p:spPr>
        <p:txBody>
          <a:bodyPr wrap="none" rtlCol="0">
            <a:spAutoFit/>
          </a:bodyPr>
          <a:lstStyle/>
          <a:p>
            <a:r>
              <a:rPr lang="en-US" sz="1400" dirty="0" smtClean="0"/>
              <a:t>* [</a:t>
            </a:r>
            <a:r>
              <a:rPr lang="en-US" sz="1400" dirty="0" err="1" smtClean="0"/>
              <a:t>Hunsberger</a:t>
            </a:r>
            <a:r>
              <a:rPr lang="en-US" sz="1400" dirty="0" smtClean="0"/>
              <a:t> et </a:t>
            </a:r>
            <a:r>
              <a:rPr lang="en-US" sz="1400" dirty="0"/>
              <a:t>al., </a:t>
            </a:r>
            <a:r>
              <a:rPr lang="en-US" sz="1400" dirty="0" smtClean="0"/>
              <a:t>12]</a:t>
            </a:r>
            <a:endParaRPr lang="en-US" sz="1400" dirty="0"/>
          </a:p>
        </p:txBody>
      </p:sp>
      <p:sp>
        <p:nvSpPr>
          <p:cNvPr id="5" name="Textfeld 4"/>
          <p:cNvSpPr txBox="1"/>
          <p:nvPr/>
        </p:nvSpPr>
        <p:spPr>
          <a:xfrm>
            <a:off x="778077" y="5183904"/>
            <a:ext cx="7587846" cy="369332"/>
          </a:xfrm>
          <a:prstGeom prst="rect">
            <a:avLst/>
          </a:prstGeom>
          <a:noFill/>
        </p:spPr>
        <p:txBody>
          <a:bodyPr wrap="none" rtlCol="0">
            <a:spAutoFit/>
          </a:bodyPr>
          <a:lstStyle/>
          <a:p>
            <a:r>
              <a:rPr lang="en-US" b="1" dirty="0" smtClean="0">
                <a:solidFill>
                  <a:srgbClr val="A1243D"/>
                </a:solidFill>
                <a:sym typeface="Wingdings" panose="05000000000000000000" pitchFamily="2" charset="2"/>
              </a:rPr>
              <a:t> </a:t>
            </a:r>
            <a:r>
              <a:rPr lang="en-US" b="1" dirty="0" smtClean="0">
                <a:solidFill>
                  <a:srgbClr val="A1243D"/>
                </a:solidFill>
              </a:rPr>
              <a:t>Conditional </a:t>
            </a:r>
            <a:r>
              <a:rPr lang="en-US" b="1" dirty="0">
                <a:solidFill>
                  <a:srgbClr val="A1243D"/>
                </a:solidFill>
              </a:rPr>
              <a:t>Simple Temporal Network with </a:t>
            </a:r>
            <a:r>
              <a:rPr lang="en-US" b="1" dirty="0" smtClean="0">
                <a:solidFill>
                  <a:srgbClr val="A1243D"/>
                </a:solidFill>
              </a:rPr>
              <a:t>Uncertainty (CSTNU</a:t>
            </a:r>
            <a:r>
              <a:rPr lang="en-US" b="1" dirty="0">
                <a:solidFill>
                  <a:srgbClr val="A1243D"/>
                </a:solidFill>
              </a:rPr>
              <a:t>)*</a:t>
            </a:r>
          </a:p>
        </p:txBody>
      </p:sp>
      <p:pic>
        <p:nvPicPr>
          <p:cNvPr id="11" name="PLC Modelli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0275" y="1959810"/>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45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Conditional Simple Temporal Network with Uncertainty</a:t>
            </a:r>
            <a:br>
              <a:rPr lang="en-US" dirty="0" smtClean="0"/>
            </a:br>
            <a:r>
              <a:rPr lang="en-US" dirty="0" smtClean="0"/>
              <a:t>(CSTNU)*</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20000" y="936000"/>
            <a:ext cx="1134427" cy="11372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Timepoints" descr="C:\Users\Andreas\Documents\Dissertation\Präsentation\Vorträge\GrünerVortrag 05.15\Bilder\CSTNU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Requirement" descr="C:\Users\Andreas\Documents\Dissertation\Präsentation\Vorträge\GrünerVortrag 05.15\Bilder\CSTNU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Contingent" descr="C:\Users\Andreas\Documents\Dissertation\Präsentation\Vorträge\GrünerVortrag 05.15\Bilder\CSTNU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sp>
        <p:nvSpPr>
          <p:cNvPr id="10" name="Legende mit Linie 1 (Markierungsleiste) 9"/>
          <p:cNvSpPr/>
          <p:nvPr/>
        </p:nvSpPr>
        <p:spPr bwMode="auto">
          <a:xfrm>
            <a:off x="1547664" y="2996952"/>
            <a:ext cx="2114650" cy="338554"/>
          </a:xfrm>
          <a:prstGeom prst="accentCallout1">
            <a:avLst>
              <a:gd name="adj1" fmla="val 18750"/>
              <a:gd name="adj2" fmla="val -5299"/>
              <a:gd name="adj3" fmla="val 279411"/>
              <a:gd name="adj4" fmla="val -1627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err="1" smtClean="0">
                <a:latin typeface="Arial" charset="0"/>
              </a:rPr>
              <a:t>timepoint</a:t>
            </a:r>
            <a:r>
              <a:rPr lang="en-US" sz="1600" dirty="0" smtClean="0">
                <a:latin typeface="Arial" charset="0"/>
              </a:rPr>
              <a:t> variables</a:t>
            </a:r>
            <a:endParaRPr kumimoji="0" lang="en-US" sz="1600" b="0" i="0" u="none" strike="noStrike" cap="none" normalizeH="0" baseline="0" dirty="0" smtClean="0">
              <a:ln>
                <a:noFill/>
              </a:ln>
              <a:solidFill>
                <a:schemeClr val="tx1"/>
              </a:solidFill>
              <a:effectLst/>
              <a:latin typeface="Arial" charset="0"/>
            </a:endParaRPr>
          </a:p>
        </p:txBody>
      </p:sp>
      <p:sp>
        <p:nvSpPr>
          <p:cNvPr id="11" name="Legende mit Linie 1 (Markierungsleiste) 10"/>
          <p:cNvSpPr/>
          <p:nvPr/>
        </p:nvSpPr>
        <p:spPr bwMode="auto">
          <a:xfrm>
            <a:off x="935596" y="4833156"/>
            <a:ext cx="2232248" cy="338554"/>
          </a:xfrm>
          <a:prstGeom prst="accentCallout1">
            <a:avLst>
              <a:gd name="adj1" fmla="val 18750"/>
              <a:gd name="adj2" fmla="val -4540"/>
              <a:gd name="adj3" fmla="val -235392"/>
              <a:gd name="adj4" fmla="val 431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requirement constraint</a:t>
            </a:r>
            <a:endParaRPr kumimoji="0" lang="en-US" sz="1600" b="0" i="0" u="none" strike="noStrike" cap="none" normalizeH="0" baseline="0" dirty="0" smtClean="0">
              <a:ln>
                <a:noFill/>
              </a:ln>
              <a:solidFill>
                <a:schemeClr val="tx1"/>
              </a:solidFill>
              <a:effectLst/>
              <a:latin typeface="Arial" charset="0"/>
            </a:endParaRPr>
          </a:p>
        </p:txBody>
      </p:sp>
      <p:sp>
        <p:nvSpPr>
          <p:cNvPr id="12" name="Legende mit Linie 1 (Markierungsleiste) 11"/>
          <p:cNvSpPr/>
          <p:nvPr/>
        </p:nvSpPr>
        <p:spPr bwMode="auto">
          <a:xfrm>
            <a:off x="3599892" y="4777407"/>
            <a:ext cx="2196244" cy="338554"/>
          </a:xfrm>
          <a:prstGeom prst="accentCallout1">
            <a:avLst>
              <a:gd name="adj1" fmla="val 16144"/>
              <a:gd name="adj2" fmla="val -3585"/>
              <a:gd name="adj3" fmla="val -206637"/>
              <a:gd name="adj4" fmla="val -10806"/>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contingent constraint</a:t>
            </a:r>
            <a:endParaRPr kumimoji="0" lang="en-US" sz="1600" b="0" i="0" u="none" strike="noStrike" cap="none" normalizeH="0" baseline="0" dirty="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6" name="Textfeld 5"/>
              <p:cNvSpPr txBox="1"/>
              <p:nvPr/>
            </p:nvSpPr>
            <p:spPr>
              <a:xfrm>
                <a:off x="935596" y="5175193"/>
                <a:ext cx="2232248" cy="954107"/>
              </a:xfrm>
              <a:prstGeom prst="rect">
                <a:avLst/>
              </a:prstGeom>
              <a:noFill/>
            </p:spPr>
            <p:txBody>
              <a:bodyPr wrap="square" rtlCol="0">
                <a:spAutoFit/>
              </a:bodyPr>
              <a:lstStyle/>
              <a:p>
                <a:pPr algn="just"/>
                <a:r>
                  <a:rPr lang="en-US" sz="1400" dirty="0" smtClean="0"/>
                  <a:t>The distance between </a:t>
                </a:r>
                <a14:m>
                  <m:oMath xmlns:m="http://schemas.openxmlformats.org/officeDocument/2006/math">
                    <m:r>
                      <a:rPr lang="en-US" sz="1400" i="1" dirty="0" smtClean="0">
                        <a:latin typeface="Cambria Math"/>
                      </a:rPr>
                      <m:t>𝐴</m:t>
                    </m:r>
                  </m:oMath>
                </a14:m>
                <a:r>
                  <a:rPr lang="en-US" sz="1400" dirty="0" smtClean="0"/>
                  <a:t> and </a:t>
                </a:r>
                <a14:m>
                  <m:oMath xmlns:m="http://schemas.openxmlformats.org/officeDocument/2006/math">
                    <m:r>
                      <a:rPr lang="en-US" sz="1400" i="1" dirty="0" smtClean="0">
                        <a:latin typeface="Cambria Math"/>
                      </a:rPr>
                      <m:t>𝐵</m:t>
                    </m:r>
                  </m:oMath>
                </a14:m>
                <a:r>
                  <a:rPr lang="en-US" sz="1400" dirty="0" smtClean="0"/>
                  <a:t> must be in </a:t>
                </a:r>
                <a14:m>
                  <m:oMath xmlns:m="http://schemas.openxmlformats.org/officeDocument/2006/math">
                    <m:r>
                      <a:rPr lang="en-US" sz="1400" i="1" dirty="0" smtClean="0">
                        <a:latin typeface="Cambria Math"/>
                      </a:rPr>
                      <m:t>[</m:t>
                    </m:r>
                    <m:r>
                      <a:rPr lang="en-US" sz="1400" i="1" dirty="0" smtClean="0">
                        <a:latin typeface="Cambria Math"/>
                      </a:rPr>
                      <m:t>𝑥</m:t>
                    </m:r>
                    <m:r>
                      <a:rPr lang="en-US" sz="1400" i="1" dirty="0" smtClean="0">
                        <a:latin typeface="Cambria Math"/>
                      </a:rPr>
                      <m:t>, </m:t>
                    </m:r>
                    <m:r>
                      <a:rPr lang="en-US" sz="1400" i="1" dirty="0" smtClean="0">
                        <a:latin typeface="Cambria Math"/>
                      </a:rPr>
                      <m:t>𝑦</m:t>
                    </m:r>
                    <m:r>
                      <a:rPr lang="en-US" sz="1400" i="1" dirty="0" smtClean="0">
                        <a:latin typeface="Cambria Math"/>
                      </a:rPr>
                      <m:t>]</m:t>
                    </m:r>
                  </m:oMath>
                </a14:m>
                <a:r>
                  <a:rPr lang="en-US" sz="1400" dirty="0" smtClean="0"/>
                  <a:t>. The value can be chosen by us.</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935596" y="5175193"/>
                <a:ext cx="2232248" cy="954107"/>
              </a:xfrm>
              <a:prstGeom prst="rect">
                <a:avLst/>
              </a:prstGeom>
              <a:blipFill rotWithShape="0">
                <a:blip r:embed="rId8"/>
                <a:stretch>
                  <a:fillRect l="-817" t="-1282" r="-545"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599892" y="5104345"/>
                <a:ext cx="2196244" cy="1384995"/>
              </a:xfrm>
              <a:prstGeom prst="rect">
                <a:avLst/>
              </a:prstGeom>
            </p:spPr>
            <p:txBody>
              <a:bodyPr wrap="square">
                <a:spAutoFit/>
              </a:bodyPr>
              <a:lstStyle/>
              <a:p>
                <a:pPr algn="just"/>
                <a:r>
                  <a:rPr lang="en-US" sz="1400" dirty="0" smtClean="0"/>
                  <a:t>Once </a:t>
                </a:r>
                <a:r>
                  <a:rPr lang="en-US" sz="1400" i="1" dirty="0" smtClean="0"/>
                  <a:t>B</a:t>
                </a:r>
                <a:r>
                  <a:rPr lang="en-US" sz="1400" dirty="0" smtClean="0"/>
                  <a:t> is </a:t>
                </a:r>
                <a:r>
                  <a:rPr lang="en-US" sz="1400" dirty="0"/>
                  <a:t>executed, </a:t>
                </a:r>
                <a:r>
                  <a:rPr lang="en-US" sz="1400" i="1" dirty="0" smtClean="0"/>
                  <a:t>C</a:t>
                </a:r>
                <a:r>
                  <a:rPr lang="en-US" sz="1400" dirty="0" smtClean="0"/>
                  <a:t> is </a:t>
                </a:r>
                <a:r>
                  <a:rPr lang="en-US" sz="1400" dirty="0"/>
                  <a:t>guaranteed to execute such that </a:t>
                </a:r>
                <a14:m>
                  <m:oMath xmlns:m="http://schemas.openxmlformats.org/officeDocument/2006/math">
                    <m:r>
                      <a:rPr lang="de-DE" sz="1400" b="0" i="1" smtClean="0">
                        <a:latin typeface="Cambria Math"/>
                      </a:rPr>
                      <m:t>𝐶</m:t>
                    </m:r>
                    <m:r>
                      <a:rPr lang="en-US" sz="1400" i="1">
                        <a:latin typeface="Cambria Math"/>
                      </a:rPr>
                      <m:t>−</m:t>
                    </m:r>
                    <m:r>
                      <a:rPr lang="de-DE" sz="1400" b="0" i="1" smtClean="0">
                        <a:latin typeface="Cambria Math"/>
                      </a:rPr>
                      <m:t>𝐵</m:t>
                    </m:r>
                    <m:r>
                      <a:rPr lang="en-US" sz="1400" i="1">
                        <a:latin typeface="Cambria Math"/>
                        <a:ea typeface="Cambria Math"/>
                      </a:rPr>
                      <m:t>∈</m:t>
                    </m:r>
                    <m:d>
                      <m:dPr>
                        <m:begChr m:val="["/>
                        <m:endChr m:val="]"/>
                        <m:ctrlPr>
                          <a:rPr lang="en-US" sz="1400" i="1">
                            <a:latin typeface="Cambria Math" panose="02040503050406030204" pitchFamily="18" charset="0"/>
                            <a:ea typeface="Cambria Math"/>
                          </a:rPr>
                        </m:ctrlPr>
                      </m:dPr>
                      <m:e>
                        <m:r>
                          <a:rPr lang="en-US" sz="1400" i="1">
                            <a:latin typeface="Cambria Math"/>
                            <a:ea typeface="Cambria Math"/>
                          </a:rPr>
                          <m:t>𝑥</m:t>
                        </m:r>
                        <m:r>
                          <a:rPr lang="en-US" sz="1400" i="1">
                            <a:latin typeface="Cambria Math"/>
                            <a:ea typeface="Cambria Math"/>
                          </a:rPr>
                          <m:t>,</m:t>
                        </m:r>
                        <m:r>
                          <a:rPr lang="en-US" sz="1400" i="1">
                            <a:latin typeface="Cambria Math"/>
                            <a:ea typeface="Cambria Math"/>
                          </a:rPr>
                          <m:t>𝑦</m:t>
                        </m:r>
                      </m:e>
                    </m:d>
                  </m:oMath>
                </a14:m>
                <a:r>
                  <a:rPr lang="en-US" sz="1400" dirty="0" smtClean="0"/>
                  <a:t>.</a:t>
                </a:r>
                <a:endParaRPr lang="en-US" sz="1400" dirty="0"/>
              </a:p>
              <a:p>
                <a:pPr algn="just"/>
                <a:endParaRPr lang="en-US" sz="1400" dirty="0"/>
              </a:p>
              <a:p>
                <a:pPr algn="just"/>
                <a:r>
                  <a:rPr lang="en-US" sz="1400" dirty="0"/>
                  <a:t>But the execution of </a:t>
                </a:r>
                <a:r>
                  <a:rPr lang="en-US" sz="1400" i="1" dirty="0" smtClean="0"/>
                  <a:t>C</a:t>
                </a:r>
                <a:r>
                  <a:rPr lang="en-US" sz="1400" dirty="0" smtClean="0"/>
                  <a:t> is out of our control!</a:t>
                </a:r>
                <a:endParaRPr lang="en-US" sz="1400" dirty="0"/>
              </a:p>
            </p:txBody>
          </p:sp>
        </mc:Choice>
        <mc:Fallback xmlns="">
          <p:sp>
            <p:nvSpPr>
              <p:cNvPr id="7" name="Rechteck 6"/>
              <p:cNvSpPr>
                <a:spLocks noRot="1" noChangeAspect="1" noMove="1" noResize="1" noEditPoints="1" noAdjustHandles="1" noChangeArrowheads="1" noChangeShapeType="1" noTextEdit="1"/>
              </p:cNvSpPr>
              <p:nvPr/>
            </p:nvSpPr>
            <p:spPr>
              <a:xfrm>
                <a:off x="3599892" y="5104345"/>
                <a:ext cx="2196244" cy="1384995"/>
              </a:xfrm>
              <a:prstGeom prst="rect">
                <a:avLst/>
              </a:prstGeom>
              <a:blipFill rotWithShape="0">
                <a:blip r:embed="rId9"/>
                <a:stretch>
                  <a:fillRect l="-833" t="-439" r="-833" b="-3509"/>
                </a:stretch>
              </a:blipFill>
            </p:spPr>
            <p:txBody>
              <a:bodyPr/>
              <a:lstStyle/>
              <a:p>
                <a:r>
                  <a:rPr lang="en-US">
                    <a:noFill/>
                  </a:rPr>
                  <a:t> </a:t>
                </a:r>
              </a:p>
            </p:txBody>
          </p:sp>
        </mc:Fallback>
      </mc:AlternateContent>
      <p:sp>
        <p:nvSpPr>
          <p:cNvPr id="19" name="Textfeld 18"/>
          <p:cNvSpPr txBox="1"/>
          <p:nvPr/>
        </p:nvSpPr>
        <p:spPr>
          <a:xfrm>
            <a:off x="55021" y="6551766"/>
            <a:ext cx="2074607" cy="307777"/>
          </a:xfrm>
          <a:prstGeom prst="rect">
            <a:avLst/>
          </a:prstGeom>
          <a:noFill/>
        </p:spPr>
        <p:txBody>
          <a:bodyPr wrap="none" rtlCol="0">
            <a:spAutoFit/>
          </a:bodyPr>
          <a:lstStyle/>
          <a:p>
            <a:r>
              <a:rPr lang="en-US" sz="1400" dirty="0" smtClean="0"/>
              <a:t>* [</a:t>
            </a:r>
            <a:r>
              <a:rPr lang="en-US" sz="1400" dirty="0" err="1" smtClean="0"/>
              <a:t>Hunsberger</a:t>
            </a:r>
            <a:r>
              <a:rPr lang="en-US" sz="1400" dirty="0" smtClean="0"/>
              <a:t> et </a:t>
            </a:r>
            <a:r>
              <a:rPr lang="en-US" sz="1400" dirty="0"/>
              <a:t>al., </a:t>
            </a:r>
            <a:r>
              <a:rPr lang="en-US" sz="1400" dirty="0" smtClean="0"/>
              <a:t>12]</a:t>
            </a:r>
            <a:endParaRPr lang="en-US" sz="1400" dirty="0"/>
          </a:p>
        </p:txBody>
      </p:sp>
      <p:sp>
        <p:nvSpPr>
          <p:cNvPr id="13" name="Fußzeilenplatzhalter 3"/>
          <p:cNvSpPr>
            <a:spLocks noGrp="1"/>
          </p:cNvSpPr>
          <p:nvPr>
            <p:ph type="ftr" sz="quarter" idx="10"/>
          </p:nvPr>
        </p:nvSpPr>
        <p:spPr>
          <a:xfrm>
            <a:off x="827584" y="192089"/>
            <a:ext cx="7848871" cy="153888"/>
          </a:xfrm>
        </p:spPr>
        <p:txBody>
          <a:bodyPr/>
          <a:lstStyle/>
          <a:p>
            <a:r>
              <a:rPr lang="en-US" dirty="0" smtClean="0"/>
              <a:t>Time-Aware BPM Systems | BPMDS 2019 | Manfred Reichert</a:t>
            </a:r>
            <a:endParaRPr lang="de-DE" dirty="0"/>
          </a:p>
        </p:txBody>
      </p:sp>
    </p:spTree>
    <p:extLst>
      <p:ext uri="{BB962C8B-B14F-4D97-AF65-F5344CB8AC3E}">
        <p14:creationId xmlns:p14="http://schemas.microsoft.com/office/powerpoint/2010/main" val="3696983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500"/>
                                        <p:tgtEl>
                                          <p:spTgt spid="5123"/>
                                        </p:tgtEl>
                                      </p:cBhvr>
                                    </p:animEffec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512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500"/>
                                        <p:tgtEl>
                                          <p:spTgt spid="5124"/>
                                        </p:tgtEl>
                                      </p:cBhvr>
                                    </p:animEffect>
                                  </p:childTnLst>
                                </p:cTn>
                              </p:par>
                            </p:childTnLst>
                          </p:cTn>
                        </p:par>
                        <p:par>
                          <p:cTn id="29" fill="hold">
                            <p:stCondLst>
                              <p:cond delay="500"/>
                            </p:stCondLst>
                            <p:childTnLst>
                              <p:par>
                                <p:cTn id="30" presetID="1" presetClass="exit" presetSubtype="0" fill="hold" nodeType="afterEffect">
                                  <p:stCondLst>
                                    <p:cond delay="0"/>
                                  </p:stCondLst>
                                  <p:childTnLst>
                                    <p:set>
                                      <p:cBhvr>
                                        <p:cTn id="31" dur="1" fill="hold">
                                          <p:stCondLst>
                                            <p:cond delay="0"/>
                                          </p:stCondLst>
                                        </p:cTn>
                                        <p:tgtEl>
                                          <p:spTgt spid="5123"/>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Conditional Simple Temporal Network with Uncertainty</a:t>
            </a:r>
            <a:br>
              <a:rPr lang="en-US" dirty="0" smtClean="0"/>
            </a:br>
            <a:r>
              <a:rPr lang="en-US" dirty="0" smtClean="0"/>
              <a:t>(CSTNU)*</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20000" y="936000"/>
            <a:ext cx="1134427" cy="1137285"/>
          </a:xfrm>
          <a:prstGeom prst="rect">
            <a:avLst/>
          </a:prstGeom>
          <a:noFill/>
          <a:extLst>
            <a:ext uri="{909E8E84-426E-40DD-AFC4-6F175D3DCCD1}">
              <a14:hiddenFill xmlns:a14="http://schemas.microsoft.com/office/drawing/2010/main">
                <a:solidFill>
                  <a:srgbClr val="FFFFFF"/>
                </a:solidFill>
              </a14:hiddenFill>
            </a:ext>
          </a:extLst>
        </p:spPr>
      </p:pic>
      <p:pic>
        <p:nvPicPr>
          <p:cNvPr id="5122" name="Timepoints" descr="C:\Users\Andreas\Documents\Dissertation\Präsentation\Vorträge\GrünerVortrag 05.15\Bilder\CSTNU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Requirement" descr="C:\Users\Andreas\Documents\Dissertation\Präsentation\Vorträge\GrünerVortrag 05.15\Bilder\CSTNU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pic>
        <p:nvPicPr>
          <p:cNvPr id="5125" name="Observation" descr="C:\Users\Andreas\Documents\Dissertation\Präsentation\Vorträge\GrünerVortrag 05.15\Bilder\CSTNU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088" y="3176972"/>
            <a:ext cx="6972300" cy="1760220"/>
          </a:xfrm>
          <a:prstGeom prst="rect">
            <a:avLst/>
          </a:prstGeom>
          <a:noFill/>
          <a:extLst>
            <a:ext uri="{909E8E84-426E-40DD-AFC4-6F175D3DCCD1}">
              <a14:hiddenFill xmlns:a14="http://schemas.microsoft.com/office/drawing/2010/main">
                <a:solidFill>
                  <a:srgbClr val="FFFFFF"/>
                </a:solidFill>
              </a14:hiddenFill>
            </a:ext>
          </a:extLst>
        </p:spPr>
      </p:pic>
      <p:sp>
        <p:nvSpPr>
          <p:cNvPr id="10" name="Legende mit Linie 1 (Markierungsleiste) 9"/>
          <p:cNvSpPr/>
          <p:nvPr/>
        </p:nvSpPr>
        <p:spPr bwMode="auto">
          <a:xfrm>
            <a:off x="1547664" y="2996952"/>
            <a:ext cx="2114650" cy="338554"/>
          </a:xfrm>
          <a:prstGeom prst="accentCallout1">
            <a:avLst>
              <a:gd name="adj1" fmla="val 18750"/>
              <a:gd name="adj2" fmla="val -5299"/>
              <a:gd name="adj3" fmla="val 279411"/>
              <a:gd name="adj4" fmla="val -16278"/>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err="1" smtClean="0">
                <a:latin typeface="Arial" charset="0"/>
              </a:rPr>
              <a:t>timepoint</a:t>
            </a:r>
            <a:r>
              <a:rPr lang="en-US" sz="1600" dirty="0" smtClean="0">
                <a:latin typeface="Arial" charset="0"/>
              </a:rPr>
              <a:t> variables</a:t>
            </a:r>
            <a:endParaRPr kumimoji="0" lang="en-US" sz="1600" b="0" i="0" u="none" strike="noStrike" cap="none" normalizeH="0" baseline="0" dirty="0" smtClean="0">
              <a:ln>
                <a:noFill/>
              </a:ln>
              <a:solidFill>
                <a:schemeClr val="tx1"/>
              </a:solidFill>
              <a:effectLst/>
              <a:latin typeface="Arial" charset="0"/>
            </a:endParaRPr>
          </a:p>
        </p:txBody>
      </p:sp>
      <p:sp>
        <p:nvSpPr>
          <p:cNvPr id="11" name="Legende mit Linie 1 (Markierungsleiste) 10"/>
          <p:cNvSpPr/>
          <p:nvPr/>
        </p:nvSpPr>
        <p:spPr bwMode="auto">
          <a:xfrm>
            <a:off x="935596" y="4833156"/>
            <a:ext cx="2232248" cy="338554"/>
          </a:xfrm>
          <a:prstGeom prst="accentCallout1">
            <a:avLst>
              <a:gd name="adj1" fmla="val 18750"/>
              <a:gd name="adj2" fmla="val -4540"/>
              <a:gd name="adj3" fmla="val -235392"/>
              <a:gd name="adj4" fmla="val 431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requirement constraint</a:t>
            </a:r>
            <a:endParaRPr kumimoji="0" lang="en-US" sz="1600" b="0" i="0" u="none" strike="noStrike" cap="none" normalizeH="0" baseline="0" dirty="0" smtClean="0">
              <a:ln>
                <a:noFill/>
              </a:ln>
              <a:solidFill>
                <a:schemeClr val="tx1"/>
              </a:solidFill>
              <a:effectLst/>
              <a:latin typeface="Arial" charset="0"/>
            </a:endParaRPr>
          </a:p>
        </p:txBody>
      </p:sp>
      <p:sp>
        <p:nvSpPr>
          <p:cNvPr id="12" name="Legende mit Linie 1 (Markierungsleiste) 11"/>
          <p:cNvSpPr/>
          <p:nvPr/>
        </p:nvSpPr>
        <p:spPr bwMode="auto">
          <a:xfrm>
            <a:off x="3599892" y="4777407"/>
            <a:ext cx="2196244" cy="338554"/>
          </a:xfrm>
          <a:prstGeom prst="accentCallout1">
            <a:avLst>
              <a:gd name="adj1" fmla="val 16144"/>
              <a:gd name="adj2" fmla="val -3585"/>
              <a:gd name="adj3" fmla="val -206637"/>
              <a:gd name="adj4" fmla="val -10806"/>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contingent constraint</a:t>
            </a:r>
            <a:endParaRPr kumimoji="0" lang="en-US" sz="1600" b="0" i="0" u="none" strike="noStrike" cap="none" normalizeH="0" baseline="0" dirty="0" smtClean="0">
              <a:ln>
                <a:noFill/>
              </a:ln>
              <a:solidFill>
                <a:schemeClr val="tx1"/>
              </a:solidFill>
              <a:effectLst/>
              <a:latin typeface="Arial" charset="0"/>
            </a:endParaRPr>
          </a:p>
        </p:txBody>
      </p:sp>
      <p:sp>
        <p:nvSpPr>
          <p:cNvPr id="13" name="Legende mit Linie 1 (Markierungsleiste) 12"/>
          <p:cNvSpPr/>
          <p:nvPr/>
        </p:nvSpPr>
        <p:spPr bwMode="auto">
          <a:xfrm>
            <a:off x="6516216" y="5153586"/>
            <a:ext cx="2160240" cy="338554"/>
          </a:xfrm>
          <a:prstGeom prst="accentCallout1">
            <a:avLst>
              <a:gd name="adj1" fmla="val 16144"/>
              <a:gd name="adj2" fmla="val -4620"/>
              <a:gd name="adj3" fmla="val -218700"/>
              <a:gd name="adj4" fmla="val -16869"/>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observation </a:t>
            </a:r>
            <a:r>
              <a:rPr lang="en-US" sz="1600" dirty="0" err="1" smtClean="0">
                <a:latin typeface="Arial" charset="0"/>
              </a:rPr>
              <a:t>timepoint</a:t>
            </a:r>
            <a:endParaRPr kumimoji="0" lang="en-US" sz="1600" b="0" i="0" u="none" strike="noStrike" cap="none" normalizeH="0" baseline="0" dirty="0" smtClean="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6" name="Textfeld 5"/>
              <p:cNvSpPr txBox="1"/>
              <p:nvPr/>
            </p:nvSpPr>
            <p:spPr>
              <a:xfrm>
                <a:off x="935596" y="5175193"/>
                <a:ext cx="2232248" cy="954107"/>
              </a:xfrm>
              <a:prstGeom prst="rect">
                <a:avLst/>
              </a:prstGeom>
              <a:noFill/>
            </p:spPr>
            <p:txBody>
              <a:bodyPr wrap="square" rtlCol="0">
                <a:spAutoFit/>
              </a:bodyPr>
              <a:lstStyle/>
              <a:p>
                <a:pPr algn="just"/>
                <a:r>
                  <a:rPr lang="en-US" sz="1400" dirty="0" smtClean="0"/>
                  <a:t>The distance between </a:t>
                </a:r>
                <a14:m>
                  <m:oMath xmlns:m="http://schemas.openxmlformats.org/officeDocument/2006/math">
                    <m:r>
                      <a:rPr lang="en-US" sz="1400" i="1" dirty="0" smtClean="0">
                        <a:latin typeface="Cambria Math"/>
                      </a:rPr>
                      <m:t>𝐴</m:t>
                    </m:r>
                  </m:oMath>
                </a14:m>
                <a:r>
                  <a:rPr lang="en-US" sz="1400" dirty="0" smtClean="0"/>
                  <a:t> and </a:t>
                </a:r>
                <a14:m>
                  <m:oMath xmlns:m="http://schemas.openxmlformats.org/officeDocument/2006/math">
                    <m:r>
                      <a:rPr lang="en-US" sz="1400" i="1" dirty="0" smtClean="0">
                        <a:latin typeface="Cambria Math"/>
                      </a:rPr>
                      <m:t>𝐵</m:t>
                    </m:r>
                  </m:oMath>
                </a14:m>
                <a:r>
                  <a:rPr lang="en-US" sz="1400" dirty="0" smtClean="0"/>
                  <a:t> must be in </a:t>
                </a:r>
                <a14:m>
                  <m:oMath xmlns:m="http://schemas.openxmlformats.org/officeDocument/2006/math">
                    <m:r>
                      <a:rPr lang="en-US" sz="1400" i="1" dirty="0" smtClean="0">
                        <a:latin typeface="Cambria Math"/>
                      </a:rPr>
                      <m:t>[</m:t>
                    </m:r>
                    <m:r>
                      <a:rPr lang="en-US" sz="1400" i="1" dirty="0" smtClean="0">
                        <a:latin typeface="Cambria Math"/>
                      </a:rPr>
                      <m:t>𝑥</m:t>
                    </m:r>
                    <m:r>
                      <a:rPr lang="en-US" sz="1400" i="1" dirty="0" smtClean="0">
                        <a:latin typeface="Cambria Math"/>
                      </a:rPr>
                      <m:t>, </m:t>
                    </m:r>
                    <m:r>
                      <a:rPr lang="en-US" sz="1400" i="1" dirty="0" smtClean="0">
                        <a:latin typeface="Cambria Math"/>
                      </a:rPr>
                      <m:t>𝑦</m:t>
                    </m:r>
                    <m:r>
                      <a:rPr lang="en-US" sz="1400" i="1" dirty="0" smtClean="0">
                        <a:latin typeface="Cambria Math"/>
                      </a:rPr>
                      <m:t>]</m:t>
                    </m:r>
                  </m:oMath>
                </a14:m>
                <a:r>
                  <a:rPr lang="en-US" sz="1400" dirty="0" smtClean="0"/>
                  <a:t>. The value may be chosen by us.</a:t>
                </a:r>
                <a:endParaRPr lang="en-US" sz="1400" dirty="0"/>
              </a:p>
            </p:txBody>
          </p:sp>
        </mc:Choice>
        <mc:Fallback xmlns="">
          <p:sp>
            <p:nvSpPr>
              <p:cNvPr id="6" name="Textfeld 5"/>
              <p:cNvSpPr txBox="1">
                <a:spLocks noRot="1" noChangeAspect="1" noMove="1" noResize="1" noEditPoints="1" noAdjustHandles="1" noChangeArrowheads="1" noChangeShapeType="1" noTextEdit="1"/>
              </p:cNvSpPr>
              <p:nvPr/>
            </p:nvSpPr>
            <p:spPr>
              <a:xfrm>
                <a:off x="935596" y="5175193"/>
                <a:ext cx="2232248" cy="954107"/>
              </a:xfrm>
              <a:prstGeom prst="rect">
                <a:avLst/>
              </a:prstGeom>
              <a:blipFill rotWithShape="0">
                <a:blip r:embed="rId7"/>
                <a:stretch>
                  <a:fillRect l="-817" t="-1282" r="-545" b="-5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599892" y="5104345"/>
                <a:ext cx="2196244" cy="1384995"/>
              </a:xfrm>
              <a:prstGeom prst="rect">
                <a:avLst/>
              </a:prstGeom>
            </p:spPr>
            <p:txBody>
              <a:bodyPr wrap="square">
                <a:spAutoFit/>
              </a:bodyPr>
              <a:lstStyle/>
              <a:p>
                <a:pPr algn="just"/>
                <a:r>
                  <a:rPr lang="en-US" sz="1400" dirty="0" smtClean="0"/>
                  <a:t>Once </a:t>
                </a:r>
                <a:r>
                  <a:rPr lang="en-US" sz="1400" i="1" dirty="0" smtClean="0"/>
                  <a:t>B</a:t>
                </a:r>
                <a:r>
                  <a:rPr lang="en-US" sz="1400" dirty="0" smtClean="0"/>
                  <a:t> is </a:t>
                </a:r>
                <a:r>
                  <a:rPr lang="en-US" sz="1400" dirty="0"/>
                  <a:t>executed, </a:t>
                </a:r>
                <a:r>
                  <a:rPr lang="en-US" sz="1400" i="1" dirty="0" smtClean="0"/>
                  <a:t>C</a:t>
                </a:r>
                <a:r>
                  <a:rPr lang="en-US" sz="1400" dirty="0" smtClean="0"/>
                  <a:t> is </a:t>
                </a:r>
                <a:r>
                  <a:rPr lang="en-US" sz="1400" dirty="0"/>
                  <a:t>guaranteed to execute such that </a:t>
                </a:r>
                <a14:m>
                  <m:oMath xmlns:m="http://schemas.openxmlformats.org/officeDocument/2006/math">
                    <m:r>
                      <a:rPr lang="de-DE" sz="1400" b="0" i="1" smtClean="0">
                        <a:latin typeface="Cambria Math"/>
                      </a:rPr>
                      <m:t>𝐶</m:t>
                    </m:r>
                    <m:r>
                      <a:rPr lang="en-US" sz="1400" i="1">
                        <a:latin typeface="Cambria Math"/>
                      </a:rPr>
                      <m:t>−</m:t>
                    </m:r>
                    <m:r>
                      <a:rPr lang="de-DE" sz="1400" b="0" i="1" smtClean="0">
                        <a:latin typeface="Cambria Math"/>
                      </a:rPr>
                      <m:t>𝐵</m:t>
                    </m:r>
                    <m:r>
                      <a:rPr lang="en-US" sz="1400" i="1">
                        <a:latin typeface="Cambria Math"/>
                        <a:ea typeface="Cambria Math"/>
                      </a:rPr>
                      <m:t>∈</m:t>
                    </m:r>
                    <m:d>
                      <m:dPr>
                        <m:begChr m:val="["/>
                        <m:endChr m:val="]"/>
                        <m:ctrlPr>
                          <a:rPr lang="en-US" sz="1400" i="1">
                            <a:latin typeface="Cambria Math" panose="02040503050406030204" pitchFamily="18" charset="0"/>
                            <a:ea typeface="Cambria Math"/>
                          </a:rPr>
                        </m:ctrlPr>
                      </m:dPr>
                      <m:e>
                        <m:r>
                          <a:rPr lang="en-US" sz="1400" i="1">
                            <a:latin typeface="Cambria Math"/>
                            <a:ea typeface="Cambria Math"/>
                          </a:rPr>
                          <m:t>𝑥</m:t>
                        </m:r>
                        <m:r>
                          <a:rPr lang="en-US" sz="1400" i="1">
                            <a:latin typeface="Cambria Math"/>
                            <a:ea typeface="Cambria Math"/>
                          </a:rPr>
                          <m:t>,</m:t>
                        </m:r>
                        <m:r>
                          <a:rPr lang="en-US" sz="1400" i="1">
                            <a:latin typeface="Cambria Math"/>
                            <a:ea typeface="Cambria Math"/>
                          </a:rPr>
                          <m:t>𝑦</m:t>
                        </m:r>
                      </m:e>
                    </m:d>
                  </m:oMath>
                </a14:m>
                <a:r>
                  <a:rPr lang="en-US" sz="1400" dirty="0" smtClean="0"/>
                  <a:t>.</a:t>
                </a:r>
                <a:endParaRPr lang="en-US" sz="1400" dirty="0"/>
              </a:p>
              <a:p>
                <a:pPr algn="just"/>
                <a:endParaRPr lang="en-US" sz="1400" dirty="0"/>
              </a:p>
              <a:p>
                <a:pPr algn="just"/>
                <a:r>
                  <a:rPr lang="en-US" sz="1400" dirty="0"/>
                  <a:t>But the execution of </a:t>
                </a:r>
                <a:r>
                  <a:rPr lang="en-US" sz="1400" i="1" dirty="0" smtClean="0"/>
                  <a:t>C</a:t>
                </a:r>
                <a:r>
                  <a:rPr lang="en-US" sz="1400" dirty="0" smtClean="0"/>
                  <a:t> is out of our control!</a:t>
                </a:r>
                <a:endParaRPr lang="en-US" sz="1400" dirty="0"/>
              </a:p>
            </p:txBody>
          </p:sp>
        </mc:Choice>
        <mc:Fallback xmlns="">
          <p:sp>
            <p:nvSpPr>
              <p:cNvPr id="7" name="Rechteck 6"/>
              <p:cNvSpPr>
                <a:spLocks noRot="1" noChangeAspect="1" noMove="1" noResize="1" noEditPoints="1" noAdjustHandles="1" noChangeArrowheads="1" noChangeShapeType="1" noTextEdit="1"/>
              </p:cNvSpPr>
              <p:nvPr/>
            </p:nvSpPr>
            <p:spPr>
              <a:xfrm>
                <a:off x="3599892" y="5104345"/>
                <a:ext cx="2196244" cy="1384995"/>
              </a:xfrm>
              <a:prstGeom prst="rect">
                <a:avLst/>
              </a:prstGeom>
              <a:blipFill rotWithShape="0">
                <a:blip r:embed="rId9"/>
                <a:stretch>
                  <a:fillRect l="-833" t="-439" r="-833" b="-3509"/>
                </a:stretch>
              </a:blipFill>
            </p:spPr>
            <p:txBody>
              <a:bodyPr/>
              <a:lstStyle/>
              <a:p>
                <a:r>
                  <a:rPr lang="en-US">
                    <a:noFill/>
                  </a:rPr>
                  <a:t> </a:t>
                </a:r>
              </a:p>
            </p:txBody>
          </p:sp>
        </mc:Fallback>
      </mc:AlternateContent>
      <p:sp>
        <p:nvSpPr>
          <p:cNvPr id="16" name="Textfeld 15"/>
          <p:cNvSpPr txBox="1"/>
          <p:nvPr/>
        </p:nvSpPr>
        <p:spPr>
          <a:xfrm>
            <a:off x="6509980" y="5498648"/>
            <a:ext cx="2166476" cy="738664"/>
          </a:xfrm>
          <a:prstGeom prst="rect">
            <a:avLst/>
          </a:prstGeom>
          <a:noFill/>
        </p:spPr>
        <p:txBody>
          <a:bodyPr wrap="square" rtlCol="0">
            <a:spAutoFit/>
          </a:bodyPr>
          <a:lstStyle/>
          <a:p>
            <a:pPr algn="just"/>
            <a:r>
              <a:rPr lang="en-US" sz="1400" dirty="0" smtClean="0"/>
              <a:t>After the execution of </a:t>
            </a:r>
            <a:r>
              <a:rPr lang="en-US" sz="1400" i="1" dirty="0" smtClean="0"/>
              <a:t>P?</a:t>
            </a:r>
            <a:r>
              <a:rPr lang="en-US" sz="1400" dirty="0" smtClean="0"/>
              <a:t> the value of propositional letter </a:t>
            </a:r>
            <a:r>
              <a:rPr lang="en-US" sz="1400" i="1" dirty="0" smtClean="0"/>
              <a:t>p</a:t>
            </a:r>
            <a:r>
              <a:rPr lang="en-US" sz="1400" dirty="0" smtClean="0"/>
              <a:t> becomes known.</a:t>
            </a:r>
            <a:endParaRPr lang="en-US" sz="1400" dirty="0"/>
          </a:p>
        </p:txBody>
      </p:sp>
      <p:sp>
        <p:nvSpPr>
          <p:cNvPr id="17" name="Legende mit Linie 1 (Markierungsleiste) 16"/>
          <p:cNvSpPr/>
          <p:nvPr/>
        </p:nvSpPr>
        <p:spPr bwMode="auto">
          <a:xfrm>
            <a:off x="4427984" y="2869195"/>
            <a:ext cx="2448272" cy="338554"/>
          </a:xfrm>
          <a:prstGeom prst="accentCallout1">
            <a:avLst>
              <a:gd name="adj1" fmla="val 30545"/>
              <a:gd name="adj2" fmla="val 102613"/>
              <a:gd name="adj3" fmla="val 119144"/>
              <a:gd name="adj4" fmla="val 117145"/>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Arial" charset="0"/>
              </a:rPr>
              <a:t>proposition</a:t>
            </a:r>
            <a:endParaRPr kumimoji="0" lang="en-US" sz="1600" b="0" i="0" u="none" strike="noStrike" cap="none" normalizeH="0" baseline="0" dirty="0" smtClean="0">
              <a:ln>
                <a:noFill/>
              </a:ln>
              <a:solidFill>
                <a:schemeClr val="tx1"/>
              </a:solidFill>
              <a:effectLst/>
              <a:latin typeface="Arial" charset="0"/>
            </a:endParaRPr>
          </a:p>
        </p:txBody>
      </p:sp>
      <p:sp>
        <p:nvSpPr>
          <p:cNvPr id="18" name="Textfeld 17"/>
          <p:cNvSpPr txBox="1"/>
          <p:nvPr/>
        </p:nvSpPr>
        <p:spPr>
          <a:xfrm>
            <a:off x="4427984" y="2150276"/>
            <a:ext cx="2448272" cy="738664"/>
          </a:xfrm>
          <a:prstGeom prst="rect">
            <a:avLst/>
          </a:prstGeom>
          <a:noFill/>
        </p:spPr>
        <p:txBody>
          <a:bodyPr wrap="square" rtlCol="0">
            <a:spAutoFit/>
          </a:bodyPr>
          <a:lstStyle/>
          <a:p>
            <a:pPr algn="just"/>
            <a:r>
              <a:rPr lang="en-US" sz="1400" dirty="0" smtClean="0"/>
              <a:t>A constraint is only relevant if it’s proposition evaluates to true.</a:t>
            </a:r>
            <a:endParaRPr lang="en-US" sz="1400" dirty="0"/>
          </a:p>
        </p:txBody>
      </p:sp>
      <p:sp>
        <p:nvSpPr>
          <p:cNvPr id="19" name="Textfeld 18"/>
          <p:cNvSpPr txBox="1"/>
          <p:nvPr/>
        </p:nvSpPr>
        <p:spPr>
          <a:xfrm>
            <a:off x="55021" y="6551766"/>
            <a:ext cx="2074607" cy="307777"/>
          </a:xfrm>
          <a:prstGeom prst="rect">
            <a:avLst/>
          </a:prstGeom>
          <a:noFill/>
        </p:spPr>
        <p:txBody>
          <a:bodyPr wrap="none" rtlCol="0">
            <a:spAutoFit/>
          </a:bodyPr>
          <a:lstStyle/>
          <a:p>
            <a:r>
              <a:rPr lang="en-US" sz="1400" dirty="0" smtClean="0"/>
              <a:t>* [</a:t>
            </a:r>
            <a:r>
              <a:rPr lang="en-US" sz="1400" dirty="0" err="1" smtClean="0"/>
              <a:t>Hunsberger</a:t>
            </a:r>
            <a:r>
              <a:rPr lang="en-US" sz="1400" dirty="0" smtClean="0"/>
              <a:t> et </a:t>
            </a:r>
            <a:r>
              <a:rPr lang="en-US" sz="1400" dirty="0"/>
              <a:t>al., </a:t>
            </a:r>
            <a:r>
              <a:rPr lang="en-US" sz="1400" dirty="0" smtClean="0"/>
              <a:t>12]</a:t>
            </a:r>
            <a:endParaRPr lang="en-US" sz="1400" dirty="0"/>
          </a:p>
        </p:txBody>
      </p:sp>
      <p:sp>
        <p:nvSpPr>
          <p:cNvPr id="20" name="Fußzeilenplatzhalter 3"/>
          <p:cNvSpPr>
            <a:spLocks noGrp="1"/>
          </p:cNvSpPr>
          <p:nvPr>
            <p:ph type="ftr" sz="quarter" idx="10"/>
          </p:nvPr>
        </p:nvSpPr>
        <p:spPr>
          <a:xfrm>
            <a:off x="827584" y="192089"/>
            <a:ext cx="7848871" cy="153888"/>
          </a:xfrm>
        </p:spPr>
        <p:txBody>
          <a:bodyPr/>
          <a:lstStyle/>
          <a:p>
            <a:r>
              <a:rPr lang="en-US" dirty="0" smtClean="0"/>
              <a:t>Time-Aware BPM Systems | BPMDS 2019 | Manfred Reichert</a:t>
            </a:r>
            <a:endParaRPr lang="de-DE" dirty="0"/>
          </a:p>
        </p:txBody>
      </p:sp>
      <p:sp>
        <p:nvSpPr>
          <p:cNvPr id="21" name="Textfeld 20"/>
          <p:cNvSpPr txBox="1"/>
          <p:nvPr/>
        </p:nvSpPr>
        <p:spPr>
          <a:xfrm>
            <a:off x="1218057" y="3001506"/>
            <a:ext cx="6665420" cy="1634490"/>
          </a:xfrm>
          <a:prstGeom prst="roundRect">
            <a:avLst/>
          </a:prstGeom>
          <a:solidFill>
            <a:schemeClr val="bg1">
              <a:lumMod val="95000"/>
            </a:schemeClr>
          </a:solidFill>
          <a:ln w="31750">
            <a:solidFill>
              <a:srgbClr val="A3263A"/>
            </a:solidFill>
          </a:ln>
        </p:spPr>
        <p:txBody>
          <a:bodyPr wrap="square" rtlCol="0">
            <a:spAutoFit/>
          </a:bodyPr>
          <a:lstStyle/>
          <a:p>
            <a:pPr algn="just">
              <a:tabLst>
                <a:tab pos="3586163" algn="l"/>
              </a:tabLst>
            </a:pPr>
            <a:r>
              <a:rPr lang="en-US" dirty="0" smtClean="0"/>
              <a:t>A CSTNU is called </a:t>
            </a:r>
            <a:r>
              <a:rPr lang="en-US" b="1" dirty="0" smtClean="0"/>
              <a:t>dynamically controllable </a:t>
            </a:r>
            <a:r>
              <a:rPr lang="en-US" dirty="0" smtClean="0"/>
              <a:t>if it is possible to execute it for any allowed durations of its contingent constraints and any possible execution scenario without </a:t>
            </a:r>
            <a:r>
              <a:rPr lang="en-US" dirty="0"/>
              <a:t>violating any of </a:t>
            </a:r>
            <a:r>
              <a:rPr lang="en-US" dirty="0" smtClean="0"/>
              <a:t>the </a:t>
            </a:r>
            <a:r>
              <a:rPr lang="en-US" dirty="0"/>
              <a:t>time </a:t>
            </a:r>
            <a:r>
              <a:rPr lang="en-US" dirty="0" smtClean="0"/>
              <a:t>constraints or requiring any a priori knowledge about the execution.</a:t>
            </a:r>
            <a:endParaRPr lang="en-US" dirty="0"/>
          </a:p>
        </p:txBody>
      </p:sp>
    </p:spTree>
    <p:extLst>
      <p:ext uri="{BB962C8B-B14F-4D97-AF65-F5344CB8AC3E}">
        <p14:creationId xmlns:p14="http://schemas.microsoft.com/office/powerpoint/2010/main" val="180366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animBg="1"/>
      <p:bldP spid="18" grpId="0"/>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bgerundetes Rechteck 59"/>
          <p:cNvSpPr/>
          <p:nvPr/>
        </p:nvSpPr>
        <p:spPr bwMode="auto">
          <a:xfrm>
            <a:off x="162000" y="6309320"/>
            <a:ext cx="8820000" cy="707180"/>
          </a:xfrm>
          <a:prstGeom prst="roundRect">
            <a:avLst/>
          </a:prstGeom>
          <a:solidFill>
            <a:schemeClr val="accent1">
              <a:lumMod val="20000"/>
              <a:lumOff val="80000"/>
            </a:schemeClr>
          </a:solidFill>
          <a:ln w="25400" cap="flat" cmpd="sng" algn="ctr">
            <a:solidFill>
              <a:srgbClr val="A1243D"/>
            </a:solidFill>
            <a:prstDash val="solid"/>
            <a:round/>
            <a:headEnd type="none" w="med" len="med"/>
            <a:tailEnd type="none" w="med" len="med"/>
          </a:ln>
          <a:effectLst/>
          <a:extLst/>
        </p:spPr>
        <p:txBody>
          <a:bodyPr vert="horz" wrap="square" lIns="91440" tIns="45720" rIns="91440" bIns="252000" numCol="1" rtlCol="0" anchor="b" anchorCtr="0" compatLnSpc="1">
            <a:prstTxWarp prst="textNoShape">
              <a:avLst/>
            </a:prstTxWarp>
            <a:spAutoFit/>
          </a:bodyPr>
          <a:lstStyle/>
          <a:p>
            <a:pPr marL="171450" indent="-171450">
              <a:buFont typeface="Symbol" pitchFamily="18" charset="2"/>
              <a:buChar char="-"/>
            </a:pPr>
            <a:r>
              <a:rPr lang="en-US" sz="1100" i="1" dirty="0"/>
              <a:t>Andreas </a:t>
            </a:r>
            <a:r>
              <a:rPr lang="en-US" sz="1100" i="1" dirty="0" err="1"/>
              <a:t>Lanz</a:t>
            </a:r>
            <a:r>
              <a:rPr lang="en-US" sz="1100" i="1" dirty="0" smtClean="0"/>
              <a:t>, </a:t>
            </a:r>
            <a:r>
              <a:rPr lang="en-US" sz="1100" i="1" dirty="0"/>
              <a:t>Roberto Posenato, Carlo Combi, and Manfred Reichert</a:t>
            </a:r>
            <a:r>
              <a:rPr lang="en-US" sz="1100" dirty="0"/>
              <a:t>. </a:t>
            </a:r>
            <a:r>
              <a:rPr lang="en-US" sz="1100" b="1" dirty="0"/>
              <a:t>Controllability of time-aware processes at run time</a:t>
            </a:r>
            <a:r>
              <a:rPr lang="en-US" sz="1100" dirty="0"/>
              <a:t>. In </a:t>
            </a:r>
            <a:r>
              <a:rPr lang="en-US" sz="1100" i="1" dirty="0" smtClean="0"/>
              <a:t>21st </a:t>
            </a:r>
            <a:r>
              <a:rPr lang="en-US" sz="1100" i="1" dirty="0"/>
              <a:t>International Conference </a:t>
            </a:r>
            <a:r>
              <a:rPr lang="en-US" sz="1100" i="1" dirty="0" smtClean="0"/>
              <a:t>on Cooperative </a:t>
            </a:r>
            <a:r>
              <a:rPr lang="en-US" sz="1100" i="1" dirty="0"/>
              <a:t>Information </a:t>
            </a:r>
            <a:r>
              <a:rPr lang="en-US" sz="1100" i="1" dirty="0" smtClean="0"/>
              <a:t>Systems, CoopIS'13, </a:t>
            </a:r>
            <a:r>
              <a:rPr lang="en-US" sz="1100" i="1" dirty="0"/>
              <a:t>pages 39--56. Springer, </a:t>
            </a:r>
            <a:r>
              <a:rPr lang="en-US" sz="1100" i="1" dirty="0" smtClean="0"/>
              <a:t>2013</a:t>
            </a:r>
            <a:r>
              <a:rPr lang="en-US" sz="1100" dirty="0"/>
              <a:t>.</a:t>
            </a:r>
          </a:p>
        </p:txBody>
      </p:sp>
      <p:sp>
        <p:nvSpPr>
          <p:cNvPr id="3" name="Titel 2"/>
          <p:cNvSpPr>
            <a:spLocks noGrp="1"/>
          </p:cNvSpPr>
          <p:nvPr>
            <p:ph type="title"/>
          </p:nvPr>
        </p:nvSpPr>
        <p:spPr/>
        <p:txBody>
          <a:bodyPr/>
          <a:lstStyle/>
          <a:p>
            <a:r>
              <a:rPr lang="en-US" dirty="0" smtClean="0"/>
              <a:t>Process Time Model</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sp>
        <p:nvSpPr>
          <p:cNvPr id="22" name="Textfeld 21"/>
          <p:cNvSpPr txBox="1"/>
          <p:nvPr/>
        </p:nvSpPr>
        <p:spPr>
          <a:xfrm>
            <a:off x="305757" y="1340768"/>
            <a:ext cx="2124319" cy="338554"/>
          </a:xfrm>
          <a:prstGeom prst="rect">
            <a:avLst/>
          </a:prstGeom>
          <a:solidFill>
            <a:srgbClr val="FFFFFF"/>
          </a:solidFill>
          <a:ln w="25400">
            <a:solidFill>
              <a:srgbClr val="A1243D"/>
            </a:solidFill>
          </a:ln>
        </p:spPr>
        <p:txBody>
          <a:bodyPr wrap="square" rtlCol="0">
            <a:spAutoFit/>
          </a:bodyPr>
          <a:lstStyle/>
          <a:p>
            <a:r>
              <a:rPr lang="en-US" sz="1600" dirty="0" smtClean="0"/>
              <a:t>Process Model</a:t>
            </a:r>
            <a:endParaRPr lang="en-US" sz="1600" dirty="0"/>
          </a:p>
        </p:txBody>
      </p:sp>
      <p:pic>
        <p:nvPicPr>
          <p:cNvPr id="1027" name="TimeModel TM 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0000" y="4500000"/>
            <a:ext cx="6526530" cy="1809108"/>
          </a:xfrm>
          <a:prstGeom prst="rect">
            <a:avLst/>
          </a:prstGeom>
          <a:noFill/>
          <a:extLst>
            <a:ext uri="{909E8E84-426E-40DD-AFC4-6F175D3DCCD1}">
              <a14:hiddenFill xmlns:a14="http://schemas.microsoft.com/office/drawing/2010/main">
                <a:solidFill>
                  <a:srgbClr val="FFFFFF"/>
                </a:solidFill>
              </a14:hiddenFill>
            </a:ext>
          </a:extLst>
        </p:spPr>
      </p:pic>
      <p:pic>
        <p:nvPicPr>
          <p:cNvPr id="37" name="TimeModel TM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0000" y="4500000"/>
            <a:ext cx="6526528" cy="1809108"/>
          </a:xfrm>
          <a:prstGeom prst="rect">
            <a:avLst/>
          </a:prstGeom>
          <a:noFill/>
          <a:extLst>
            <a:ext uri="{909E8E84-426E-40DD-AFC4-6F175D3DCCD1}">
              <a14:hiddenFill xmlns:a14="http://schemas.microsoft.com/office/drawing/2010/main">
                <a:solidFill>
                  <a:srgbClr val="FFFFFF"/>
                </a:solidFill>
              </a14:hiddenFill>
            </a:ext>
          </a:extLst>
        </p:spPr>
      </p:pic>
      <p:pic>
        <p:nvPicPr>
          <p:cNvPr id="38" name="TimeModel TM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20000" y="4500000"/>
            <a:ext cx="6526528" cy="18091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TimeModel PM 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68000" y="1620000"/>
            <a:ext cx="4183380" cy="2051575"/>
          </a:xfrm>
          <a:prstGeom prst="rect">
            <a:avLst/>
          </a:prstGeom>
          <a:noFill/>
          <a:extLst>
            <a:ext uri="{909E8E84-426E-40DD-AFC4-6F175D3DCCD1}">
              <a14:hiddenFill xmlns:a14="http://schemas.microsoft.com/office/drawing/2010/main">
                <a:solidFill>
                  <a:srgbClr val="FFFFFF"/>
                </a:solidFill>
              </a14:hiddenFill>
            </a:ext>
          </a:extLst>
        </p:spPr>
      </p:pic>
      <p:pic>
        <p:nvPicPr>
          <p:cNvPr id="36" name="TimeModel PM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368000" y="1620000"/>
            <a:ext cx="4183379" cy="205157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uppieren 19"/>
          <p:cNvGrpSpPr/>
          <p:nvPr/>
        </p:nvGrpSpPr>
        <p:grpSpPr>
          <a:xfrm>
            <a:off x="7817242" y="872732"/>
            <a:ext cx="965680" cy="144000"/>
            <a:chOff x="7817242" y="290954"/>
            <a:chExt cx="965680" cy="144000"/>
          </a:xfrm>
        </p:grpSpPr>
        <p:sp>
          <p:nvSpPr>
            <p:cNvPr id="23" name="Richtungspfeil 22"/>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24" name="Eingekerbter Richtungspfeil 23"/>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25" name="Eingekerbter Richtungspfeil 24"/>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sp>
        <p:nvSpPr>
          <p:cNvPr id="21" name="Pfeil nach unten 20"/>
          <p:cNvSpPr/>
          <p:nvPr/>
        </p:nvSpPr>
        <p:spPr bwMode="auto">
          <a:xfrm>
            <a:off x="3018717" y="3753036"/>
            <a:ext cx="484632" cy="540000"/>
          </a:xfrm>
          <a:prstGeom prst="downArrow">
            <a:avLst/>
          </a:prstGeom>
          <a:solidFill>
            <a:schemeClr val="bg1">
              <a:lumMod val="95000"/>
            </a:schemeClr>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2" name="Rechteck 1"/>
          <p:cNvSpPr/>
          <p:nvPr/>
        </p:nvSpPr>
        <p:spPr>
          <a:xfrm>
            <a:off x="382649" y="4113076"/>
            <a:ext cx="2047428" cy="338554"/>
          </a:xfrm>
          <a:prstGeom prst="rect">
            <a:avLst/>
          </a:prstGeom>
          <a:solidFill>
            <a:srgbClr val="FFFFFF"/>
          </a:solidFill>
          <a:ln w="25400">
            <a:solidFill>
              <a:srgbClr val="A1243D"/>
            </a:solidFill>
          </a:ln>
        </p:spPr>
        <p:txBody>
          <a:bodyPr wrap="square" rtlCol="0">
            <a:spAutoFit/>
          </a:bodyPr>
          <a:lstStyle/>
          <a:p>
            <a:r>
              <a:rPr lang="en-US" sz="1600" dirty="0" smtClean="0"/>
              <a:t>Process Time </a:t>
            </a:r>
            <a:r>
              <a:rPr lang="en-US" sz="1600" dirty="0"/>
              <a:t>Model </a:t>
            </a:r>
          </a:p>
        </p:txBody>
      </p:sp>
      <p:sp>
        <p:nvSpPr>
          <p:cNvPr id="56" name="_Textfeld 55" hidden="1"/>
          <p:cNvSpPr txBox="1"/>
          <p:nvPr/>
        </p:nvSpPr>
        <p:spPr>
          <a:xfrm>
            <a:off x="865998" y="2231268"/>
            <a:ext cx="4790070" cy="1021556"/>
          </a:xfrm>
          <a:prstGeom prst="roundRect">
            <a:avLst/>
          </a:prstGeom>
          <a:solidFill>
            <a:srgbClr val="A3263A"/>
          </a:solidFill>
        </p:spPr>
        <p:txBody>
          <a:bodyPr wrap="square" rtlCol="0">
            <a:spAutoFit/>
          </a:bodyPr>
          <a:lstStyle/>
          <a:p>
            <a:pPr algn="just"/>
            <a:r>
              <a:rPr lang="en-US" dirty="0" smtClean="0">
                <a:solidFill>
                  <a:schemeClr val="bg1"/>
                </a:solidFill>
              </a:rPr>
              <a:t>A </a:t>
            </a:r>
            <a:r>
              <a:rPr lang="en-US" dirty="0">
                <a:solidFill>
                  <a:schemeClr val="bg1"/>
                </a:solidFill>
              </a:rPr>
              <a:t>time-aware process model is </a:t>
            </a:r>
            <a:r>
              <a:rPr lang="en-US" b="1" dirty="0" smtClean="0">
                <a:solidFill>
                  <a:schemeClr val="bg1"/>
                </a:solidFill>
              </a:rPr>
              <a:t>executable</a:t>
            </a:r>
            <a:r>
              <a:rPr lang="en-US" dirty="0" smtClean="0">
                <a:solidFill>
                  <a:schemeClr val="bg1"/>
                </a:solidFill>
              </a:rPr>
              <a:t> </a:t>
            </a:r>
            <a:r>
              <a:rPr lang="en-US" dirty="0" err="1">
                <a:solidFill>
                  <a:schemeClr val="bg1"/>
                </a:solidFill>
              </a:rPr>
              <a:t>iff</a:t>
            </a:r>
            <a:r>
              <a:rPr lang="en-US" dirty="0">
                <a:solidFill>
                  <a:schemeClr val="bg1"/>
                </a:solidFill>
              </a:rPr>
              <a:t> the </a:t>
            </a:r>
            <a:r>
              <a:rPr lang="en-US" dirty="0" smtClean="0">
                <a:solidFill>
                  <a:schemeClr val="bg1"/>
                </a:solidFill>
              </a:rPr>
              <a:t>corresponding CSTNU time model is </a:t>
            </a:r>
            <a:r>
              <a:rPr lang="en-US" b="1" dirty="0" smtClean="0">
                <a:solidFill>
                  <a:schemeClr val="bg1"/>
                </a:solidFill>
              </a:rPr>
              <a:t>dynamically controllable</a:t>
            </a:r>
            <a:r>
              <a:rPr lang="en-US" dirty="0" smtClean="0">
                <a:solidFill>
                  <a:schemeClr val="bg1"/>
                </a:solidFill>
              </a:rPr>
              <a:t>.</a:t>
            </a:r>
            <a:endParaRPr lang="en-US" dirty="0">
              <a:solidFill>
                <a:schemeClr val="bg1"/>
              </a:solidFill>
            </a:endParaRPr>
          </a:p>
        </p:txBody>
      </p:sp>
      <p:sp>
        <p:nvSpPr>
          <p:cNvPr id="35" name="Textfeld 34"/>
          <p:cNvSpPr txBox="1"/>
          <p:nvPr/>
        </p:nvSpPr>
        <p:spPr>
          <a:xfrm>
            <a:off x="4455713" y="3651807"/>
            <a:ext cx="4526287"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B050"/>
                </a:solidFill>
              </a:rPr>
              <a:t>Restricted constraints</a:t>
            </a:r>
          </a:p>
          <a:p>
            <a:pPr marL="285750" indent="-285750">
              <a:buFont typeface="Arial" panose="020B0604020202020204" pitchFamily="34" charset="0"/>
              <a:buChar char="•"/>
            </a:pPr>
            <a:r>
              <a:rPr lang="en-US" sz="1600" dirty="0" smtClean="0">
                <a:solidFill>
                  <a:srgbClr val="00B0F0"/>
                </a:solidFill>
              </a:rPr>
              <a:t>Derived interdependencies</a:t>
            </a:r>
          </a:p>
        </p:txBody>
      </p:sp>
      <p:pic>
        <p:nvPicPr>
          <p:cNvPr id="9" name="Grafik 8"/>
          <p:cNvPicPr>
            <a:picLocks noChangeAspect="1"/>
          </p:cNvPicPr>
          <p:nvPr/>
        </p:nvPicPr>
        <p:blipFill>
          <a:blip r:embed="rId8"/>
          <a:stretch>
            <a:fillRect/>
          </a:stretch>
        </p:blipFill>
        <p:spPr>
          <a:xfrm>
            <a:off x="1786254" y="4984637"/>
            <a:ext cx="7350516" cy="720191"/>
          </a:xfrm>
          <a:prstGeom prst="rect">
            <a:avLst/>
          </a:prstGeom>
          <a:ln>
            <a:noFill/>
          </a:ln>
          <a:effectLst>
            <a:outerShdw blurRad="292100" dist="139700" dir="2700000" algn="tl" rotWithShape="0">
              <a:srgbClr val="333333">
                <a:alpha val="65000"/>
              </a:srgbClr>
            </a:outerShdw>
          </a:effectLst>
        </p:spPr>
      </p:pic>
      <p:pic>
        <p:nvPicPr>
          <p:cNvPr id="11" name="Grafik 10"/>
          <p:cNvPicPr>
            <a:picLocks noChangeAspect="1"/>
          </p:cNvPicPr>
          <p:nvPr/>
        </p:nvPicPr>
        <p:blipFill>
          <a:blip r:embed="rId9"/>
          <a:stretch>
            <a:fillRect/>
          </a:stretch>
        </p:blipFill>
        <p:spPr>
          <a:xfrm>
            <a:off x="1786254" y="2219886"/>
            <a:ext cx="7350516" cy="725906"/>
          </a:xfrm>
          <a:prstGeom prst="rect">
            <a:avLst/>
          </a:prstGeom>
          <a:ln>
            <a:noFill/>
          </a:ln>
          <a:effectLst>
            <a:outerShdw blurRad="292100" dist="139700" dir="2700000" algn="tl" rotWithShape="0">
              <a:srgbClr val="333333">
                <a:alpha val="65000"/>
              </a:srgbClr>
            </a:outerShdw>
          </a:effectLst>
        </p:spPr>
      </p:pic>
      <p:pic>
        <p:nvPicPr>
          <p:cNvPr id="57" name="Inhaltsplatzhalter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339349" y="5407459"/>
            <a:ext cx="706381" cy="7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Inhaltsplatzhalter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5531036" y="2643726"/>
            <a:ext cx="706381" cy="7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uppieren 13"/>
          <p:cNvGrpSpPr/>
          <p:nvPr/>
        </p:nvGrpSpPr>
        <p:grpSpPr>
          <a:xfrm>
            <a:off x="4427984" y="1160748"/>
            <a:ext cx="4680520" cy="5580000"/>
            <a:chOff x="4247965" y="1088740"/>
            <a:chExt cx="4680520" cy="5580000"/>
          </a:xfrm>
        </p:grpSpPr>
        <p:sp>
          <p:nvSpPr>
            <p:cNvPr id="10" name="Rechteck 9"/>
            <p:cNvSpPr/>
            <p:nvPr/>
          </p:nvSpPr>
          <p:spPr bwMode="auto">
            <a:xfrm>
              <a:off x="4247965" y="1088740"/>
              <a:ext cx="4680520" cy="5580000"/>
            </a:xfrm>
            <a:prstGeom prst="rect">
              <a:avLst/>
            </a:prstGeom>
            <a:solidFill>
              <a:schemeClr val="bg1"/>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grpSp>
          <p:nvGrpSpPr>
            <p:cNvPr id="41" name="Gruppieren 40"/>
            <p:cNvGrpSpPr/>
            <p:nvPr/>
          </p:nvGrpSpPr>
          <p:grpSpPr>
            <a:xfrm>
              <a:off x="4356411" y="1442902"/>
              <a:ext cx="4392464" cy="946245"/>
              <a:chOff x="156585" y="2816932"/>
              <a:chExt cx="4392464" cy="946245"/>
            </a:xfrm>
          </p:grpSpPr>
          <p:pic>
            <p:nvPicPr>
              <p:cNvPr id="42" name="Picture 8"/>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19999" y="3029752"/>
                <a:ext cx="382905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feld 42"/>
              <p:cNvSpPr txBox="1"/>
              <p:nvPr/>
            </p:nvSpPr>
            <p:spPr>
              <a:xfrm>
                <a:off x="156585" y="2816932"/>
                <a:ext cx="646331" cy="246221"/>
              </a:xfrm>
              <a:prstGeom prst="rect">
                <a:avLst/>
              </a:prstGeom>
              <a:noFill/>
            </p:spPr>
            <p:txBody>
              <a:bodyPr wrap="none" rtlCol="0">
                <a:spAutoFit/>
              </a:bodyPr>
              <a:lstStyle/>
              <a:p>
                <a:r>
                  <a:rPr lang="en-US" sz="1000" b="1" dirty="0" smtClean="0"/>
                  <a:t>Activity</a:t>
                </a:r>
                <a:endParaRPr lang="en-US" sz="1000" b="1" dirty="0"/>
              </a:p>
            </p:txBody>
          </p:sp>
        </p:grpSp>
        <p:grpSp>
          <p:nvGrpSpPr>
            <p:cNvPr id="44" name="Gruppieren 43"/>
            <p:cNvGrpSpPr/>
            <p:nvPr/>
          </p:nvGrpSpPr>
          <p:grpSpPr>
            <a:xfrm>
              <a:off x="4356411" y="2386395"/>
              <a:ext cx="4320045" cy="1052668"/>
              <a:chOff x="156585" y="3893548"/>
              <a:chExt cx="4320045" cy="1052668"/>
            </a:xfrm>
          </p:grpSpPr>
          <p:pic>
            <p:nvPicPr>
              <p:cNvPr id="4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38030" y="4096487"/>
                <a:ext cx="4038600" cy="84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feld 45"/>
              <p:cNvSpPr txBox="1"/>
              <p:nvPr/>
            </p:nvSpPr>
            <p:spPr>
              <a:xfrm>
                <a:off x="156585" y="3893548"/>
                <a:ext cx="816249" cy="246221"/>
              </a:xfrm>
              <a:prstGeom prst="rect">
                <a:avLst/>
              </a:prstGeom>
              <a:noFill/>
            </p:spPr>
            <p:txBody>
              <a:bodyPr wrap="none" rtlCol="0">
                <a:spAutoFit/>
              </a:bodyPr>
              <a:lstStyle/>
              <a:p>
                <a:r>
                  <a:rPr lang="en-US" sz="1000" b="1" dirty="0" smtClean="0"/>
                  <a:t>Time Lags</a:t>
                </a:r>
                <a:endParaRPr lang="en-US" sz="1000" b="1" dirty="0"/>
              </a:p>
            </p:txBody>
          </p:sp>
        </p:grpSp>
        <p:grpSp>
          <p:nvGrpSpPr>
            <p:cNvPr id="53" name="Gruppieren 52"/>
            <p:cNvGrpSpPr/>
            <p:nvPr/>
          </p:nvGrpSpPr>
          <p:grpSpPr>
            <a:xfrm>
              <a:off x="4356411" y="3501008"/>
              <a:ext cx="4356049" cy="1161410"/>
              <a:chOff x="156585" y="5190852"/>
              <a:chExt cx="4356049" cy="1161410"/>
            </a:xfrm>
          </p:grpSpPr>
          <p:pic>
            <p:nvPicPr>
              <p:cNvPr id="54" name="Picture 6"/>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66832" y="5399132"/>
                <a:ext cx="3745802" cy="95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feld 54"/>
              <p:cNvSpPr txBox="1"/>
              <p:nvPr/>
            </p:nvSpPr>
            <p:spPr>
              <a:xfrm>
                <a:off x="156585" y="5190852"/>
                <a:ext cx="830677" cy="246221"/>
              </a:xfrm>
              <a:prstGeom prst="rect">
                <a:avLst/>
              </a:prstGeom>
              <a:noFill/>
            </p:spPr>
            <p:txBody>
              <a:bodyPr wrap="none" rtlCol="0">
                <a:spAutoFit/>
              </a:bodyPr>
              <a:lstStyle/>
              <a:p>
                <a:r>
                  <a:rPr lang="en-US" sz="1000" b="1" dirty="0" smtClean="0"/>
                  <a:t>Fixed Date</a:t>
                </a:r>
                <a:endParaRPr lang="en-US" sz="1000" b="1" dirty="0"/>
              </a:p>
            </p:txBody>
          </p:sp>
        </p:grpSp>
        <p:grpSp>
          <p:nvGrpSpPr>
            <p:cNvPr id="47" name="Gruppieren 46"/>
            <p:cNvGrpSpPr/>
            <p:nvPr/>
          </p:nvGrpSpPr>
          <p:grpSpPr>
            <a:xfrm>
              <a:off x="4356411" y="4619061"/>
              <a:ext cx="4212033" cy="858558"/>
              <a:chOff x="4859394" y="3147188"/>
              <a:chExt cx="4212033" cy="858558"/>
            </a:xfrm>
          </p:grpSpPr>
          <p:pic>
            <p:nvPicPr>
              <p:cNvPr id="48" name="Picture 3"/>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461452" y="3253271"/>
                <a:ext cx="36099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feld 48"/>
              <p:cNvSpPr txBox="1"/>
              <p:nvPr/>
            </p:nvSpPr>
            <p:spPr>
              <a:xfrm>
                <a:off x="4859394" y="3147188"/>
                <a:ext cx="774571" cy="246221"/>
              </a:xfrm>
              <a:prstGeom prst="rect">
                <a:avLst/>
              </a:prstGeom>
              <a:noFill/>
            </p:spPr>
            <p:txBody>
              <a:bodyPr wrap="none" rtlCol="0">
                <a:spAutoFit/>
              </a:bodyPr>
              <a:lstStyle/>
              <a:p>
                <a:r>
                  <a:rPr lang="en-US" sz="1000" b="1" dirty="0" smtClean="0"/>
                  <a:t>XOR Split</a:t>
                </a:r>
                <a:endParaRPr lang="en-US" sz="1000" b="1" dirty="0"/>
              </a:p>
            </p:txBody>
          </p:sp>
        </p:grpSp>
        <p:grpSp>
          <p:nvGrpSpPr>
            <p:cNvPr id="50" name="Gruppieren 49"/>
            <p:cNvGrpSpPr/>
            <p:nvPr/>
          </p:nvGrpSpPr>
          <p:grpSpPr>
            <a:xfrm>
              <a:off x="4356411" y="5514360"/>
              <a:ext cx="4212033" cy="1045475"/>
              <a:chOff x="4835350" y="4716165"/>
              <a:chExt cx="4212033" cy="1045475"/>
            </a:xfrm>
          </p:grpSpPr>
          <p:pic>
            <p:nvPicPr>
              <p:cNvPr id="51" name="Picture 4"/>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542183" y="4971065"/>
                <a:ext cx="35052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feld 51"/>
              <p:cNvSpPr txBox="1"/>
              <p:nvPr/>
            </p:nvSpPr>
            <p:spPr>
              <a:xfrm>
                <a:off x="4835350" y="4716165"/>
                <a:ext cx="760144" cy="246221"/>
              </a:xfrm>
              <a:prstGeom prst="rect">
                <a:avLst/>
              </a:prstGeom>
              <a:noFill/>
            </p:spPr>
            <p:txBody>
              <a:bodyPr wrap="none" rtlCol="0">
                <a:spAutoFit/>
              </a:bodyPr>
              <a:lstStyle/>
              <a:p>
                <a:r>
                  <a:rPr lang="en-US" sz="1000" b="1" dirty="0" smtClean="0"/>
                  <a:t>XOR Join</a:t>
                </a:r>
                <a:endParaRPr lang="en-US" sz="1000" b="1" dirty="0"/>
              </a:p>
            </p:txBody>
          </p:sp>
        </p:grpSp>
        <p:sp>
          <p:nvSpPr>
            <p:cNvPr id="13" name="Textfeld 12"/>
            <p:cNvSpPr txBox="1"/>
            <p:nvPr/>
          </p:nvSpPr>
          <p:spPr>
            <a:xfrm>
              <a:off x="4268247" y="1139376"/>
              <a:ext cx="4392549" cy="307777"/>
            </a:xfrm>
            <a:prstGeom prst="rect">
              <a:avLst/>
            </a:prstGeom>
            <a:noFill/>
          </p:spPr>
          <p:txBody>
            <a:bodyPr wrap="none" rtlCol="0">
              <a:spAutoFit/>
            </a:bodyPr>
            <a:lstStyle/>
            <a:p>
              <a:r>
                <a:rPr lang="en-US" sz="1400" b="1" dirty="0" smtClean="0"/>
                <a:t>Mapping: Process Model </a:t>
              </a:r>
              <a:r>
                <a:rPr lang="en-US" sz="1400" b="1" dirty="0" smtClean="0">
                  <a:sym typeface="Wingdings" panose="05000000000000000000" pitchFamily="2" charset="2"/>
                </a:rPr>
                <a:t> CSTNU</a:t>
              </a:r>
              <a:r>
                <a:rPr lang="en-US" sz="1400" dirty="0" smtClean="0">
                  <a:sym typeface="Wingdings" panose="05000000000000000000" pitchFamily="2" charset="2"/>
                </a:rPr>
                <a:t> </a:t>
              </a:r>
              <a:r>
                <a:rPr lang="en-US" sz="1100" dirty="0" smtClean="0">
                  <a:sym typeface="Wingdings" panose="05000000000000000000" pitchFamily="2" charset="2"/>
                </a:rPr>
                <a:t>[</a:t>
              </a:r>
              <a:r>
                <a:rPr lang="en-US" sz="1100" dirty="0" err="1" smtClean="0">
                  <a:sym typeface="Wingdings" panose="05000000000000000000" pitchFamily="2" charset="2"/>
                </a:rPr>
                <a:t>Hunsberger</a:t>
              </a:r>
              <a:r>
                <a:rPr lang="en-US" sz="1100" dirty="0" smtClean="0">
                  <a:sym typeface="Wingdings" panose="05000000000000000000" pitchFamily="2" charset="2"/>
                </a:rPr>
                <a:t> et al.]</a:t>
              </a:r>
              <a:endParaRPr lang="en-US" sz="1400" dirty="0"/>
            </a:p>
          </p:txBody>
        </p:sp>
      </p:grpSp>
    </p:spTree>
    <p:extLst>
      <p:ext uri="{BB962C8B-B14F-4D97-AF65-F5344CB8AC3E}">
        <p14:creationId xmlns:p14="http://schemas.microsoft.com/office/powerpoint/2010/main" val="1687652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par>
                          <p:cTn id="43" fill="hold">
                            <p:stCondLst>
                              <p:cond delay="0"/>
                            </p:stCondLst>
                            <p:childTnLst>
                              <p:par>
                                <p:cTn id="44" presetID="1" presetClass="entr" presetSubtype="0" fill="hold" nodeType="afterEffect">
                                  <p:stCondLst>
                                    <p:cond delay="500"/>
                                  </p:stCondLst>
                                  <p:childTnLst>
                                    <p:set>
                                      <p:cBhvr>
                                        <p:cTn id="45" dur="1" fill="hold">
                                          <p:stCondLst>
                                            <p:cond delay="0"/>
                                          </p:stCondLst>
                                        </p:cTn>
                                        <p:tgtEl>
                                          <p:spTgt spid="57"/>
                                        </p:tgtEl>
                                        <p:attrNameLst>
                                          <p:attrName>style.visibility</p:attrName>
                                        </p:attrNameLst>
                                      </p:cBhvr>
                                      <p:to>
                                        <p:strVal val="visible"/>
                                      </p:to>
                                    </p:set>
                                  </p:childTnLst>
                                </p:cTn>
                              </p:par>
                            </p:childTnLst>
                          </p:cTn>
                        </p:par>
                        <p:par>
                          <p:cTn id="46" fill="hold">
                            <p:stCondLst>
                              <p:cond delay="500"/>
                            </p:stCondLst>
                            <p:childTnLst>
                              <p:par>
                                <p:cTn id="47" presetID="1" presetClass="entr" presetSubtype="0" fill="hold" nodeType="afterEffect">
                                  <p:stCondLst>
                                    <p:cond delay="50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xEl>
                                              <p:pRg st="0" end="0"/>
                                            </p:txEl>
                                          </p:spTgt>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xit" presetSubtype="0" fill="hold" nodeType="withEffect">
                                  <p:stCondLst>
                                    <p:cond delay="0"/>
                                  </p:stCondLst>
                                  <p:childTnLst>
                                    <p:animEffect transition="out" filter="fade">
                                      <p:cBhvr>
                                        <p:cTn id="57" dur="500"/>
                                        <p:tgtEl>
                                          <p:spTgt spid="1027"/>
                                        </p:tgtEl>
                                      </p:cBhvr>
                                    </p:animEffect>
                                    <p:set>
                                      <p:cBhvr>
                                        <p:cTn id="58" dur="1" fill="hold">
                                          <p:stCondLst>
                                            <p:cond delay="499"/>
                                          </p:stCondLst>
                                        </p:cTn>
                                        <p:tgtEl>
                                          <p:spTgt spid="102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xEl>
                                              <p:pRg st="1" end="1"/>
                                            </p:txEl>
                                          </p:spTgt>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xit" presetSubtype="0" fill="hold" nodeType="withEffect">
                                  <p:stCondLst>
                                    <p:cond delay="0"/>
                                  </p:stCondLst>
                                  <p:childTnLst>
                                    <p:animEffect transition="out" filter="fade">
                                      <p:cBhvr>
                                        <p:cTn id="69" dur="500"/>
                                        <p:tgtEl>
                                          <p:spTgt spid="37"/>
                                        </p:tgtEl>
                                      </p:cBhvr>
                                    </p:animEffect>
                                    <p:set>
                                      <p:cBhvr>
                                        <p:cTn id="70" dur="1" fill="hold">
                                          <p:stCondLst>
                                            <p:cond delay="499"/>
                                          </p:stCondLst>
                                        </p:cTn>
                                        <p:tgtEl>
                                          <p:spTgt spid="3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xit" presetSubtype="0" fill="hold" nodeType="withEffect">
                                  <p:stCondLst>
                                    <p:cond delay="0"/>
                                  </p:stCondLst>
                                  <p:childTnLst>
                                    <p:animEffect transition="out" filter="fade">
                                      <p:cBhvr>
                                        <p:cTn id="77" dur="500"/>
                                        <p:tgtEl>
                                          <p:spTgt spid="1026"/>
                                        </p:tgtEl>
                                      </p:cBhvr>
                                    </p:animEffect>
                                    <p:set>
                                      <p:cBhvr>
                                        <p:cTn id="78"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56" grpId="0" animBg="1"/>
      <p:bldP spid="5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b="1" dirty="0" smtClean="0">
                <a:sym typeface="Wingdings" pitchFamily="2" charset="2"/>
              </a:rPr>
              <a:t>Question </a:t>
            </a:r>
            <a:r>
              <a:rPr lang="en-US" b="1" dirty="0">
                <a:sym typeface="Wingdings" pitchFamily="2" charset="2"/>
              </a:rPr>
              <a:t>3</a:t>
            </a:r>
            <a:r>
              <a:rPr lang="en-US" dirty="0">
                <a:sym typeface="Wingdings" pitchFamily="2" charset="2"/>
              </a:rPr>
              <a:t>: How to </a:t>
            </a:r>
            <a:r>
              <a:rPr lang="en-US" b="1" dirty="0">
                <a:sym typeface="Wingdings" pitchFamily="2" charset="2"/>
              </a:rPr>
              <a:t>monitor</a:t>
            </a:r>
            <a:r>
              <a:rPr lang="en-US" dirty="0">
                <a:sym typeface="Wingdings" pitchFamily="2" charset="2"/>
              </a:rPr>
              <a:t> </a:t>
            </a:r>
            <a:r>
              <a:rPr lang="en-US" dirty="0" smtClean="0">
                <a:sym typeface="Wingdings" pitchFamily="2" charset="2"/>
              </a:rPr>
              <a:t>and </a:t>
            </a:r>
            <a:r>
              <a:rPr lang="en-US" b="1" dirty="0" smtClean="0">
                <a:sym typeface="Wingdings" pitchFamily="2" charset="2"/>
              </a:rPr>
              <a:t>re-check</a:t>
            </a:r>
            <a:r>
              <a:rPr lang="en-US" dirty="0" smtClean="0">
                <a:sym typeface="Wingdings" pitchFamily="2" charset="2"/>
              </a:rPr>
              <a:t> </a:t>
            </a:r>
            <a:r>
              <a:rPr lang="en-US" dirty="0" err="1">
                <a:sym typeface="Wingdings" pitchFamily="2" charset="2"/>
              </a:rPr>
              <a:t>executability</a:t>
            </a:r>
            <a:r>
              <a:rPr lang="en-US" dirty="0">
                <a:sym typeface="Wingdings" pitchFamily="2" charset="2"/>
              </a:rPr>
              <a:t> during run time?</a:t>
            </a:r>
            <a:endParaRPr lang="en-US" dirty="0"/>
          </a:p>
          <a:p>
            <a:pPr>
              <a:tabLst>
                <a:tab pos="4932363" algn="l"/>
              </a:tabLst>
            </a:pPr>
            <a:endParaRPr lang="en-US" dirty="0"/>
          </a:p>
          <a:p>
            <a:pPr>
              <a:tabLst>
                <a:tab pos="4932363" algn="l"/>
              </a:tabLst>
            </a:pPr>
            <a:endParaRPr lang="en-US" dirty="0"/>
          </a:p>
          <a:p>
            <a:pPr marL="285750" indent="-285750">
              <a:buFont typeface="Arial" panose="020B0604020202020204" pitchFamily="34" charset="0"/>
              <a:buChar char="•"/>
            </a:pPr>
            <a:endParaRPr lang="en-US" dirty="0" smtClean="0"/>
          </a:p>
          <a:p>
            <a:pPr lvl="1" indent="0" algn="ctr">
              <a:buNone/>
            </a:pPr>
            <a:endParaRPr lang="en-US" dirty="0">
              <a:sym typeface="Wingdings" pitchFamily="2" charset="2"/>
            </a:endParaRPr>
          </a:p>
          <a:p>
            <a:pPr lvl="1" indent="0" algn="ctr">
              <a:buNone/>
            </a:pPr>
            <a:endParaRPr lang="en-US" dirty="0" smtClean="0">
              <a:sym typeface="Wingdings" pitchFamily="2" charset="2"/>
            </a:endParaRPr>
          </a:p>
          <a:p>
            <a:pPr lvl="1" indent="0" algn="ctr">
              <a:buNone/>
            </a:pPr>
            <a:endParaRPr lang="en-US" dirty="0">
              <a:sym typeface="Wingdings" pitchFamily="2" charset="2"/>
            </a:endParaRPr>
          </a:p>
          <a:p>
            <a:pPr lvl="1" indent="0" algn="ctr">
              <a:buNone/>
            </a:pPr>
            <a:endParaRPr lang="en-US" dirty="0" smtClean="0">
              <a:sym typeface="Wingdings" pitchFamily="2" charset="2"/>
            </a:endParaRPr>
          </a:p>
          <a:p>
            <a:pPr lvl="1" indent="0" algn="ctr">
              <a:buNone/>
            </a:pPr>
            <a:endParaRPr lang="en-US" dirty="0">
              <a:sym typeface="Wingdings" pitchFamily="2" charset="2"/>
            </a:endParaRPr>
          </a:p>
          <a:p>
            <a:pPr lvl="1" indent="0" algn="ctr">
              <a:buNone/>
            </a:pPr>
            <a:endParaRPr lang="en-US" dirty="0" smtClean="0">
              <a:sym typeface="Wingdings" pitchFamily="2" charset="2"/>
            </a:endParaRPr>
          </a:p>
          <a:p>
            <a:endParaRPr lang="en-US" dirty="0"/>
          </a:p>
        </p:txBody>
      </p:sp>
      <p:sp>
        <p:nvSpPr>
          <p:cNvPr id="3" name="Titel 2"/>
          <p:cNvSpPr>
            <a:spLocks noGrp="1"/>
          </p:cNvSpPr>
          <p:nvPr>
            <p:ph type="title"/>
          </p:nvPr>
        </p:nvSpPr>
        <p:spPr/>
        <p:txBody>
          <a:bodyPr/>
          <a:lstStyle/>
          <a:p>
            <a:r>
              <a:rPr lang="en-US" dirty="0" smtClean="0"/>
              <a:t>Enactment of Time-aware Processes</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8" name="Executio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3981028"/>
            <a:ext cx="8315325" cy="2400300"/>
          </a:xfrm>
          <a:prstGeom prst="rect">
            <a:avLst/>
          </a:prstGeom>
        </p:spPr>
      </p:pic>
      <p:pic>
        <p:nvPicPr>
          <p:cNvPr id="12" name="Executio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00" y="3981028"/>
            <a:ext cx="8315325" cy="2400300"/>
          </a:xfrm>
          <a:prstGeom prst="rect">
            <a:avLst/>
          </a:prstGeom>
        </p:spPr>
      </p:pic>
      <p:pic>
        <p:nvPicPr>
          <p:cNvPr id="13" name="Executio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00" y="3981028"/>
            <a:ext cx="8315325" cy="2400300"/>
          </a:xfrm>
          <a:prstGeom prst="rect">
            <a:avLst/>
          </a:prstGeom>
        </p:spPr>
      </p:pic>
      <p:pic>
        <p:nvPicPr>
          <p:cNvPr id="14" name="Executio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000" y="3981028"/>
            <a:ext cx="8315325" cy="2400300"/>
          </a:xfrm>
          <a:prstGeom prst="rect">
            <a:avLst/>
          </a:prstGeom>
        </p:spPr>
      </p:pic>
      <p:pic>
        <p:nvPicPr>
          <p:cNvPr id="16" name="Executio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000" y="3981028"/>
            <a:ext cx="8315325" cy="2400300"/>
          </a:xfrm>
          <a:prstGeom prst="rect">
            <a:avLst/>
          </a:prstGeom>
        </p:spPr>
      </p:pic>
      <p:pic>
        <p:nvPicPr>
          <p:cNvPr id="17" name="Flash" descr="C:\Users\Andreas\Documents\Dissertation\Präsentation\Vorträge\BPM14\images\Flash.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338"/>
          <a:stretch/>
        </p:blipFill>
        <p:spPr bwMode="auto">
          <a:xfrm rot="391494">
            <a:off x="3886929" y="4272361"/>
            <a:ext cx="255711" cy="6307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911937" y="936000"/>
            <a:ext cx="1134427" cy="1137285"/>
          </a:xfrm>
          <a:prstGeom prst="rect">
            <a:avLst/>
          </a:prstGeom>
          <a:noFill/>
          <a:extLst>
            <a:ext uri="{909E8E84-426E-40DD-AFC4-6F175D3DCCD1}">
              <a14:hiddenFill xmlns:a14="http://schemas.microsoft.com/office/drawing/2010/main">
                <a:solidFill>
                  <a:srgbClr val="FFFFFF"/>
                </a:solidFill>
              </a14:hiddenFill>
            </a:ext>
          </a:extLst>
        </p:spPr>
      </p:pic>
      <p:sp>
        <p:nvSpPr>
          <p:cNvPr id="24" name="Summary Execution"/>
          <p:cNvSpPr/>
          <p:nvPr/>
        </p:nvSpPr>
        <p:spPr bwMode="auto">
          <a:xfrm>
            <a:off x="503548" y="2073296"/>
            <a:ext cx="5292000" cy="1520190"/>
          </a:xfrm>
          <a:prstGeom prst="roundRect">
            <a:avLst>
              <a:gd name="adj" fmla="val 5061"/>
            </a:avLst>
          </a:prstGeom>
          <a:solidFill>
            <a:schemeClr val="bg1">
              <a:lumMod val="95000"/>
            </a:schemeClr>
          </a:solidFill>
          <a:ln w="3175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nSpc>
                <a:spcPct val="100000"/>
              </a:lnSpc>
              <a:spcAft>
                <a:spcPts val="600"/>
              </a:spcAft>
            </a:pPr>
            <a:r>
              <a:rPr lang="en-US" sz="1400" b="1" dirty="0">
                <a:solidFill>
                  <a:srgbClr val="A3263A"/>
                </a:solidFill>
              </a:rPr>
              <a:t>Executing and monitoring time-aware process </a:t>
            </a:r>
            <a:r>
              <a:rPr lang="en-US" sz="1400" b="1" dirty="0" smtClean="0">
                <a:solidFill>
                  <a:srgbClr val="A3263A"/>
                </a:solidFill>
              </a:rPr>
              <a:t>instances</a:t>
            </a:r>
          </a:p>
          <a:p>
            <a:pPr marL="540000" indent="-285750">
              <a:spcAft>
                <a:spcPts val="600"/>
              </a:spcAft>
              <a:buFont typeface="Arial" pitchFamily="34" charset="0"/>
              <a:buChar char="•"/>
            </a:pPr>
            <a:r>
              <a:rPr lang="en-US" sz="1400" b="1" dirty="0" smtClean="0"/>
              <a:t>Monitoring</a:t>
            </a:r>
          </a:p>
          <a:p>
            <a:pPr marL="540000" indent="-285750">
              <a:spcAft>
                <a:spcPts val="600"/>
              </a:spcAft>
              <a:buFont typeface="Arial" pitchFamily="34" charset="0"/>
              <a:buChar char="•"/>
            </a:pPr>
            <a:r>
              <a:rPr lang="en-US" sz="1400" b="1" dirty="0" smtClean="0"/>
              <a:t>Predicting </a:t>
            </a:r>
            <a:r>
              <a:rPr lang="en-US" sz="1400" b="1" dirty="0"/>
              <a:t>execution </a:t>
            </a:r>
            <a:r>
              <a:rPr lang="en-US" sz="1400" b="1" dirty="0" smtClean="0"/>
              <a:t>times</a:t>
            </a:r>
          </a:p>
          <a:p>
            <a:pPr marL="540000" indent="-285750">
              <a:spcAft>
                <a:spcPts val="600"/>
              </a:spcAft>
              <a:buFont typeface="Arial" pitchFamily="34" charset="0"/>
              <a:buChar char="•"/>
            </a:pPr>
            <a:r>
              <a:rPr lang="en-US" sz="1400" b="1" dirty="0" smtClean="0"/>
              <a:t>Predicting </a:t>
            </a:r>
            <a:r>
              <a:rPr lang="en-US" sz="1400" b="1" dirty="0"/>
              <a:t>and detecting critical </a:t>
            </a:r>
            <a:r>
              <a:rPr lang="en-US" sz="1400" b="1" dirty="0" smtClean="0"/>
              <a:t>situations</a:t>
            </a:r>
          </a:p>
          <a:p>
            <a:pPr marL="540000" indent="-285750">
              <a:spcAft>
                <a:spcPts val="600"/>
              </a:spcAft>
              <a:buFont typeface="Arial" pitchFamily="34" charset="0"/>
              <a:buChar char="•"/>
            </a:pPr>
            <a:r>
              <a:rPr lang="en-US" sz="1400" dirty="0" smtClean="0"/>
              <a:t>Ensuring efficiency</a:t>
            </a:r>
            <a:endParaRPr lang="en-US" sz="1400" dirty="0"/>
          </a:p>
        </p:txBody>
      </p:sp>
    </p:spTree>
    <p:extLst>
      <p:ext uri="{BB962C8B-B14F-4D97-AF65-F5344CB8AC3E}">
        <p14:creationId xmlns:p14="http://schemas.microsoft.com/office/powerpoint/2010/main" val="4160056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900"/>
                                        <p:tgtEl>
                                          <p:spTgt spid="13"/>
                                        </p:tgtEl>
                                      </p:cBhvr>
                                    </p:animEffect>
                                  </p:childTnLst>
                                </p:cTn>
                              </p:par>
                            </p:childTnLst>
                          </p:cTn>
                        </p:par>
                        <p:par>
                          <p:cTn id="15" fill="hold">
                            <p:stCondLst>
                              <p:cond delay="1900"/>
                            </p:stCondLst>
                            <p:childTnLst>
                              <p:par>
                                <p:cTn id="16" presetID="1" presetClass="exit" presetSubtype="0" fill="hold" nodeType="after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1900"/>
                            </p:stCondLst>
                            <p:childTnLst>
                              <p:par>
                                <p:cTn id="19" presetID="10" presetClass="entr" presetSubtype="0" fill="hold"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nodeType="withEffect">
                                  <p:stCondLst>
                                    <p:cond delay="50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xit" presetSubtype="0" fill="hold"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Dynamic Changes</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sp>
        <p:nvSpPr>
          <p:cNvPr id="2" name="Inhaltsplatzhalter 1"/>
          <p:cNvSpPr>
            <a:spLocks noGrp="1"/>
          </p:cNvSpPr>
          <p:nvPr>
            <p:ph idx="1"/>
          </p:nvPr>
        </p:nvSpPr>
        <p:spPr>
          <a:xfrm>
            <a:off x="432000" y="1440000"/>
            <a:ext cx="8280000" cy="787975"/>
          </a:xfrm>
        </p:spPr>
        <p:txBody>
          <a:bodyPr/>
          <a:lstStyle/>
          <a:p>
            <a:r>
              <a:rPr lang="en-US" b="1" dirty="0" smtClean="0">
                <a:sym typeface="Wingdings" pitchFamily="2" charset="2"/>
              </a:rPr>
              <a:t>Question 4</a:t>
            </a:r>
            <a:r>
              <a:rPr lang="en-US" dirty="0" smtClean="0">
                <a:sym typeface="Wingdings" pitchFamily="2" charset="2"/>
              </a:rPr>
              <a:t>: How can time-aware process instances be </a:t>
            </a:r>
            <a:r>
              <a:rPr lang="en-US" b="1" dirty="0" smtClean="0">
                <a:sym typeface="Wingdings" pitchFamily="2" charset="2"/>
              </a:rPr>
              <a:t>dynamically </a:t>
            </a:r>
            <a:br>
              <a:rPr lang="en-US" b="1" dirty="0" smtClean="0">
                <a:sym typeface="Wingdings" pitchFamily="2" charset="2"/>
              </a:rPr>
            </a:br>
            <a:r>
              <a:rPr lang="en-US" b="1" dirty="0" smtClean="0">
                <a:sym typeface="Wingdings" pitchFamily="2" charset="2"/>
              </a:rPr>
              <a:t>	      adapted</a:t>
            </a:r>
            <a:r>
              <a:rPr lang="en-US" dirty="0">
                <a:sym typeface="Wingdings" panose="05000000000000000000" pitchFamily="2" charset="2"/>
              </a:rPr>
              <a:t>?</a:t>
            </a:r>
          </a:p>
          <a:p>
            <a:pPr marL="825750" lvl="1" indent="-285750">
              <a:buFont typeface="Arial" panose="020B0604020202020204" pitchFamily="34" charset="0"/>
              <a:buChar char="•"/>
            </a:pPr>
            <a:endParaRPr lang="en-US" dirty="0" smtClean="0">
              <a:sym typeface="Wingdings" panose="05000000000000000000" pitchFamily="2" charset="2"/>
            </a:endParaRPr>
          </a:p>
          <a:p>
            <a:pPr marL="825750" lvl="1" indent="-285750">
              <a:buFont typeface="Arial" panose="020B0604020202020204" pitchFamily="34" charset="0"/>
              <a:buChar char="•"/>
            </a:pPr>
            <a:endParaRPr lang="en-US" dirty="0" smtClean="0">
              <a:sym typeface="Wingdings" panose="05000000000000000000" pitchFamily="2" charset="2"/>
            </a:endParaRPr>
          </a:p>
          <a:p>
            <a:endParaRPr lang="en-US" dirty="0" smtClean="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smtClean="0">
              <a:sym typeface="Wingdings" panose="05000000000000000000" pitchFamily="2" charset="2"/>
            </a:endParaRPr>
          </a:p>
          <a:p>
            <a:pPr marL="285750" indent="-285750">
              <a:buFont typeface="Arial" panose="020B0604020202020204" pitchFamily="34" charset="0"/>
              <a:buChar char="•"/>
            </a:pPr>
            <a:endParaRPr lang="en-US" dirty="0">
              <a:sym typeface="Wingdings" panose="05000000000000000000" pitchFamily="2" charset="2"/>
            </a:endParaRPr>
          </a:p>
        </p:txBody>
      </p:sp>
      <p:pic>
        <p:nvPicPr>
          <p:cNvPr id="5" name="LifeCycle Executio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20000" y="936000"/>
            <a:ext cx="1134427" cy="1137285"/>
          </a:xfrm>
          <a:prstGeom prst="rect">
            <a:avLst/>
          </a:prstGeom>
          <a:noFill/>
          <a:extLst>
            <a:ext uri="{909E8E84-426E-40DD-AFC4-6F175D3DCCD1}">
              <a14:hiddenFill xmlns:a14="http://schemas.microsoft.com/office/drawing/2010/main">
                <a:solidFill>
                  <a:srgbClr val="FFFFFF"/>
                </a:solidFill>
              </a14:hiddenFill>
            </a:ext>
          </a:extLst>
        </p:spPr>
      </p:pic>
      <p:pic>
        <p:nvPicPr>
          <p:cNvPr id="19" name="LifeCycle Adaptati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20000" y="936000"/>
            <a:ext cx="1134427" cy="1137284"/>
          </a:xfrm>
          <a:prstGeom prst="rect">
            <a:avLst/>
          </a:prstGeom>
          <a:noFill/>
          <a:extLst>
            <a:ext uri="{909E8E84-426E-40DD-AFC4-6F175D3DCCD1}">
              <a14:hiddenFill xmlns:a14="http://schemas.microsoft.com/office/drawing/2010/main">
                <a:solidFill>
                  <a:srgbClr val="FFFFFF"/>
                </a:solidFill>
              </a14:hiddenFill>
            </a:ext>
          </a:extLst>
        </p:spPr>
      </p:pic>
      <p:pic>
        <p:nvPicPr>
          <p:cNvPr id="21" name="Big Process Evolution"/>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63918" y="2749405"/>
            <a:ext cx="7416165" cy="2047747"/>
          </a:xfrm>
          <a:prstGeom prst="rect">
            <a:avLst/>
          </a:prstGeom>
          <a:noFill/>
          <a:extLst/>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085" y="3150690"/>
            <a:ext cx="7415996" cy="1646462"/>
          </a:xfrm>
          <a:prstGeom prst="rect">
            <a:avLst/>
          </a:prstGeom>
        </p:spPr>
      </p:pic>
      <p:grpSp>
        <p:nvGrpSpPr>
          <p:cNvPr id="22" name="Gruppieren 5"/>
          <p:cNvGrpSpPr>
            <a:grpSpLocks/>
          </p:cNvGrpSpPr>
          <p:nvPr/>
        </p:nvGrpSpPr>
        <p:grpSpPr bwMode="auto">
          <a:xfrm rot="877980">
            <a:off x="5965189" y="2443414"/>
            <a:ext cx="2698750" cy="2155825"/>
            <a:chOff x="5918200" y="554038"/>
            <a:chExt cx="2698750" cy="2155825"/>
          </a:xfrm>
        </p:grpSpPr>
        <p:pic>
          <p:nvPicPr>
            <p:cNvPr id="23" name="Picture 6" descr="C:\Dokumente und Einstellungen\ly\Lokale Einstellungen\Temporary Internet Files\Content.IE5\HP7TVSEP\MCj04248020000[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feld 4"/>
            <p:cNvSpPr txBox="1">
              <a:spLocks noChangeArrowheads="1"/>
            </p:cNvSpPr>
            <p:nvPr/>
          </p:nvSpPr>
          <p:spPr bwMode="auto">
            <a:xfrm rot="21405910">
              <a:off x="6063996" y="765122"/>
              <a:ext cx="2430463" cy="1716087"/>
            </a:xfrm>
            <a:prstGeom prst="rect">
              <a:avLst/>
            </a:prstGeom>
            <a:noFill/>
            <a:ln w="9525">
              <a:noFill/>
              <a:miter lim="800000"/>
              <a:headEnd/>
              <a:tailEnd/>
            </a:ln>
          </p:spPr>
          <p:txBody>
            <a:bodyPr/>
            <a:lstStyle/>
            <a:p>
              <a:pPr>
                <a:defRPr/>
              </a:pPr>
              <a:endParaRPr lang="en-US" sz="1600" dirty="0">
                <a:latin typeface="+mn-lt"/>
                <a:cs typeface="Courier New" pitchFamily="49" charset="0"/>
              </a:endParaRPr>
            </a:p>
            <a:p>
              <a:pPr>
                <a:defRPr/>
              </a:pPr>
              <a:r>
                <a:rPr lang="en-US" sz="1600" dirty="0" smtClean="0">
                  <a:cs typeface="Courier New" pitchFamily="49" charset="0"/>
                </a:rPr>
                <a:t>The patient </a:t>
              </a:r>
              <a:r>
                <a:rPr lang="en-US" sz="1600" dirty="0">
                  <a:cs typeface="Courier New" pitchFamily="49" charset="0"/>
                </a:rPr>
                <a:t>has hypertension, </a:t>
              </a:r>
              <a:r>
                <a:rPr lang="en-US" sz="1600" dirty="0" smtClean="0">
                  <a:cs typeface="Courier New" pitchFamily="49" charset="0"/>
                </a:rPr>
                <a:t>we need to do an </a:t>
              </a:r>
              <a:r>
                <a:rPr lang="en-US" sz="1600" dirty="0" smtClean="0">
                  <a:latin typeface="Courier New" pitchFamily="49" charset="0"/>
                  <a:cs typeface="Courier New" pitchFamily="49" charset="0"/>
                </a:rPr>
                <a:t>additional examination.</a:t>
              </a:r>
              <a:endParaRPr lang="en-US" sz="1600" dirty="0">
                <a:latin typeface="Arial" charset="0"/>
              </a:endParaRPr>
            </a:p>
          </p:txBody>
        </p:sp>
      </p:grpSp>
      <p:sp>
        <p:nvSpPr>
          <p:cNvPr id="18" name="Summary Adaptation"/>
          <p:cNvSpPr/>
          <p:nvPr/>
        </p:nvSpPr>
        <p:spPr bwMode="auto">
          <a:xfrm>
            <a:off x="815259" y="4977172"/>
            <a:ext cx="4824000" cy="1253698"/>
          </a:xfrm>
          <a:prstGeom prst="roundRect">
            <a:avLst>
              <a:gd name="adj" fmla="val 10491"/>
            </a:avLst>
          </a:prstGeom>
          <a:solidFill>
            <a:schemeClr val="bg1">
              <a:lumMod val="95000"/>
            </a:schemeClr>
          </a:solidFill>
          <a:ln w="3175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spcAft>
                <a:spcPts val="600"/>
              </a:spcAft>
            </a:pPr>
            <a:r>
              <a:rPr lang="en-US" sz="1400" b="1" dirty="0" smtClean="0">
                <a:solidFill>
                  <a:srgbClr val="A3263A"/>
                </a:solidFill>
              </a:rPr>
              <a:t>Dynamic changes </a:t>
            </a:r>
            <a:r>
              <a:rPr lang="en-US" sz="1400" b="1" dirty="0">
                <a:solidFill>
                  <a:srgbClr val="A3263A"/>
                </a:solidFill>
              </a:rPr>
              <a:t>of </a:t>
            </a:r>
            <a:r>
              <a:rPr lang="en-US" sz="1400" b="1" dirty="0" smtClean="0">
                <a:solidFill>
                  <a:srgbClr val="A3263A"/>
                </a:solidFill>
              </a:rPr>
              <a:t>time-aware process instances</a:t>
            </a:r>
            <a:endParaRPr lang="en-US" sz="1400" dirty="0">
              <a:solidFill>
                <a:srgbClr val="A3263A"/>
              </a:solidFill>
            </a:endParaRPr>
          </a:p>
          <a:p>
            <a:pPr marL="540000" indent="-285750">
              <a:spcAft>
                <a:spcPts val="600"/>
              </a:spcAft>
              <a:buFont typeface="Arial" pitchFamily="34" charset="0"/>
              <a:buChar char="•"/>
            </a:pPr>
            <a:r>
              <a:rPr lang="en-US" sz="1400" b="1" dirty="0"/>
              <a:t>Structural </a:t>
            </a:r>
            <a:r>
              <a:rPr lang="en-US" sz="1400" b="1" dirty="0" smtClean="0"/>
              <a:t>and temporal </a:t>
            </a:r>
            <a:r>
              <a:rPr lang="en-US" sz="1400" b="1" dirty="0"/>
              <a:t>changes</a:t>
            </a:r>
          </a:p>
          <a:p>
            <a:pPr marL="540000" indent="-285750">
              <a:spcAft>
                <a:spcPts val="600"/>
              </a:spcAft>
              <a:buFont typeface="Arial" pitchFamily="34" charset="0"/>
              <a:buChar char="•"/>
            </a:pPr>
            <a:r>
              <a:rPr lang="en-US" sz="1400" b="1" dirty="0"/>
              <a:t>Ensuring correctness and </a:t>
            </a:r>
            <a:r>
              <a:rPr lang="en-US" sz="1400" b="1" dirty="0" err="1" smtClean="0"/>
              <a:t>executability</a:t>
            </a:r>
            <a:endParaRPr lang="en-US" sz="1400" b="1" dirty="0" smtClean="0"/>
          </a:p>
          <a:p>
            <a:pPr marL="540000" indent="-285750">
              <a:spcAft>
                <a:spcPts val="600"/>
              </a:spcAft>
              <a:buFont typeface="Arial" pitchFamily="34" charset="0"/>
              <a:buChar char="•"/>
            </a:pPr>
            <a:r>
              <a:rPr lang="en-US" sz="1400" b="1" dirty="0" smtClean="0"/>
              <a:t>Ensuring efficiency</a:t>
            </a:r>
            <a:endParaRPr lang="en-US" sz="1400" b="1" dirty="0"/>
          </a:p>
        </p:txBody>
      </p:sp>
      <p:sp>
        <p:nvSpPr>
          <p:cNvPr id="20" name="Literatur"/>
          <p:cNvSpPr/>
          <p:nvPr/>
        </p:nvSpPr>
        <p:spPr bwMode="auto">
          <a:xfrm>
            <a:off x="251520" y="6394228"/>
            <a:ext cx="8640960" cy="707180"/>
          </a:xfrm>
          <a:prstGeom prst="roundRect">
            <a:avLst/>
          </a:prstGeom>
          <a:solidFill>
            <a:schemeClr val="accent1">
              <a:lumMod val="20000"/>
              <a:lumOff val="80000"/>
            </a:schemeClr>
          </a:solidFill>
          <a:ln w="25400" cap="flat" cmpd="sng" algn="ctr">
            <a:solidFill>
              <a:srgbClr val="A1243D"/>
            </a:solidFill>
            <a:prstDash val="solid"/>
            <a:round/>
            <a:headEnd type="none" w="med" len="med"/>
            <a:tailEnd type="none" w="med" len="med"/>
          </a:ln>
          <a:effectLst/>
          <a:extLst/>
        </p:spPr>
        <p:txBody>
          <a:bodyPr vert="horz" wrap="square" lIns="91440" tIns="45720" rIns="91440" bIns="252000" numCol="1" rtlCol="0" anchor="b" anchorCtr="0" compatLnSpc="1">
            <a:prstTxWarp prst="textNoShape">
              <a:avLst/>
            </a:prstTxWarp>
            <a:spAutoFit/>
          </a:bodyPr>
          <a:lstStyle/>
          <a:p>
            <a:r>
              <a:rPr lang="en-US" sz="1100" dirty="0" smtClean="0"/>
              <a:t>Andreas </a:t>
            </a:r>
            <a:r>
              <a:rPr lang="en-US" sz="1100" dirty="0"/>
              <a:t>Lanz and Manfred Reichert. </a:t>
            </a:r>
            <a:r>
              <a:rPr lang="en-US" sz="1100" b="1" dirty="0"/>
              <a:t>Dealing with changes of time-aware processes</a:t>
            </a:r>
            <a:r>
              <a:rPr lang="en-US" sz="1100" dirty="0"/>
              <a:t>. In </a:t>
            </a:r>
            <a:r>
              <a:rPr lang="en-US" sz="1100" i="1" dirty="0" err="1" smtClean="0"/>
              <a:t>Proc</a:t>
            </a:r>
            <a:r>
              <a:rPr lang="en-US" sz="1100" i="1" dirty="0" smtClean="0"/>
              <a:t>  </a:t>
            </a:r>
            <a:r>
              <a:rPr lang="en-US" sz="1100" i="1" dirty="0"/>
              <a:t>BPM'14, </a:t>
            </a:r>
            <a:r>
              <a:rPr lang="en-US" sz="1100" i="1" dirty="0" smtClean="0"/>
              <a:t>pages  217-233</a:t>
            </a:r>
            <a:r>
              <a:rPr lang="en-US" sz="1100" i="1" dirty="0"/>
              <a:t>. Springer, 2014</a:t>
            </a:r>
            <a:r>
              <a:rPr lang="en-US" sz="1100" i="1" dirty="0" smtClean="0"/>
              <a:t>.</a:t>
            </a:r>
            <a:r>
              <a:rPr lang="en-US" sz="1100" dirty="0" smtClean="0"/>
              <a:t>.</a:t>
            </a:r>
            <a:endParaRPr lang="en-US" sz="1100" i="1" dirty="0"/>
          </a:p>
        </p:txBody>
      </p:sp>
    </p:spTree>
    <p:extLst>
      <p:ext uri="{BB962C8B-B14F-4D97-AF65-F5344CB8AC3E}">
        <p14:creationId xmlns:p14="http://schemas.microsoft.com/office/powerpoint/2010/main" val="3720071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8" fill="hold" grpId="1" nodeType="click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0-ppt_w/2"/>
                                          </p:val>
                                        </p:tav>
                                      </p:tavLst>
                                    </p:anim>
                                    <p:anim calcmode="lin" valueType="num">
                                      <p:cBhvr additive="base">
                                        <p:cTn id="17" dur="500"/>
                                        <p:tgtEl>
                                          <p:spTgt spid="18"/>
                                        </p:tgtEl>
                                        <p:attrNameLst>
                                          <p:attrName>ppt_y</p:attrName>
                                        </p:attrNameLst>
                                      </p:cBhvr>
                                      <p:tavLst>
                                        <p:tav tm="0">
                                          <p:val>
                                            <p:strVal val="ppt_y"/>
                                          </p:val>
                                        </p:tav>
                                        <p:tav tm="100000">
                                          <p:val>
                                            <p:strVal val="ppt_y"/>
                                          </p:val>
                                        </p:tav>
                                      </p:tavLst>
                                    </p:anim>
                                    <p:set>
                                      <p:cBhvr>
                                        <p:cTn id="18" dur="1" fill="hold">
                                          <p:stCondLst>
                                            <p:cond delay="499"/>
                                          </p:stCondLst>
                                        </p:cTn>
                                        <p:tgtEl>
                                          <p:spTgt spid="1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animBg="1"/>
      <p:bldP spid="18" grpId="1"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Dynamic Changes</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sz="900" dirty="0"/>
          </a:p>
        </p:txBody>
      </p:sp>
      <p:pic>
        <p:nvPicPr>
          <p:cNvPr id="6" name="PM Befo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844" y="1196752"/>
            <a:ext cx="3991928" cy="1854518"/>
          </a:xfrm>
          <a:prstGeom prst="rect">
            <a:avLst/>
          </a:prstGeom>
        </p:spPr>
      </p:pic>
      <p:grpSp>
        <p:nvGrpSpPr>
          <p:cNvPr id="2" name="Gruppieren 1"/>
          <p:cNvGrpSpPr/>
          <p:nvPr/>
        </p:nvGrpSpPr>
        <p:grpSpPr>
          <a:xfrm>
            <a:off x="521494" y="3501008"/>
            <a:ext cx="8101012" cy="3028355"/>
            <a:chOff x="521494" y="3501008"/>
            <a:chExt cx="8101012" cy="3028355"/>
          </a:xfrm>
        </p:grpSpPr>
        <p:pic>
          <p:nvPicPr>
            <p:cNvPr id="9" name="TM Befo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1696" y="3501008"/>
              <a:ext cx="4860608" cy="800100"/>
            </a:xfrm>
            <a:prstGeom prst="rect">
              <a:avLst/>
            </a:prstGeom>
          </p:spPr>
        </p:pic>
        <p:pic>
          <p:nvPicPr>
            <p:cNvPr id="10" name="TM Af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94" y="5229200"/>
              <a:ext cx="8101012" cy="1100138"/>
            </a:xfrm>
            <a:prstGeom prst="rect">
              <a:avLst/>
            </a:prstGeom>
          </p:spPr>
        </p:pic>
        <p:pic>
          <p:nvPicPr>
            <p:cNvPr id="8" name="TM After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494" y="5229200"/>
              <a:ext cx="8101012" cy="1300163"/>
            </a:xfrm>
            <a:prstGeom prst="rect">
              <a:avLst/>
            </a:prstGeom>
          </p:spPr>
        </p:pic>
        <mc:AlternateContent xmlns:mc="http://schemas.openxmlformats.org/markup-compatibility/2006" xmlns:a14="http://schemas.microsoft.com/office/drawing/2010/main">
          <mc:Choice Requires="a14">
            <p:sp>
              <p:nvSpPr>
                <p:cNvPr id="15" name="Textfeld 14"/>
                <p:cNvSpPr txBox="1"/>
                <p:nvPr/>
              </p:nvSpPr>
              <p:spPr>
                <a:xfrm>
                  <a:off x="4040032" y="4499650"/>
                  <a:ext cx="189975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A1243D"/>
                            </a:solidFill>
                            <a:latin typeface="Cambria Math" panose="02040503050406030204" pitchFamily="18" charset="0"/>
                            <a:ea typeface="Cambria Math" panose="02040503050406030204" pitchFamily="18" charset="0"/>
                          </a:rPr>
                          <m:t>𝜹</m:t>
                        </m:r>
                        <m:r>
                          <a:rPr lang="de-DE" b="1" i="1" smtClean="0">
                            <a:solidFill>
                              <a:srgbClr val="A1243D"/>
                            </a:solidFill>
                            <a:latin typeface="Cambria Math" panose="02040503050406030204" pitchFamily="18" charset="0"/>
                            <a:ea typeface="Cambria Math" panose="02040503050406030204" pitchFamily="18" charset="0"/>
                          </a:rPr>
                          <m:t>=</m:t>
                        </m:r>
                        <m:sSub>
                          <m:sSubPr>
                            <m:ctrlPr>
                              <a:rPr lang="de-DE" b="1" i="1">
                                <a:solidFill>
                                  <a:srgbClr val="A1243D"/>
                                </a:solidFill>
                                <a:latin typeface="Cambria Math" panose="02040503050406030204" pitchFamily="18" charset="0"/>
                              </a:rPr>
                            </m:ctrlPr>
                          </m:sSubPr>
                          <m:e>
                            <m:r>
                              <a:rPr lang="de-DE" b="1" i="1" smtClean="0">
                                <a:solidFill>
                                  <a:srgbClr val="A1243D"/>
                                </a:solidFill>
                                <a:latin typeface="Cambria Math" panose="02040503050406030204" pitchFamily="18" charset="0"/>
                              </a:rPr>
                              <m:t>𝒅</m:t>
                            </m:r>
                          </m:e>
                          <m:sub>
                            <m:r>
                              <a:rPr lang="de-DE" b="1" i="1">
                                <a:solidFill>
                                  <a:srgbClr val="A1243D"/>
                                </a:solidFill>
                                <a:latin typeface="Cambria Math" panose="02040503050406030204" pitchFamily="18" charset="0"/>
                              </a:rPr>
                              <m:t>𝒎𝒊𝒏</m:t>
                            </m:r>
                          </m:sub>
                        </m:sSub>
                        <m:r>
                          <a:rPr lang="de-DE" b="1" i="1" smtClean="0">
                            <a:solidFill>
                              <a:srgbClr val="A1243D"/>
                            </a:solidFill>
                            <a:latin typeface="Cambria Math" panose="02040503050406030204" pitchFamily="18" charset="0"/>
                          </a:rPr>
                          <m:t>−</m:t>
                        </m:r>
                        <m:sSub>
                          <m:sSubPr>
                            <m:ctrlPr>
                              <a:rPr lang="de-DE" b="1" i="1">
                                <a:solidFill>
                                  <a:srgbClr val="A1243D"/>
                                </a:solidFill>
                                <a:latin typeface="Cambria Math" panose="02040503050406030204" pitchFamily="18" charset="0"/>
                              </a:rPr>
                            </m:ctrlPr>
                          </m:sSubPr>
                          <m:e>
                            <m:r>
                              <a:rPr lang="de-DE" b="1" i="1">
                                <a:solidFill>
                                  <a:srgbClr val="A1243D"/>
                                </a:solidFill>
                                <a:latin typeface="Cambria Math" panose="02040503050406030204" pitchFamily="18" charset="0"/>
                              </a:rPr>
                              <m:t>𝒄</m:t>
                            </m:r>
                          </m:e>
                          <m:sub>
                            <m:r>
                              <a:rPr lang="de-DE" b="1" i="1">
                                <a:solidFill>
                                  <a:srgbClr val="A1243D"/>
                                </a:solidFill>
                                <a:latin typeface="Cambria Math" panose="02040503050406030204" pitchFamily="18" charset="0"/>
                              </a:rPr>
                              <m:t>𝒎𝒊𝒏</m:t>
                            </m:r>
                          </m:sub>
                        </m:sSub>
                      </m:oMath>
                    </m:oMathPara>
                  </a14:m>
                  <a:endParaRPr lang="en-US" b="1" dirty="0">
                    <a:solidFill>
                      <a:srgbClr val="A1243D"/>
                    </a:solidFill>
                  </a:endParaRPr>
                </a:p>
              </p:txBody>
            </p:sp>
          </mc:Choice>
          <mc:Fallback xmlns="">
            <p:sp>
              <p:nvSpPr>
                <p:cNvPr id="15" name="Textfeld 14"/>
                <p:cNvSpPr txBox="1">
                  <a:spLocks noRot="1" noChangeAspect="1" noMove="1" noResize="1" noEditPoints="1" noAdjustHandles="1" noChangeArrowheads="1" noChangeShapeType="1" noTextEdit="1"/>
                </p:cNvSpPr>
                <p:nvPr/>
              </p:nvSpPr>
              <p:spPr>
                <a:xfrm>
                  <a:off x="4040032" y="4499650"/>
                  <a:ext cx="1899751" cy="369332"/>
                </a:xfrm>
                <a:prstGeom prst="rect">
                  <a:avLst/>
                </a:prstGeom>
                <a:blipFill rotWithShape="0">
                  <a:blip r:embed="rId7"/>
                  <a:stretch>
                    <a:fillRect b="-1639"/>
                  </a:stretch>
                </a:blipFill>
              </p:spPr>
              <p:txBody>
                <a:bodyPr/>
                <a:lstStyle/>
                <a:p>
                  <a:r>
                    <a:rPr lang="en-US">
                      <a:noFill/>
                    </a:rPr>
                    <a:t> </a:t>
                  </a:r>
                </a:p>
              </p:txBody>
            </p:sp>
          </mc:Fallback>
        </mc:AlternateContent>
        <p:sp>
          <p:nvSpPr>
            <p:cNvPr id="16" name="Pfeil nach unten 15"/>
            <p:cNvSpPr/>
            <p:nvPr/>
          </p:nvSpPr>
          <p:spPr bwMode="auto">
            <a:xfrm>
              <a:off x="3695290" y="4473115"/>
              <a:ext cx="360040" cy="5135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Pfeil nach unten 10"/>
            <p:cNvSpPr/>
            <p:nvPr/>
          </p:nvSpPr>
          <p:spPr bwMode="auto">
            <a:xfrm rot="10800000">
              <a:off x="1538280" y="5265204"/>
              <a:ext cx="360040" cy="5135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Pfeil nach unten 13"/>
            <p:cNvSpPr/>
            <p:nvPr/>
          </p:nvSpPr>
          <p:spPr bwMode="auto">
            <a:xfrm rot="10800000">
              <a:off x="7344308" y="5265203"/>
              <a:ext cx="360040" cy="5135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pic>
        <p:nvPicPr>
          <p:cNvPr id="2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920000" y="936000"/>
            <a:ext cx="1134427" cy="1137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513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hidden="1"/>
          <p:cNvSpPr>
            <a:spLocks noGrp="1"/>
          </p:cNvSpPr>
          <p:nvPr>
            <p:ph idx="1"/>
          </p:nvPr>
        </p:nvSpPr>
        <p:spPr/>
        <p:txBody>
          <a:bodyPr/>
          <a:lstStyle/>
          <a:p>
            <a:endParaRPr lang="en-US"/>
          </a:p>
        </p:txBody>
      </p:sp>
      <p:sp>
        <p:nvSpPr>
          <p:cNvPr id="3" name="Titel 2"/>
          <p:cNvSpPr>
            <a:spLocks noGrp="1"/>
          </p:cNvSpPr>
          <p:nvPr>
            <p:ph type="title"/>
          </p:nvPr>
        </p:nvSpPr>
        <p:spPr/>
        <p:txBody>
          <a:bodyPr/>
          <a:lstStyle/>
          <a:p>
            <a:r>
              <a:rPr lang="en-US" smtClean="0"/>
              <a:t>Proof of Concept Implementation</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21206" y="1484832"/>
            <a:ext cx="6501588" cy="48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1640" y="1484783"/>
            <a:ext cx="6495239" cy="486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31640" y="1485578"/>
            <a:ext cx="6501588" cy="487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11560" y="1196752"/>
            <a:ext cx="3221716" cy="338554"/>
          </a:xfrm>
          <a:prstGeom prst="rect">
            <a:avLst/>
          </a:prstGeom>
          <a:noFill/>
        </p:spPr>
        <p:txBody>
          <a:bodyPr wrap="none" rtlCol="0">
            <a:spAutoFit/>
          </a:bodyPr>
          <a:lstStyle/>
          <a:p>
            <a:r>
              <a:rPr lang="en-US" sz="1600" dirty="0" smtClean="0">
                <a:solidFill>
                  <a:srgbClr val="A3263A"/>
                </a:solidFill>
              </a:rPr>
              <a:t>Modeling Time-Aware Processes</a:t>
            </a:r>
            <a:endParaRPr lang="en-US" sz="1600" dirty="0">
              <a:solidFill>
                <a:srgbClr val="A3263A"/>
              </a:solidFill>
            </a:endParaRPr>
          </a:p>
        </p:txBody>
      </p:sp>
      <p:sp>
        <p:nvSpPr>
          <p:cNvPr id="10" name="Textfeld 9"/>
          <p:cNvSpPr txBox="1"/>
          <p:nvPr/>
        </p:nvSpPr>
        <p:spPr>
          <a:xfrm>
            <a:off x="5004048" y="1197871"/>
            <a:ext cx="2177071" cy="338554"/>
          </a:xfrm>
          <a:prstGeom prst="rect">
            <a:avLst/>
          </a:prstGeom>
          <a:noFill/>
        </p:spPr>
        <p:txBody>
          <a:bodyPr wrap="none" rtlCol="0">
            <a:spAutoFit/>
          </a:bodyPr>
          <a:lstStyle/>
          <a:p>
            <a:r>
              <a:rPr lang="en-US" sz="1600" dirty="0" smtClean="0">
                <a:solidFill>
                  <a:srgbClr val="A3263A"/>
                </a:solidFill>
              </a:rPr>
              <a:t>Verifying Executability</a:t>
            </a:r>
            <a:endParaRPr lang="en-US" sz="1600" dirty="0">
              <a:solidFill>
                <a:srgbClr val="A3263A"/>
              </a:solidFill>
            </a:endParaRPr>
          </a:p>
        </p:txBody>
      </p:sp>
      <p:sp>
        <p:nvSpPr>
          <p:cNvPr id="11" name="Textfeld 10"/>
          <p:cNvSpPr txBox="1"/>
          <p:nvPr/>
        </p:nvSpPr>
        <p:spPr>
          <a:xfrm>
            <a:off x="611560" y="4038868"/>
            <a:ext cx="2531334" cy="338554"/>
          </a:xfrm>
          <a:prstGeom prst="rect">
            <a:avLst/>
          </a:prstGeom>
          <a:noFill/>
        </p:spPr>
        <p:txBody>
          <a:bodyPr wrap="none" rtlCol="0">
            <a:spAutoFit/>
          </a:bodyPr>
          <a:lstStyle/>
          <a:p>
            <a:r>
              <a:rPr lang="en-US" sz="1600" dirty="0" smtClean="0">
                <a:solidFill>
                  <a:srgbClr val="A3263A"/>
                </a:solidFill>
              </a:rPr>
              <a:t>Analyzing the Time Model</a:t>
            </a:r>
            <a:endParaRPr lang="en-US" sz="1600" dirty="0">
              <a:solidFill>
                <a:srgbClr val="A3263A"/>
              </a:solidFill>
            </a:endParaRPr>
          </a:p>
        </p:txBody>
      </p:sp>
      <p:sp>
        <p:nvSpPr>
          <p:cNvPr id="12" name="Textfeld 11"/>
          <p:cNvSpPr txBox="1"/>
          <p:nvPr/>
        </p:nvSpPr>
        <p:spPr>
          <a:xfrm>
            <a:off x="5004687" y="4038868"/>
            <a:ext cx="3245760" cy="338554"/>
          </a:xfrm>
          <a:prstGeom prst="rect">
            <a:avLst/>
          </a:prstGeom>
          <a:noFill/>
        </p:spPr>
        <p:txBody>
          <a:bodyPr wrap="none" rtlCol="0">
            <a:spAutoFit/>
          </a:bodyPr>
          <a:lstStyle/>
          <a:p>
            <a:r>
              <a:rPr lang="en-US" sz="1600" dirty="0" smtClean="0">
                <a:solidFill>
                  <a:srgbClr val="A3263A"/>
                </a:solidFill>
              </a:rPr>
              <a:t>Executing Time-Aware Processes</a:t>
            </a:r>
            <a:endParaRPr lang="en-US" sz="1600" dirty="0">
              <a:solidFill>
                <a:srgbClr val="A3263A"/>
              </a:solidFill>
            </a:endParaRPr>
          </a:p>
        </p:txBody>
      </p:sp>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21379" y="1499072"/>
            <a:ext cx="6526985" cy="487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iteratur"/>
          <p:cNvSpPr/>
          <p:nvPr/>
        </p:nvSpPr>
        <p:spPr bwMode="auto">
          <a:xfrm>
            <a:off x="162000" y="6309320"/>
            <a:ext cx="8820000" cy="707180"/>
          </a:xfrm>
          <a:prstGeom prst="roundRect">
            <a:avLst/>
          </a:prstGeom>
          <a:solidFill>
            <a:schemeClr val="accent1">
              <a:lumMod val="20000"/>
              <a:lumOff val="80000"/>
            </a:schemeClr>
          </a:solidFill>
          <a:ln w="25400" cap="flat" cmpd="sng" algn="ctr">
            <a:solidFill>
              <a:srgbClr val="A1243D"/>
            </a:solidFill>
            <a:prstDash val="solid"/>
            <a:round/>
            <a:headEnd type="none" w="med" len="med"/>
            <a:tailEnd type="none" w="med" len="med"/>
          </a:ln>
          <a:effectLst/>
          <a:extLst/>
        </p:spPr>
        <p:txBody>
          <a:bodyPr vert="horz" wrap="square" lIns="91440" tIns="45720" rIns="91440" bIns="252000" numCol="1" rtlCol="0" anchor="b" anchorCtr="0" compatLnSpc="1">
            <a:prstTxWarp prst="textNoShape">
              <a:avLst/>
            </a:prstTxWarp>
            <a:spAutoFit/>
          </a:bodyPr>
          <a:lstStyle/>
          <a:p>
            <a:pPr marL="171450" indent="-171450">
              <a:buFont typeface="Symbol" pitchFamily="18" charset="2"/>
              <a:buChar char="-"/>
            </a:pPr>
            <a:r>
              <a:rPr lang="en-US" sz="1100" dirty="0" smtClean="0"/>
              <a:t>Andreas </a:t>
            </a:r>
            <a:r>
              <a:rPr lang="en-US" sz="1100" dirty="0" err="1" smtClean="0"/>
              <a:t>Lanz</a:t>
            </a:r>
            <a:r>
              <a:rPr lang="en-US" sz="1100" dirty="0" smtClean="0"/>
              <a:t> and </a:t>
            </a:r>
            <a:r>
              <a:rPr lang="en-US" sz="1100" dirty="0"/>
              <a:t>Manfred Reichert. </a:t>
            </a:r>
            <a:r>
              <a:rPr lang="en-US" sz="1100" b="1" dirty="0"/>
              <a:t>Enabling time-aware process support with the ATAPIS toolset</a:t>
            </a:r>
            <a:r>
              <a:rPr lang="en-US" sz="1100" dirty="0"/>
              <a:t>. </a:t>
            </a:r>
            <a:r>
              <a:rPr lang="en-US" sz="1100" dirty="0" smtClean="0"/>
              <a:t>In </a:t>
            </a:r>
            <a:r>
              <a:rPr lang="en-US" sz="1100" i="1" dirty="0" smtClean="0"/>
              <a:t>Proc</a:t>
            </a:r>
            <a:r>
              <a:rPr lang="en-US" sz="1100" i="1" dirty="0"/>
              <a:t>. BPM'14 Demo Track, 2014</a:t>
            </a:r>
            <a:r>
              <a:rPr lang="en-US" sz="1100" i="1" dirty="0" smtClean="0"/>
              <a:t>.</a:t>
            </a:r>
            <a:endParaRPr lang="en-US" sz="1100" i="1" dirty="0"/>
          </a:p>
        </p:txBody>
      </p:sp>
      <p:grpSp>
        <p:nvGrpSpPr>
          <p:cNvPr id="14" name="Gruppieren 13"/>
          <p:cNvGrpSpPr/>
          <p:nvPr/>
        </p:nvGrpSpPr>
        <p:grpSpPr>
          <a:xfrm>
            <a:off x="7817242" y="872732"/>
            <a:ext cx="965680" cy="144000"/>
            <a:chOff x="7817242" y="290954"/>
            <a:chExt cx="965680" cy="144000"/>
          </a:xfrm>
        </p:grpSpPr>
        <p:sp>
          <p:nvSpPr>
            <p:cNvPr id="15" name="Richtungspfeil 14"/>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6" name="Eingekerbter Richtungspfeil 15"/>
            <p:cNvSpPr/>
            <p:nvPr/>
          </p:nvSpPr>
          <p:spPr bwMode="auto">
            <a:xfrm>
              <a:off x="8116560" y="290954"/>
              <a:ext cx="349872" cy="144000"/>
            </a:xfrm>
            <a:prstGeom prst="chevron">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7" name="Eingekerbter Richtungspfeil 16"/>
            <p:cNvSpPr/>
            <p:nvPr/>
          </p:nvSpPr>
          <p:spPr bwMode="auto">
            <a:xfrm>
              <a:off x="8433050" y="290954"/>
              <a:ext cx="349872" cy="144000"/>
            </a:xfrm>
            <a:prstGeom prst="chevron">
              <a:avLst/>
            </a:prstGeom>
            <a:solidFill>
              <a:srgbClr val="A1243D"/>
            </a:solidFill>
            <a:ln w="9525" cap="flat" cmpd="sng" algn="ctr">
              <a:solidFill>
                <a:srgbClr val="C00000"/>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spTree>
    <p:extLst>
      <p:ext uri="{BB962C8B-B14F-4D97-AF65-F5344CB8AC3E}">
        <p14:creationId xmlns:p14="http://schemas.microsoft.com/office/powerpoint/2010/main" val="655634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8006E-6 L -0.24809 -0.17696 " pathEditMode="relative" rAng="0" ptsTypes="AA">
                                      <p:cBhvr>
                                        <p:cTn id="6" dur="1000" fill="hold"/>
                                        <p:tgtEl>
                                          <p:spTgt spid="7170"/>
                                        </p:tgtEl>
                                        <p:attrNameLst>
                                          <p:attrName>ppt_x</p:attrName>
                                          <p:attrName>ppt_y</p:attrName>
                                        </p:attrNameLst>
                                      </p:cBhvr>
                                      <p:rCtr x="-12413" y="-8860"/>
                                    </p:animMotion>
                                  </p:childTnLst>
                                </p:cTn>
                              </p:par>
                              <p:par>
                                <p:cTn id="7" presetID="6" presetClass="emph" presetSubtype="0" fill="hold" nodeType="withEffect">
                                  <p:stCondLst>
                                    <p:cond delay="0"/>
                                  </p:stCondLst>
                                  <p:childTnLst>
                                    <p:animScale>
                                      <p:cBhvr>
                                        <p:cTn id="8" dur="1000" fill="hold"/>
                                        <p:tgtEl>
                                          <p:spTgt spid="7170"/>
                                        </p:tgtEl>
                                      </p:cBhvr>
                                      <p:by x="50000" y="50000"/>
                                    </p:animScale>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1.15892E-6 L 0.2316 -0.17118 " pathEditMode="relative" rAng="0" ptsTypes="AA">
                                      <p:cBhvr>
                                        <p:cTn id="18" dur="1000" fill="hold"/>
                                        <p:tgtEl>
                                          <p:spTgt spid="7172"/>
                                        </p:tgtEl>
                                        <p:attrNameLst>
                                          <p:attrName>ppt_x</p:attrName>
                                          <p:attrName>ppt_y</p:attrName>
                                        </p:attrNameLst>
                                      </p:cBhvr>
                                      <p:rCtr x="11580" y="-8559"/>
                                    </p:animMotion>
                                  </p:childTnLst>
                                </p:cTn>
                              </p:par>
                              <p:par>
                                <p:cTn id="19" presetID="6" presetClass="emph" presetSubtype="0" fill="hold" nodeType="withEffect">
                                  <p:stCondLst>
                                    <p:cond delay="0"/>
                                  </p:stCondLst>
                                  <p:childTnLst>
                                    <p:animScale>
                                      <p:cBhvr>
                                        <p:cTn id="20" dur="1000" fill="hold"/>
                                        <p:tgtEl>
                                          <p:spTgt spid="7172"/>
                                        </p:tgtEl>
                                      </p:cBhvr>
                                      <p:by x="50000" y="50000"/>
                                    </p:animScale>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66667E-6 -3.8006E-6 L -0.25295 0.24289 " pathEditMode="relative" rAng="0" ptsTypes="AA">
                                      <p:cBhvr>
                                        <p:cTn id="30" dur="1000" fill="hold"/>
                                        <p:tgtEl>
                                          <p:spTgt spid="7173"/>
                                        </p:tgtEl>
                                        <p:attrNameLst>
                                          <p:attrName>ppt_x</p:attrName>
                                          <p:attrName>ppt_y</p:attrName>
                                        </p:attrNameLst>
                                      </p:cBhvr>
                                      <p:rCtr x="-12656" y="12144"/>
                                    </p:animMotion>
                                  </p:childTnLst>
                                </p:cTn>
                              </p:par>
                              <p:par>
                                <p:cTn id="31" presetID="6" presetClass="emph" presetSubtype="0" fill="hold" nodeType="withEffect">
                                  <p:stCondLst>
                                    <p:cond delay="0"/>
                                  </p:stCondLst>
                                  <p:childTnLst>
                                    <p:animScale>
                                      <p:cBhvr>
                                        <p:cTn id="32" dur="1000" fill="hold"/>
                                        <p:tgtEl>
                                          <p:spTgt spid="7173"/>
                                        </p:tgtEl>
                                      </p:cBhvr>
                                      <p:by x="50000" y="50000"/>
                                    </p:animScale>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7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1.11111E-6 -4.07407E-6 L 0.23489 0.24098 " pathEditMode="relative" rAng="0" ptsTypes="AA">
                                      <p:cBhvr>
                                        <p:cTn id="42" dur="1000" fill="hold"/>
                                        <p:tgtEl>
                                          <p:spTgt spid="7175"/>
                                        </p:tgtEl>
                                        <p:attrNameLst>
                                          <p:attrName>ppt_x</p:attrName>
                                          <p:attrName>ppt_y</p:attrName>
                                        </p:attrNameLst>
                                      </p:cBhvr>
                                      <p:rCtr x="11736" y="12037"/>
                                    </p:animMotion>
                                  </p:childTnLst>
                                </p:cTn>
                              </p:par>
                              <p:par>
                                <p:cTn id="43" presetID="6" presetClass="emph" presetSubtype="0" fill="hold" nodeType="withEffect">
                                  <p:stCondLst>
                                    <p:cond delay="0"/>
                                  </p:stCondLst>
                                  <p:childTnLst>
                                    <p:animScale>
                                      <p:cBhvr>
                                        <p:cTn id="44" dur="1000" fill="hold"/>
                                        <p:tgtEl>
                                          <p:spTgt spid="7175"/>
                                        </p:tgtEl>
                                      </p:cBhvr>
                                      <p:by x="50000" y="50000"/>
                                    </p:animScale>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Summary</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sp>
        <p:nvSpPr>
          <p:cNvPr id="37" name="Textfeld 36"/>
          <p:cNvSpPr txBox="1"/>
          <p:nvPr/>
        </p:nvSpPr>
        <p:spPr>
          <a:xfrm>
            <a:off x="5708229" y="2839492"/>
            <a:ext cx="2656202" cy="1021556"/>
          </a:xfrm>
          <a:prstGeom prst="roundRect">
            <a:avLst/>
          </a:prstGeom>
          <a:solidFill>
            <a:srgbClr val="A3263A"/>
          </a:solidFill>
        </p:spPr>
        <p:txBody>
          <a:bodyPr wrap="square" rtlCol="0">
            <a:spAutoFit/>
          </a:bodyPr>
          <a:lstStyle/>
          <a:p>
            <a:pPr marL="285750" indent="-285750">
              <a:buFont typeface="Arial" panose="020B0604020202020204" pitchFamily="34" charset="0"/>
              <a:buChar char="•"/>
            </a:pPr>
            <a:r>
              <a:rPr lang="en-US" dirty="0" smtClean="0">
                <a:solidFill>
                  <a:schemeClr val="bg1"/>
                </a:solidFill>
              </a:rPr>
              <a:t>Time Patterns &amp;</a:t>
            </a:r>
            <a:br>
              <a:rPr lang="en-US" dirty="0" smtClean="0">
                <a:solidFill>
                  <a:schemeClr val="bg1"/>
                </a:solidFill>
              </a:rPr>
            </a:br>
            <a:r>
              <a:rPr lang="en-US" dirty="0" smtClean="0">
                <a:solidFill>
                  <a:schemeClr val="bg1"/>
                </a:solidFill>
              </a:rPr>
              <a:t>Formal Semantics</a:t>
            </a:r>
          </a:p>
          <a:p>
            <a:pPr marL="285750" indent="-285750">
              <a:buFont typeface="Arial" panose="020B0604020202020204" pitchFamily="34" charset="0"/>
              <a:buChar char="•"/>
            </a:pPr>
            <a:r>
              <a:rPr lang="en-US" dirty="0" err="1" smtClean="0">
                <a:solidFill>
                  <a:schemeClr val="bg1"/>
                </a:solidFill>
              </a:rPr>
              <a:t>Executability</a:t>
            </a:r>
            <a:endParaRPr lang="en-US" dirty="0" smtClean="0">
              <a:solidFill>
                <a:schemeClr val="bg1"/>
              </a:solidFill>
            </a:endParaRPr>
          </a:p>
        </p:txBody>
      </p:sp>
      <p:sp>
        <p:nvSpPr>
          <p:cNvPr id="38" name="Textfeld 37"/>
          <p:cNvSpPr txBox="1"/>
          <p:nvPr/>
        </p:nvSpPr>
        <p:spPr>
          <a:xfrm>
            <a:off x="3114722" y="4987825"/>
            <a:ext cx="2656202" cy="715089"/>
          </a:xfrm>
          <a:prstGeom prst="roundRect">
            <a:avLst/>
          </a:prstGeom>
          <a:solidFill>
            <a:srgbClr val="A3263A"/>
          </a:solidFill>
        </p:spPr>
        <p:txBody>
          <a:bodyPr wrap="square" rtlCol="0">
            <a:spAutoFit/>
          </a:bodyPr>
          <a:lstStyle/>
          <a:p>
            <a:pPr marL="285750" indent="-285750" algn="just">
              <a:buFont typeface="Arial" panose="020B0604020202020204" pitchFamily="34" charset="0"/>
              <a:buChar char="•"/>
            </a:pPr>
            <a:r>
              <a:rPr lang="en-US" dirty="0" smtClean="0">
                <a:solidFill>
                  <a:schemeClr val="bg1"/>
                </a:solidFill>
              </a:rPr>
              <a:t>Run Time Model</a:t>
            </a:r>
          </a:p>
          <a:p>
            <a:pPr marL="285750" indent="-285750" algn="just">
              <a:buFont typeface="Arial" panose="020B0604020202020204" pitchFamily="34" charset="0"/>
              <a:buChar char="•"/>
            </a:pPr>
            <a:r>
              <a:rPr lang="en-US" dirty="0" smtClean="0">
                <a:solidFill>
                  <a:schemeClr val="bg1"/>
                </a:solidFill>
              </a:rPr>
              <a:t>Execution Strategy</a:t>
            </a:r>
            <a:endParaRPr lang="en-US" dirty="0">
              <a:solidFill>
                <a:schemeClr val="bg1"/>
              </a:solidFill>
            </a:endParaRPr>
          </a:p>
        </p:txBody>
      </p:sp>
      <p:sp>
        <p:nvSpPr>
          <p:cNvPr id="39" name="Textfeld 38"/>
          <p:cNvSpPr txBox="1"/>
          <p:nvPr/>
        </p:nvSpPr>
        <p:spPr>
          <a:xfrm>
            <a:off x="149690" y="2844544"/>
            <a:ext cx="3095888" cy="715089"/>
          </a:xfrm>
          <a:prstGeom prst="roundRect">
            <a:avLst/>
          </a:prstGeom>
          <a:solidFill>
            <a:srgbClr val="A3263A"/>
          </a:solidFill>
        </p:spPr>
        <p:txBody>
          <a:bodyPr wrap="square" rtlCol="0">
            <a:spAutoFit/>
          </a:bodyPr>
          <a:lstStyle/>
          <a:p>
            <a:pPr marL="285750" indent="-285750" algn="just">
              <a:buFont typeface="Arial" panose="020B0604020202020204" pitchFamily="34" charset="0"/>
              <a:buChar char="•"/>
            </a:pPr>
            <a:r>
              <a:rPr lang="en-US" dirty="0" smtClean="0">
                <a:solidFill>
                  <a:schemeClr val="bg1"/>
                </a:solidFill>
              </a:rPr>
              <a:t>Dynamic Changes</a:t>
            </a:r>
          </a:p>
          <a:p>
            <a:pPr marL="285750" indent="-285750" algn="just">
              <a:buFont typeface="Arial" panose="020B0604020202020204" pitchFamily="34" charset="0"/>
              <a:buChar char="•"/>
            </a:pPr>
            <a:r>
              <a:rPr lang="en-US" dirty="0" smtClean="0">
                <a:solidFill>
                  <a:schemeClr val="bg1"/>
                </a:solidFill>
              </a:rPr>
              <a:t>Approximation of Effects</a:t>
            </a:r>
            <a:endParaRPr lang="en-US" dirty="0">
              <a:solidFill>
                <a:schemeClr val="bg1"/>
              </a:solidFill>
            </a:endParaRPr>
          </a:p>
        </p:txBody>
      </p:sp>
      <p:pic>
        <p:nvPicPr>
          <p:cNvPr id="5" name="AnalysisDe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0346" y="1699352"/>
            <a:ext cx="3326130" cy="960120"/>
          </a:xfrm>
          <a:prstGeom prst="rect">
            <a:avLst/>
          </a:prstGeom>
        </p:spPr>
      </p:pic>
      <p:pic>
        <p:nvPicPr>
          <p:cNvPr id="6" name="Execu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935" y="5853256"/>
            <a:ext cx="3326130" cy="960120"/>
          </a:xfrm>
          <a:prstGeom prst="rect">
            <a:avLst/>
          </a:prstGeom>
        </p:spPr>
      </p:pic>
      <p:grpSp>
        <p:nvGrpSpPr>
          <p:cNvPr id="11" name="Gruppieren 10"/>
          <p:cNvGrpSpPr/>
          <p:nvPr/>
        </p:nvGrpSpPr>
        <p:grpSpPr>
          <a:xfrm>
            <a:off x="143508" y="1555352"/>
            <a:ext cx="3326130" cy="1104120"/>
            <a:chOff x="5770924" y="1188000"/>
            <a:chExt cx="3326130" cy="1104120"/>
          </a:xfrm>
        </p:grpSpPr>
        <p:pic>
          <p:nvPicPr>
            <p:cNvPr id="7" name="Adapt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924" y="1332000"/>
              <a:ext cx="3326130" cy="96012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3200" y="1188000"/>
              <a:ext cx="284607" cy="534924"/>
            </a:xfrm>
            <a:prstGeom prst="rect">
              <a:avLst/>
            </a:prstGeom>
          </p:spPr>
        </p:pic>
      </p:grpSp>
      <p:pic>
        <p:nvPicPr>
          <p:cNvPr id="13" name="Process Life-Cyc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3868" y="2963504"/>
            <a:ext cx="1962720" cy="1967664"/>
          </a:xfrm>
          <a:prstGeom prst="rect">
            <a:avLst/>
          </a:prstGeom>
        </p:spPr>
      </p:pic>
    </p:spTree>
    <p:extLst>
      <p:ext uri="{BB962C8B-B14F-4D97-AF65-F5344CB8AC3E}">
        <p14:creationId xmlns:p14="http://schemas.microsoft.com/office/powerpoint/2010/main" val="2965937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en-US" sz="900" dirty="0" smtClean="0"/>
              <a:t>Time-Aware BPM Systems | BPMDS 2019 | Manfred Reichert</a:t>
            </a:r>
            <a:endParaRPr lang="de-DE" sz="90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08820"/>
            <a:ext cx="4267733" cy="3204356"/>
          </a:xfrm>
          <a:prstGeom prst="rect">
            <a:avLst/>
          </a:prstGeom>
        </p:spPr>
      </p:pic>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0012" y="3104964"/>
            <a:ext cx="4285553" cy="3214164"/>
          </a:xfrm>
          <a:prstGeom prst="rect">
            <a:avLst/>
          </a:prstGeom>
        </p:spPr>
      </p:pic>
      <p:sp>
        <p:nvSpPr>
          <p:cNvPr id="5" name="Titel 2"/>
          <p:cNvSpPr txBox="1">
            <a:spLocks/>
          </p:cNvSpPr>
          <p:nvPr/>
        </p:nvSpPr>
        <p:spPr>
          <a:xfrm>
            <a:off x="432000" y="540000"/>
            <a:ext cx="8280000" cy="720000"/>
          </a:xfrm>
          <a:prstGeom prst="rect">
            <a:avLst/>
          </a:prstGeom>
        </p:spPr>
        <p:txBody>
          <a:bodyPr/>
          <a:lstStyle>
            <a:lvl1pPr algn="l" rtl="0" eaLnBrk="1" fontAlgn="base" hangingPunct="1">
              <a:lnSpc>
                <a:spcPts val="2400"/>
              </a:lnSpc>
              <a:spcBef>
                <a:spcPct val="0"/>
              </a:spcBef>
              <a:spcAft>
                <a:spcPct val="0"/>
              </a:spcAft>
              <a:defRPr sz="2000" b="1">
                <a:solidFill>
                  <a:srgbClr val="A32638"/>
                </a:solidFill>
                <a:latin typeface="+mj-lt"/>
                <a:ea typeface="+mj-ea"/>
                <a:cs typeface="+mj-cs"/>
              </a:defRPr>
            </a:lvl1pPr>
            <a:lvl2pPr algn="l" rtl="0" eaLnBrk="1" fontAlgn="base" hangingPunct="1">
              <a:lnSpc>
                <a:spcPts val="2400"/>
              </a:lnSpc>
              <a:spcBef>
                <a:spcPct val="0"/>
              </a:spcBef>
              <a:spcAft>
                <a:spcPct val="0"/>
              </a:spcAft>
              <a:defRPr sz="2000" b="1">
                <a:solidFill>
                  <a:srgbClr val="A32638"/>
                </a:solidFill>
                <a:latin typeface="Arial" charset="0"/>
              </a:defRPr>
            </a:lvl2pPr>
            <a:lvl3pPr algn="l" rtl="0" eaLnBrk="1" fontAlgn="base" hangingPunct="1">
              <a:lnSpc>
                <a:spcPts val="2400"/>
              </a:lnSpc>
              <a:spcBef>
                <a:spcPct val="0"/>
              </a:spcBef>
              <a:spcAft>
                <a:spcPct val="0"/>
              </a:spcAft>
              <a:defRPr sz="2000" b="1">
                <a:solidFill>
                  <a:srgbClr val="A32638"/>
                </a:solidFill>
                <a:latin typeface="Arial" charset="0"/>
              </a:defRPr>
            </a:lvl3pPr>
            <a:lvl4pPr algn="l" rtl="0" eaLnBrk="1" fontAlgn="base" hangingPunct="1">
              <a:lnSpc>
                <a:spcPts val="2400"/>
              </a:lnSpc>
              <a:spcBef>
                <a:spcPct val="0"/>
              </a:spcBef>
              <a:spcAft>
                <a:spcPct val="0"/>
              </a:spcAft>
              <a:defRPr sz="2000" b="1">
                <a:solidFill>
                  <a:srgbClr val="A32638"/>
                </a:solidFill>
                <a:latin typeface="Arial" charset="0"/>
              </a:defRPr>
            </a:lvl4pPr>
            <a:lvl5pPr algn="l" rtl="0" eaLnBrk="1" fontAlgn="base" hangingPunct="1">
              <a:lnSpc>
                <a:spcPts val="2400"/>
              </a:lnSpc>
              <a:spcBef>
                <a:spcPct val="0"/>
              </a:spcBef>
              <a:spcAft>
                <a:spcPct val="0"/>
              </a:spcAft>
              <a:defRPr sz="2000" b="1">
                <a:solidFill>
                  <a:srgbClr val="A32638"/>
                </a:solidFill>
                <a:latin typeface="Arial" charset="0"/>
              </a:defRPr>
            </a:lvl5pPr>
            <a:lvl6pPr marL="457200" algn="l" rtl="0" eaLnBrk="1" fontAlgn="base" hangingPunct="1">
              <a:lnSpc>
                <a:spcPts val="2400"/>
              </a:lnSpc>
              <a:spcBef>
                <a:spcPct val="0"/>
              </a:spcBef>
              <a:spcAft>
                <a:spcPct val="0"/>
              </a:spcAft>
              <a:defRPr sz="2000" b="1">
                <a:solidFill>
                  <a:srgbClr val="A32638"/>
                </a:solidFill>
                <a:latin typeface="Arial" charset="0"/>
              </a:defRPr>
            </a:lvl6pPr>
            <a:lvl7pPr marL="914400" algn="l" rtl="0" eaLnBrk="1" fontAlgn="base" hangingPunct="1">
              <a:lnSpc>
                <a:spcPts val="2400"/>
              </a:lnSpc>
              <a:spcBef>
                <a:spcPct val="0"/>
              </a:spcBef>
              <a:spcAft>
                <a:spcPct val="0"/>
              </a:spcAft>
              <a:defRPr sz="2000" b="1">
                <a:solidFill>
                  <a:srgbClr val="A32638"/>
                </a:solidFill>
                <a:latin typeface="Arial" charset="0"/>
              </a:defRPr>
            </a:lvl7pPr>
            <a:lvl8pPr marL="1371600" algn="l" rtl="0" eaLnBrk="1" fontAlgn="base" hangingPunct="1">
              <a:lnSpc>
                <a:spcPts val="2400"/>
              </a:lnSpc>
              <a:spcBef>
                <a:spcPct val="0"/>
              </a:spcBef>
              <a:spcAft>
                <a:spcPct val="0"/>
              </a:spcAft>
              <a:defRPr sz="2000" b="1">
                <a:solidFill>
                  <a:srgbClr val="A32638"/>
                </a:solidFill>
                <a:latin typeface="Arial" charset="0"/>
              </a:defRPr>
            </a:lvl8pPr>
            <a:lvl9pPr marL="1828800" algn="l" rtl="0" eaLnBrk="1" fontAlgn="base" hangingPunct="1">
              <a:lnSpc>
                <a:spcPts val="2400"/>
              </a:lnSpc>
              <a:spcBef>
                <a:spcPct val="0"/>
              </a:spcBef>
              <a:spcAft>
                <a:spcPct val="0"/>
              </a:spcAft>
              <a:defRPr sz="2000" b="1">
                <a:solidFill>
                  <a:srgbClr val="A32638"/>
                </a:solidFill>
                <a:latin typeface="Arial" charset="0"/>
              </a:defRPr>
            </a:lvl9pPr>
          </a:lstStyle>
          <a:p>
            <a:r>
              <a:rPr lang="en-US" kern="0" dirty="0" smtClean="0"/>
              <a:t>Thanks to Andreas </a:t>
            </a:r>
            <a:r>
              <a:rPr lang="en-US" kern="0" dirty="0" err="1" smtClean="0"/>
              <a:t>Lanz</a:t>
            </a:r>
            <a:r>
              <a:rPr lang="en-US" kern="0" dirty="0" smtClean="0"/>
              <a:t>! </a:t>
            </a:r>
            <a:endParaRPr lang="en-US" kern="0" dirty="0"/>
          </a:p>
        </p:txBody>
      </p:sp>
    </p:spTree>
    <p:extLst>
      <p:ext uri="{BB962C8B-B14F-4D97-AF65-F5344CB8AC3E}">
        <p14:creationId xmlns:p14="http://schemas.microsoft.com/office/powerpoint/2010/main" val="4162015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 y="5560268"/>
            <a:ext cx="7018020" cy="1181100"/>
          </a:xfrm>
          <a:prstGeom prst="rect">
            <a:avLst/>
          </a:prstGeom>
        </p:spPr>
      </p:pic>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384" y="2957689"/>
            <a:ext cx="8985504" cy="128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774" y="310496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Users\lanz\Documents\Dissertation\Präsentation\Vorträge\Doktorandenseminar 06.13\Bilder\preparePatient_performTreatm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3835504"/>
            <a:ext cx="2422398" cy="6789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lanz\Documents\Dissertation\Präsentation\Vorträge\Doktorandenseminar 06.13\Bilder\informPatient_performTreatmen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716" y="2794714"/>
            <a:ext cx="1852422" cy="53644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lanz\Documents\Dissertation\Präsentation\Vorträge\Doktorandenseminar 06.13\Bilder\ScheduleRestrict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7216" y="3744727"/>
            <a:ext cx="167640" cy="1676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5772" y="310209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C:\Users\lanz\Documents\Dissertation\Präsentation\Vorträge\Doktorandenseminar 06.13\Bilder\prepareTreatment_performTreatm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3452559"/>
            <a:ext cx="259842" cy="2598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C:\Users\lanz\Documents\Dissertation\Präsentation\Vorträge\Doktorandenseminar 06.13\Bilder\performTreatment_createRepor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7938" y="3810358"/>
            <a:ext cx="2162556" cy="7040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298" y="275387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298" y="3501008"/>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548" y="3119465"/>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263" y="310496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834" y="274492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7006" y="2744924"/>
            <a:ext cx="645414" cy="24307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3708" y="2526220"/>
            <a:ext cx="3822192" cy="938784"/>
          </a:xfrm>
          <a:prstGeom prst="rect">
            <a:avLst/>
          </a:prstGeom>
        </p:spPr>
      </p:pic>
      <p:pic>
        <p:nvPicPr>
          <p:cNvPr id="45" name="Picture 10" descr="C:\Users\lanz\Documents\Dissertation\Präsentation\Vorträge\Doktorandenseminar 06.13\Bilder\Durat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900" y="3501008"/>
            <a:ext cx="645414" cy="24307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uppieren 5"/>
          <p:cNvGrpSpPr>
            <a:grpSpLocks/>
          </p:cNvGrpSpPr>
          <p:nvPr/>
        </p:nvGrpSpPr>
        <p:grpSpPr bwMode="auto">
          <a:xfrm rot="877980">
            <a:off x="3341588" y="1111732"/>
            <a:ext cx="2698750" cy="2155825"/>
            <a:chOff x="5918200" y="554038"/>
            <a:chExt cx="2698750" cy="2155825"/>
          </a:xfrm>
        </p:grpSpPr>
        <p:pic>
          <p:nvPicPr>
            <p:cNvPr id="69" name="Picture 6" descr="C:\Dokumente und Einstellungen\ly\Lokale Einstellungen\Temporary Internet Files\Content.IE5\HP7TVSEP\MCj04248020000[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feld 4"/>
            <p:cNvSpPr txBox="1">
              <a:spLocks noChangeArrowheads="1"/>
            </p:cNvSpPr>
            <p:nvPr/>
          </p:nvSpPr>
          <p:spPr bwMode="auto">
            <a:xfrm rot="21405910">
              <a:off x="6063996" y="765122"/>
              <a:ext cx="2430463" cy="1716087"/>
            </a:xfrm>
            <a:prstGeom prst="rect">
              <a:avLst/>
            </a:prstGeom>
            <a:noFill/>
            <a:ln w="9525">
              <a:noFill/>
              <a:miter lim="800000"/>
              <a:headEnd/>
              <a:tailEnd/>
            </a:ln>
          </p:spPr>
          <p:txBody>
            <a:bodyPr/>
            <a:lstStyle/>
            <a:p>
              <a:pPr>
                <a:defRPr/>
              </a:pPr>
              <a:endParaRPr lang="en-US" sz="1600" dirty="0">
                <a:latin typeface="+mn-lt"/>
                <a:cs typeface="Courier New" pitchFamily="49" charset="0"/>
              </a:endParaRPr>
            </a:p>
            <a:p>
              <a:pPr>
                <a:defRPr/>
              </a:pPr>
              <a:r>
                <a:rPr lang="en-US" sz="1600" dirty="0" smtClean="0">
                  <a:latin typeface="+mn-lt"/>
                  <a:cs typeface="Courier New" pitchFamily="49" charset="0"/>
                </a:rPr>
                <a:t>Activity</a:t>
              </a:r>
              <a:endParaRPr lang="en-US" sz="1600" dirty="0">
                <a:latin typeface="+mn-lt"/>
                <a:cs typeface="Courier New" pitchFamily="49" charset="0"/>
              </a:endParaRPr>
            </a:p>
            <a:p>
              <a:pPr>
                <a:defRPr/>
              </a:pPr>
              <a:r>
                <a:rPr lang="en-US" sz="1600" dirty="0">
                  <a:latin typeface="Courier New" pitchFamily="49" charset="0"/>
                  <a:cs typeface="Courier New" pitchFamily="49" charset="0"/>
                </a:rPr>
                <a:t>p</a:t>
              </a:r>
              <a:r>
                <a:rPr lang="en-US" sz="1600" dirty="0" smtClean="0">
                  <a:latin typeface="Courier New" pitchFamily="49" charset="0"/>
                  <a:cs typeface="Courier New" pitchFamily="49" charset="0"/>
                </a:rPr>
                <a:t>repare treatment</a:t>
              </a:r>
              <a:endParaRPr lang="en-US" sz="1600" dirty="0">
                <a:latin typeface="Arial" charset="0"/>
              </a:endParaRPr>
            </a:p>
            <a:p>
              <a:pPr>
                <a:defRPr/>
              </a:pPr>
              <a:r>
                <a:rPr lang="en-US" sz="1600" dirty="0" smtClean="0">
                  <a:latin typeface="Arial" charset="0"/>
                </a:rPr>
                <a:t>takes at least </a:t>
              </a:r>
              <a:r>
                <a:rPr lang="en-US" sz="1600" dirty="0">
                  <a:latin typeface="Arial" charset="0"/>
                </a:rPr>
                <a:t>1 hour</a:t>
              </a:r>
              <a:endParaRPr lang="en-US" sz="1600" dirty="0">
                <a:latin typeface="Courier New" pitchFamily="49" charset="0"/>
                <a:cs typeface="Courier New" pitchFamily="49" charset="0"/>
              </a:endParaRPr>
            </a:p>
          </p:txBody>
        </p:sp>
      </p:grpSp>
      <p:grpSp>
        <p:nvGrpSpPr>
          <p:cNvPr id="83" name="Gruppieren 5"/>
          <p:cNvGrpSpPr>
            <a:grpSpLocks/>
          </p:cNvGrpSpPr>
          <p:nvPr/>
        </p:nvGrpSpPr>
        <p:grpSpPr bwMode="auto">
          <a:xfrm rot="168480">
            <a:off x="3514436" y="3793987"/>
            <a:ext cx="2698750" cy="2155825"/>
            <a:chOff x="5918200" y="554038"/>
            <a:chExt cx="2698750" cy="2155825"/>
          </a:xfrm>
        </p:grpSpPr>
        <p:pic>
          <p:nvPicPr>
            <p:cNvPr id="84" name="Picture 6" descr="C:\Dokumente und Einstellungen\ly\Lokale Einstellungen\Temporary Internet Files\Content.IE5\HP7TVSEP\MCj04248020000[1].wm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757262">
              <a:off x="5918200" y="554038"/>
              <a:ext cx="269875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feld 4"/>
            <p:cNvSpPr txBox="1">
              <a:spLocks noChangeArrowheads="1"/>
            </p:cNvSpPr>
            <p:nvPr/>
          </p:nvSpPr>
          <p:spPr bwMode="auto">
            <a:xfrm rot="21405910">
              <a:off x="6050238" y="779573"/>
              <a:ext cx="2430462" cy="1716087"/>
            </a:xfrm>
            <a:prstGeom prst="rect">
              <a:avLst/>
            </a:prstGeom>
            <a:noFill/>
            <a:ln w="9525">
              <a:noFill/>
              <a:miter lim="800000"/>
              <a:headEnd/>
              <a:tailEnd/>
            </a:ln>
          </p:spPr>
          <p:txBody>
            <a:bodyPr/>
            <a:lstStyle/>
            <a:p>
              <a:pPr>
                <a:defRPr/>
              </a:pPr>
              <a:endParaRPr lang="en-US" sz="1600" dirty="0">
                <a:latin typeface="+mn-lt"/>
                <a:cs typeface="Courier New" pitchFamily="49" charset="0"/>
              </a:endParaRPr>
            </a:p>
            <a:p>
              <a:pPr>
                <a:defRPr/>
              </a:pPr>
              <a:r>
                <a:rPr lang="en-US" sz="1600" dirty="0">
                  <a:latin typeface="+mn-lt"/>
                  <a:cs typeface="Courier New" pitchFamily="49" charset="0"/>
                </a:rPr>
                <a:t>Activity</a:t>
              </a:r>
            </a:p>
            <a:p>
              <a:pPr>
                <a:defRPr/>
              </a:pPr>
              <a:r>
                <a:rPr lang="en-US" sz="1600" dirty="0" smtClean="0">
                  <a:latin typeface="Courier New" pitchFamily="49" charset="0"/>
                  <a:cs typeface="Courier New" pitchFamily="49" charset="0"/>
                </a:rPr>
                <a:t>prepare treatment</a:t>
              </a:r>
              <a:endParaRPr lang="en-US" sz="1600" dirty="0">
                <a:latin typeface="Courier New" pitchFamily="49" charset="0"/>
                <a:cs typeface="Courier New" pitchFamily="49" charset="0"/>
              </a:endParaRPr>
            </a:p>
            <a:p>
              <a:pPr>
                <a:defRPr/>
              </a:pPr>
              <a:r>
                <a:rPr lang="en-US" sz="1600" dirty="0">
                  <a:latin typeface="Arial" charset="0"/>
                </a:rPr>
                <a:t>can be executed at most 3 hours before </a:t>
              </a:r>
            </a:p>
            <a:p>
              <a:pPr>
                <a:defRPr/>
              </a:pPr>
              <a:r>
                <a:rPr lang="en-US" sz="1600" dirty="0">
                  <a:latin typeface="Courier New" pitchFamily="49" charset="0"/>
                  <a:cs typeface="Courier New" pitchFamily="49" charset="0"/>
                </a:rPr>
                <a:t>perform treatment</a:t>
              </a:r>
            </a:p>
          </p:txBody>
        </p:sp>
      </p:grpSp>
      <p:sp>
        <p:nvSpPr>
          <p:cNvPr id="35" name="Abgerundetes Rechteck 34" hidden="1"/>
          <p:cNvSpPr/>
          <p:nvPr/>
        </p:nvSpPr>
        <p:spPr bwMode="auto">
          <a:xfrm>
            <a:off x="-186547" y="1301080"/>
            <a:ext cx="7452320" cy="1191816"/>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288000" tIns="45720" rIns="91440" bIns="45720" numCol="1" rtlCol="0" anchor="t" anchorCtr="0" compatLnSpc="1">
            <a:prstTxWarp prst="textNoShape">
              <a:avLst/>
            </a:prstTxWarp>
            <a:spAutoFit/>
          </a:bodyPr>
          <a:lstStyle/>
          <a:p>
            <a:pPr marL="285750" indent="-285750">
              <a:lnSpc>
                <a:spcPct val="100000"/>
              </a:lnSpc>
              <a:spcAft>
                <a:spcPts val="1200"/>
              </a:spcAft>
              <a:buFont typeface="Arial" pitchFamily="34" charset="0"/>
              <a:buChar char="•"/>
            </a:pPr>
            <a:r>
              <a:rPr lang="en-US" dirty="0">
                <a:solidFill>
                  <a:schemeClr val="bg1"/>
                </a:solidFill>
              </a:rPr>
              <a:t>Temporal aspects play a crucial role in today's business life</a:t>
            </a:r>
          </a:p>
          <a:p>
            <a:pPr marL="285750" indent="-285750">
              <a:lnSpc>
                <a:spcPct val="100000"/>
              </a:lnSpc>
              <a:spcAft>
                <a:spcPts val="1200"/>
              </a:spcAft>
              <a:buFont typeface="Arial" pitchFamily="34" charset="0"/>
              <a:buChar char="•"/>
            </a:pPr>
            <a:r>
              <a:rPr lang="en-US" dirty="0">
                <a:solidFill>
                  <a:schemeClr val="bg1"/>
                </a:solidFill>
              </a:rPr>
              <a:t>Time perspective raises fundamental challenges for any process-aware information system</a:t>
            </a:r>
          </a:p>
        </p:txBody>
      </p:sp>
      <p:sp>
        <p:nvSpPr>
          <p:cNvPr id="36" name="Abgerundetes Rechteck 35" hidden="1"/>
          <p:cNvSpPr/>
          <p:nvPr/>
        </p:nvSpPr>
        <p:spPr bwMode="auto">
          <a:xfrm>
            <a:off x="-180020" y="4595879"/>
            <a:ext cx="7452320" cy="885349"/>
          </a:xfrm>
          <a:prstGeom prst="roundRect">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288000" tIns="45720" rIns="91440" bIns="45720" numCol="1" rtlCol="0" anchor="t" anchorCtr="0" compatLnSpc="1">
            <a:prstTxWarp prst="textNoShape">
              <a:avLst/>
            </a:prstTxWarp>
            <a:spAutoFit/>
          </a:bodyPr>
          <a:lstStyle/>
          <a:p>
            <a:pPr marL="285750" indent="-285750">
              <a:lnSpc>
                <a:spcPct val="100000"/>
              </a:lnSpc>
              <a:spcAft>
                <a:spcPts val="1200"/>
              </a:spcAft>
              <a:buFont typeface="Arial" pitchFamily="34" charset="0"/>
              <a:buChar char="•"/>
            </a:pPr>
            <a:r>
              <a:rPr lang="en-US" dirty="0">
                <a:solidFill>
                  <a:schemeClr val="bg1"/>
                </a:solidFill>
              </a:rPr>
              <a:t>Time support is very limited in existing </a:t>
            </a:r>
            <a:r>
              <a:rPr lang="en-US" dirty="0" smtClean="0">
                <a:solidFill>
                  <a:schemeClr val="bg1"/>
                </a:solidFill>
              </a:rPr>
              <a:t>PAIS</a:t>
            </a:r>
            <a:endParaRPr lang="en-US" dirty="0">
              <a:solidFill>
                <a:schemeClr val="bg1"/>
              </a:solidFill>
            </a:endParaRPr>
          </a:p>
          <a:p>
            <a:pPr marL="285750" indent="-285750">
              <a:lnSpc>
                <a:spcPct val="100000"/>
              </a:lnSpc>
              <a:spcAft>
                <a:spcPts val="1200"/>
              </a:spcAft>
              <a:buFont typeface="Arial" pitchFamily="34" charset="0"/>
              <a:buChar char="•"/>
            </a:pPr>
            <a:r>
              <a:rPr lang="en-US" dirty="0">
                <a:solidFill>
                  <a:schemeClr val="bg1"/>
                </a:solidFill>
              </a:rPr>
              <a:t>Failure to obey time restrictions leads to increased costs</a:t>
            </a:r>
          </a:p>
        </p:txBody>
      </p:sp>
    </p:spTree>
    <p:extLst>
      <p:ext uri="{BB962C8B-B14F-4D97-AF65-F5344CB8AC3E}">
        <p14:creationId xmlns:p14="http://schemas.microsoft.com/office/powerpoint/2010/main" val="1996052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300"/>
                                        <p:tgtEl>
                                          <p:spTgt spid="33"/>
                                        </p:tgtEl>
                                      </p:cBhvr>
                                    </p:animEffect>
                                  </p:childTnLst>
                                </p:cTn>
                              </p:par>
                            </p:childTnLst>
                          </p:cTn>
                        </p:par>
                        <p:par>
                          <p:cTn id="26" fill="hold">
                            <p:stCondLst>
                              <p:cond delay="300"/>
                            </p:stCondLst>
                            <p:childTnLst>
                              <p:par>
                                <p:cTn id="27" presetID="10" presetClass="entr" presetSubtype="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200"/>
                                        <p:tgtEl>
                                          <p:spTgt spid="29"/>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00"/>
                                        <p:tgtEl>
                                          <p:spTgt spid="40"/>
                                        </p:tgtEl>
                                      </p:cBhvr>
                                    </p:animEffect>
                                  </p:childTnLst>
                                </p:cTn>
                              </p:par>
                            </p:childTnLst>
                          </p:cTn>
                        </p:par>
                        <p:par>
                          <p:cTn id="34" fill="hold">
                            <p:stCondLst>
                              <p:cond delay="700"/>
                            </p:stCondLst>
                            <p:childTnLst>
                              <p:par>
                                <p:cTn id="35" presetID="10"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
                                        <p:tgtEl>
                                          <p:spTgt spid="41"/>
                                        </p:tgtEl>
                                      </p:cBhvr>
                                    </p:animEffect>
                                  </p:childTnLst>
                                </p:cTn>
                              </p:par>
                            </p:childTnLst>
                          </p:cTn>
                        </p:par>
                        <p:par>
                          <p:cTn id="38" fill="hold">
                            <p:stCondLst>
                              <p:cond delay="900"/>
                            </p:stCondLst>
                            <p:childTnLst>
                              <p:par>
                                <p:cTn id="39" presetID="10" presetClass="entr" presetSubtype="0"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200"/>
                                        <p:tgtEl>
                                          <p:spTgt spid="38"/>
                                        </p:tgtEl>
                                      </p:cBhvr>
                                    </p:animEffect>
                                  </p:childTnLst>
                                </p:cTn>
                              </p:par>
                            </p:childTnLst>
                          </p:cTn>
                        </p:par>
                        <p:par>
                          <p:cTn id="42" fill="hold">
                            <p:stCondLst>
                              <p:cond delay="1100"/>
                            </p:stCondLst>
                            <p:childTnLst>
                              <p:par>
                                <p:cTn id="43" presetID="10"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
                                        <p:tgtEl>
                                          <p:spTgt spid="39"/>
                                        </p:tgtEl>
                                      </p:cBhvr>
                                    </p:animEffect>
                                  </p:childTnLst>
                                </p:cTn>
                              </p:par>
                            </p:childTnLst>
                          </p:cTn>
                        </p:par>
                        <p:par>
                          <p:cTn id="46" fill="hold">
                            <p:stCondLst>
                              <p:cond delay="1300"/>
                            </p:stCondLst>
                            <p:childTnLst>
                              <p:par>
                                <p:cTn id="47" presetID="10"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
                                        <p:tgtEl>
                                          <p:spTgt spid="42"/>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200"/>
                                        <p:tgtEl>
                                          <p:spTgt spid="43"/>
                                        </p:tgtEl>
                                      </p:cBhvr>
                                    </p:animEffect>
                                  </p:childTnLst>
                                </p:cTn>
                              </p:par>
                            </p:childTnLst>
                          </p:cTn>
                        </p:par>
                        <p:par>
                          <p:cTn id="54" fill="hold">
                            <p:stCondLst>
                              <p:cond delay="1700"/>
                            </p:stCondLst>
                            <p:childTnLst>
                              <p:par>
                                <p:cTn id="55" presetID="10"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200"/>
                                        <p:tgtEl>
                                          <p:spTgt spid="44"/>
                                        </p:tgtEl>
                                      </p:cBhvr>
                                    </p:animEffect>
                                  </p:childTnLst>
                                </p:cTn>
                              </p:par>
                            </p:childTnLst>
                          </p:cTn>
                        </p:par>
                        <p:par>
                          <p:cTn id="58" fill="hold">
                            <p:stCondLst>
                              <p:cond delay="1900"/>
                            </p:stCondLst>
                            <p:childTnLst>
                              <p:par>
                                <p:cTn id="59" presetID="10"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2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fill="hold"/>
                                        <p:tgtEl>
                                          <p:spTgt spid="35"/>
                                        </p:tgtEl>
                                        <p:attrNameLst>
                                          <p:attrName>ppt_x</p:attrName>
                                        </p:attrNameLst>
                                      </p:cBhvr>
                                      <p:tavLst>
                                        <p:tav tm="0">
                                          <p:val>
                                            <p:strVal val="0-#ppt_w/2"/>
                                          </p:val>
                                        </p:tav>
                                        <p:tav tm="100000">
                                          <p:val>
                                            <p:strVal val="#ppt_x"/>
                                          </p:val>
                                        </p:tav>
                                      </p:tavLst>
                                    </p:anim>
                                    <p:anim calcmode="lin" valueType="num">
                                      <p:cBhvr additive="base">
                                        <p:cTn id="6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idx="1"/>
          </p:nvPr>
        </p:nvSpPr>
        <p:spPr/>
        <p:txBody>
          <a:bodyPr/>
          <a:lstStyle/>
          <a:p>
            <a:r>
              <a:rPr lang="en-US" b="1" dirty="0" smtClean="0"/>
              <a:t>Analysis &amp; Design</a:t>
            </a:r>
            <a:endParaRPr lang="en-US" b="1" dirty="0"/>
          </a:p>
        </p:txBody>
      </p:sp>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pic>
        <p:nvPicPr>
          <p:cNvPr id="11" name="Big Process Modelli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798" y="2412606"/>
            <a:ext cx="8982858" cy="2204526"/>
          </a:xfrm>
          <a:prstGeom prst="rect">
            <a:avLst/>
          </a:prstGeom>
          <a:noFill/>
          <a:ln w="12700">
            <a:noFill/>
          </a:ln>
          <a:extLst/>
        </p:spPr>
      </p:pic>
      <p:pic>
        <p:nvPicPr>
          <p:cNvPr id="26" name="Process Life-Cyc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288" y="1870298"/>
            <a:ext cx="3781425" cy="3790950"/>
          </a:xfrm>
          <a:prstGeom prst="rect">
            <a:avLst/>
          </a:prstGeom>
        </p:spPr>
      </p:pic>
      <p:pic>
        <p:nvPicPr>
          <p:cNvPr id="2050" name="PLC Modellin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96236" y="840397"/>
            <a:ext cx="1512570" cy="1516380"/>
          </a:xfrm>
          <a:prstGeom prst="rect">
            <a:avLst/>
          </a:prstGeom>
          <a:noFill/>
          <a:extLst>
            <a:ext uri="{909E8E84-426E-40DD-AFC4-6F175D3DCCD1}">
              <a14:hiddenFill xmlns:a14="http://schemas.microsoft.com/office/drawing/2010/main">
                <a:solidFill>
                  <a:srgbClr val="FFFFFF"/>
                </a:solidFill>
              </a14:hiddenFill>
            </a:ext>
          </a:extLst>
        </p:spPr>
      </p:pic>
      <p:sp>
        <p:nvSpPr>
          <p:cNvPr id="30" name="Summary Modelling"/>
          <p:cNvSpPr/>
          <p:nvPr>
            <p:custDataLst>
              <p:custData r:id="rId1"/>
            </p:custDataLst>
          </p:nvPr>
        </p:nvSpPr>
        <p:spPr bwMode="auto">
          <a:xfrm>
            <a:off x="-180528" y="4941168"/>
            <a:ext cx="5112568" cy="1253698"/>
          </a:xfrm>
          <a:prstGeom prst="roundRect">
            <a:avLst>
              <a:gd name="adj" fmla="val 10491"/>
            </a:avLst>
          </a:prstGeom>
          <a:solidFill>
            <a:schemeClr val="bg1">
              <a:lumMod val="95000"/>
            </a:schemeClr>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nSpc>
                <a:spcPct val="100000"/>
              </a:lnSpc>
              <a:spcAft>
                <a:spcPts val="600"/>
              </a:spcAft>
            </a:pPr>
            <a:r>
              <a:rPr lang="en-US" sz="1400" b="1" dirty="0">
                <a:solidFill>
                  <a:srgbClr val="A3263A"/>
                </a:solidFill>
              </a:rPr>
              <a:t>Specification of time perspective</a:t>
            </a:r>
          </a:p>
          <a:p>
            <a:pPr marL="540000" lvl="1" indent="-285750">
              <a:spcBef>
                <a:spcPts val="0"/>
              </a:spcBef>
              <a:spcAft>
                <a:spcPts val="600"/>
              </a:spcAft>
              <a:buFont typeface="Arial" pitchFamily="34" charset="0"/>
              <a:buChar char="•"/>
            </a:pPr>
            <a:r>
              <a:rPr lang="en-US" sz="1400" dirty="0"/>
              <a:t>High expressiveness</a:t>
            </a:r>
          </a:p>
          <a:p>
            <a:pPr marL="540000" lvl="1" indent="-285750">
              <a:spcAft>
                <a:spcPts val="600"/>
              </a:spcAft>
              <a:buFont typeface="Arial" pitchFamily="34" charset="0"/>
              <a:buChar char="•"/>
            </a:pPr>
            <a:r>
              <a:rPr lang="en-US" sz="1400" dirty="0" smtClean="0"/>
              <a:t>Relation to </a:t>
            </a:r>
            <a:r>
              <a:rPr lang="en-US" sz="1400" dirty="0"/>
              <a:t>other process </a:t>
            </a:r>
            <a:r>
              <a:rPr lang="en-US" sz="1400" dirty="0" smtClean="0"/>
              <a:t>perspectives (Data)</a:t>
            </a:r>
          </a:p>
          <a:p>
            <a:pPr marL="540000" lvl="1" indent="-285750">
              <a:spcAft>
                <a:spcPts val="600"/>
              </a:spcAft>
              <a:buFont typeface="Arial" pitchFamily="34" charset="0"/>
              <a:buChar char="•"/>
            </a:pPr>
            <a:r>
              <a:rPr lang="en-US" sz="1400" dirty="0" smtClean="0"/>
              <a:t>Soundness (</a:t>
            </a:r>
            <a:r>
              <a:rPr lang="en-US" sz="1400" dirty="0" err="1" smtClean="0"/>
              <a:t>Executability</a:t>
            </a:r>
            <a:r>
              <a:rPr lang="en-US" sz="1400" dirty="0" smtClean="0"/>
              <a:t>)</a:t>
            </a:r>
            <a:endParaRPr lang="en-US" sz="1400" dirty="0"/>
          </a:p>
        </p:txBody>
      </p:sp>
    </p:spTree>
    <p:extLst>
      <p:ext uri="{BB962C8B-B14F-4D97-AF65-F5344CB8AC3E}">
        <p14:creationId xmlns:p14="http://schemas.microsoft.com/office/powerpoint/2010/main" val="2080318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07407E-6 L 0.31111 -0.31689 " pathEditMode="relative" rAng="0" ptsTypes="AA">
                                      <p:cBhvr>
                                        <p:cTn id="6" dur="1000" fill="hold"/>
                                        <p:tgtEl>
                                          <p:spTgt spid="26"/>
                                        </p:tgtEl>
                                        <p:attrNameLst>
                                          <p:attrName>ppt_x</p:attrName>
                                          <p:attrName>ppt_y</p:attrName>
                                        </p:attrNameLst>
                                      </p:cBhvr>
                                      <p:rCtr x="15556" y="-15856"/>
                                    </p:animMotion>
                                  </p:childTnLst>
                                </p:cTn>
                              </p:par>
                              <p:par>
                                <p:cTn id="7" presetID="6" presetClass="emph" presetSubtype="0" fill="hold" nodeType="withEffect">
                                  <p:stCondLst>
                                    <p:cond delay="0"/>
                                  </p:stCondLst>
                                  <p:childTnLst>
                                    <p:animScale>
                                      <p:cBhvr>
                                        <p:cTn id="8" dur="1000" fill="hold"/>
                                        <p:tgtEl>
                                          <p:spTgt spid="26"/>
                                        </p:tgtEl>
                                      </p:cBhvr>
                                      <p:by x="40000" y="40000"/>
                                    </p:animScale>
                                  </p:childTnLst>
                                </p:cTn>
                              </p:par>
                            </p:childTnLst>
                          </p:cTn>
                        </p:par>
                        <p:par>
                          <p:cTn id="9" fill="hold">
                            <p:stCondLst>
                              <p:cond delay="1000"/>
                            </p:stCondLst>
                            <p:childTnLst>
                              <p:par>
                                <p:cTn id="10" presetID="1" presetClass="exit" presetSubtype="0" fill="hold" nodeType="afterEffect">
                                  <p:stCondLst>
                                    <p:cond delay="0"/>
                                  </p:stCondLst>
                                  <p:childTnLst>
                                    <p:set>
                                      <p:cBhvr>
                                        <p:cTn id="11" dur="1" fill="hold">
                                          <p:stCondLst>
                                            <p:cond delay="0"/>
                                          </p:stCondLst>
                                        </p:cTn>
                                        <p:tgtEl>
                                          <p:spTgt spid="26"/>
                                        </p:tgtEl>
                                        <p:attrNameLst>
                                          <p:attrName>style.visibility</p:attrName>
                                        </p:attrNameLst>
                                      </p:cBhvr>
                                      <p:to>
                                        <p:strVal val="hidden"/>
                                      </p:to>
                                    </p:se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idx="1"/>
          </p:nvPr>
        </p:nvSpPr>
        <p:spPr/>
        <p:txBody>
          <a:bodyPr/>
          <a:lstStyle/>
          <a:p>
            <a:r>
              <a:rPr lang="en-US" b="1" dirty="0" smtClean="0"/>
              <a:t>Execution</a:t>
            </a:r>
            <a:endParaRPr lang="en-US" b="1" dirty="0"/>
          </a:p>
        </p:txBody>
      </p:sp>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sp>
        <p:nvSpPr>
          <p:cNvPr id="10" name="Rechteck 9"/>
          <p:cNvSpPr/>
          <p:nvPr/>
        </p:nvSpPr>
        <p:spPr bwMode="auto">
          <a:xfrm>
            <a:off x="403920" y="2132856"/>
            <a:ext cx="8982000" cy="1864800"/>
          </a:xfrm>
          <a:prstGeom prst="rect">
            <a:avLst/>
          </a:prstGeom>
          <a:blipFill dpi="0" rotWithShape="1">
            <a:blip r:embed="rId3">
              <a:alphaModFix amt="35000"/>
            </a:blip>
            <a:srcRect/>
            <a:stretch>
              <a:fillRect/>
            </a:stretch>
          </a:blip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2" name="Rechteck 1"/>
          <p:cNvSpPr/>
          <p:nvPr/>
        </p:nvSpPr>
        <p:spPr bwMode="auto">
          <a:xfrm>
            <a:off x="251520" y="2284280"/>
            <a:ext cx="8982000" cy="1864800"/>
          </a:xfrm>
          <a:prstGeom prst="rect">
            <a:avLst/>
          </a:prstGeom>
          <a:blipFill dpi="0" rotWithShape="1">
            <a:blip r:embed="rId3">
              <a:alphaModFix amt="42000"/>
            </a:blip>
            <a:srcRect/>
            <a:stretch>
              <a:fillRect/>
            </a:stretch>
          </a:blip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pic>
        <p:nvPicPr>
          <p:cNvPr id="27" name="Big Process Executio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0801" y="2497581"/>
            <a:ext cx="8982855" cy="1862838"/>
          </a:xfrm>
          <a:prstGeom prst="rect">
            <a:avLst/>
          </a:prstGeom>
          <a:noFill/>
          <a:extLst/>
        </p:spPr>
      </p:pic>
      <p:pic>
        <p:nvPicPr>
          <p:cNvPr id="32" name="PLC Executi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96000" y="838800"/>
            <a:ext cx="1512570" cy="1516380"/>
          </a:xfrm>
          <a:prstGeom prst="rect">
            <a:avLst/>
          </a:prstGeom>
          <a:noFill/>
          <a:extLst>
            <a:ext uri="{909E8E84-426E-40DD-AFC4-6F175D3DCCD1}">
              <a14:hiddenFill xmlns:a14="http://schemas.microsoft.com/office/drawing/2010/main">
                <a:solidFill>
                  <a:srgbClr val="FFFFFF"/>
                </a:solidFill>
              </a14:hiddenFill>
            </a:ext>
          </a:extLst>
        </p:spPr>
      </p:pic>
      <p:sp>
        <p:nvSpPr>
          <p:cNvPr id="31" name="Summary Execution"/>
          <p:cNvSpPr/>
          <p:nvPr/>
        </p:nvSpPr>
        <p:spPr bwMode="auto">
          <a:xfrm>
            <a:off x="-168725" y="4482589"/>
            <a:ext cx="5712833" cy="1520190"/>
          </a:xfrm>
          <a:prstGeom prst="roundRect">
            <a:avLst>
              <a:gd name="adj" fmla="val 6331"/>
            </a:avLst>
          </a:prstGeom>
          <a:solidFill>
            <a:schemeClr val="bg1">
              <a:lumMod val="95000"/>
            </a:schemeClr>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nSpc>
                <a:spcPct val="100000"/>
              </a:lnSpc>
              <a:spcAft>
                <a:spcPts val="600"/>
              </a:spcAft>
            </a:pPr>
            <a:r>
              <a:rPr lang="en-US" sz="1400" b="1" dirty="0">
                <a:solidFill>
                  <a:srgbClr val="A3263A"/>
                </a:solidFill>
              </a:rPr>
              <a:t>Executing and monitoring time-aware process </a:t>
            </a:r>
            <a:r>
              <a:rPr lang="en-US" sz="1400" b="1" dirty="0" smtClean="0">
                <a:solidFill>
                  <a:srgbClr val="A3263A"/>
                </a:solidFill>
              </a:rPr>
              <a:t>instances</a:t>
            </a:r>
          </a:p>
          <a:p>
            <a:pPr marL="540000" indent="-285750">
              <a:spcAft>
                <a:spcPts val="600"/>
              </a:spcAft>
              <a:buFont typeface="Arial" pitchFamily="34" charset="0"/>
              <a:buChar char="•"/>
            </a:pPr>
            <a:r>
              <a:rPr lang="en-US" sz="1400" dirty="0" smtClean="0"/>
              <a:t>Monitoring</a:t>
            </a:r>
          </a:p>
          <a:p>
            <a:pPr marL="540000" indent="-285750">
              <a:spcAft>
                <a:spcPts val="600"/>
              </a:spcAft>
              <a:buFont typeface="Arial" pitchFamily="34" charset="0"/>
              <a:buChar char="•"/>
            </a:pPr>
            <a:r>
              <a:rPr lang="en-US" sz="1400" dirty="0" smtClean="0"/>
              <a:t>Predicting </a:t>
            </a:r>
            <a:r>
              <a:rPr lang="en-US" sz="1400" dirty="0"/>
              <a:t>execution </a:t>
            </a:r>
            <a:r>
              <a:rPr lang="en-US" sz="1400" dirty="0" smtClean="0"/>
              <a:t>times</a:t>
            </a:r>
          </a:p>
          <a:p>
            <a:pPr marL="540000" indent="-285750">
              <a:spcAft>
                <a:spcPts val="600"/>
              </a:spcAft>
              <a:buFont typeface="Arial" pitchFamily="34" charset="0"/>
              <a:buChar char="•"/>
            </a:pPr>
            <a:r>
              <a:rPr lang="en-US" sz="1400" dirty="0" smtClean="0"/>
              <a:t>Predicting </a:t>
            </a:r>
            <a:r>
              <a:rPr lang="en-US" sz="1400" dirty="0"/>
              <a:t>and detecting critical </a:t>
            </a:r>
            <a:r>
              <a:rPr lang="en-US" sz="1400" dirty="0" smtClean="0"/>
              <a:t>situations</a:t>
            </a:r>
          </a:p>
          <a:p>
            <a:pPr marL="540000" indent="-285750">
              <a:spcAft>
                <a:spcPts val="600"/>
              </a:spcAft>
              <a:buFont typeface="Arial" pitchFamily="34" charset="0"/>
              <a:buChar char="•"/>
            </a:pPr>
            <a:r>
              <a:rPr lang="en-US" sz="1400" dirty="0" smtClean="0"/>
              <a:t>Ensuring efficiency</a:t>
            </a:r>
            <a:endParaRPr lang="en-US" sz="1400" dirty="0"/>
          </a:p>
        </p:txBody>
      </p:sp>
    </p:spTree>
    <p:extLst>
      <p:ext uri="{BB962C8B-B14F-4D97-AF65-F5344CB8AC3E}">
        <p14:creationId xmlns:p14="http://schemas.microsoft.com/office/powerpoint/2010/main" val="3329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idx="1"/>
          </p:nvPr>
        </p:nvSpPr>
        <p:spPr/>
        <p:txBody>
          <a:bodyPr/>
          <a:lstStyle/>
          <a:p>
            <a:r>
              <a:rPr lang="en-US" b="1" dirty="0" smtClean="0"/>
              <a:t>Dynamic Adaptation and Evolution</a:t>
            </a:r>
            <a:endParaRPr lang="en-US" b="1" dirty="0"/>
          </a:p>
        </p:txBody>
      </p:sp>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dirty="0" smtClean="0"/>
              <a:t>Time-Aware BPM Systems | BPMDS 2019 | Manfred Reichert</a:t>
            </a:r>
            <a:endParaRPr lang="de-DE" dirty="0"/>
          </a:p>
        </p:txBody>
      </p:sp>
      <p:sp>
        <p:nvSpPr>
          <p:cNvPr id="10" name="Rechteck 9"/>
          <p:cNvSpPr>
            <a:spLocks noChangeAspect="1"/>
          </p:cNvSpPr>
          <p:nvPr/>
        </p:nvSpPr>
        <p:spPr bwMode="auto">
          <a:xfrm>
            <a:off x="413419" y="2981542"/>
            <a:ext cx="8982000" cy="1864800"/>
          </a:xfrm>
          <a:prstGeom prst="rect">
            <a:avLst/>
          </a:prstGeom>
          <a:blipFill dpi="0" rotWithShape="1">
            <a:blip r:embed="rId3">
              <a:alphaModFix amt="20000"/>
            </a:blip>
            <a:srcRect/>
            <a:stretch>
              <a:fillRect/>
            </a:stretch>
          </a:blip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2" name="Rechteck 1"/>
          <p:cNvSpPr>
            <a:spLocks noChangeAspect="1"/>
          </p:cNvSpPr>
          <p:nvPr/>
        </p:nvSpPr>
        <p:spPr bwMode="auto">
          <a:xfrm>
            <a:off x="261019" y="2829142"/>
            <a:ext cx="8982000" cy="1864800"/>
          </a:xfrm>
          <a:prstGeom prst="rect">
            <a:avLst/>
          </a:prstGeom>
          <a:blipFill dpi="0" rotWithShape="1">
            <a:blip r:embed="rId3">
              <a:alphaModFix amt="39000"/>
            </a:blip>
            <a:srcRect/>
            <a:stretch>
              <a:fillRect/>
            </a:stretch>
          </a:blip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pic>
        <p:nvPicPr>
          <p:cNvPr id="28" name="Big Process Adaptati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801" y="2339277"/>
            <a:ext cx="8982855" cy="2179447"/>
          </a:xfrm>
          <a:prstGeom prst="rect">
            <a:avLst/>
          </a:prstGeom>
          <a:noFill/>
          <a:extLst/>
        </p:spPr>
      </p:pic>
      <p:pic>
        <p:nvPicPr>
          <p:cNvPr id="35" name="PLC Adaptation"/>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696000" y="838800"/>
            <a:ext cx="1512570" cy="1516380"/>
          </a:xfrm>
          <a:prstGeom prst="rect">
            <a:avLst/>
          </a:prstGeom>
          <a:noFill/>
          <a:extLst>
            <a:ext uri="{909E8E84-426E-40DD-AFC4-6F175D3DCCD1}">
              <a14:hiddenFill xmlns:a14="http://schemas.microsoft.com/office/drawing/2010/main">
                <a:solidFill>
                  <a:srgbClr val="FFFFFF"/>
                </a:solidFill>
              </a14:hiddenFill>
            </a:ext>
          </a:extLst>
        </p:spPr>
      </p:pic>
      <p:sp>
        <p:nvSpPr>
          <p:cNvPr id="33" name="Summary Adaptation"/>
          <p:cNvSpPr/>
          <p:nvPr/>
        </p:nvSpPr>
        <p:spPr bwMode="auto">
          <a:xfrm>
            <a:off x="-180528" y="4869160"/>
            <a:ext cx="5148572" cy="1242239"/>
          </a:xfrm>
          <a:prstGeom prst="roundRect">
            <a:avLst>
              <a:gd name="adj" fmla="val 8477"/>
            </a:avLst>
          </a:prstGeom>
          <a:solidFill>
            <a:schemeClr val="bg1">
              <a:lumMod val="95000"/>
            </a:schemeClr>
          </a:solidFill>
          <a:ln w="25400" cap="flat" cmpd="sng" algn="ctr">
            <a:solidFill>
              <a:srgbClr val="A3263A"/>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spcAft>
                <a:spcPts val="600"/>
              </a:spcAft>
            </a:pPr>
            <a:r>
              <a:rPr lang="en-US" sz="1400" b="1" dirty="0" smtClean="0">
                <a:solidFill>
                  <a:srgbClr val="A3263A"/>
                </a:solidFill>
              </a:rPr>
              <a:t>Dynamic changes of time-aware process instances</a:t>
            </a:r>
            <a:endParaRPr lang="en-US" sz="1400" dirty="0">
              <a:solidFill>
                <a:srgbClr val="A3263A"/>
              </a:solidFill>
            </a:endParaRPr>
          </a:p>
          <a:p>
            <a:pPr marL="540000" indent="-285750">
              <a:spcAft>
                <a:spcPts val="600"/>
              </a:spcAft>
              <a:buFont typeface="Arial" pitchFamily="34" charset="0"/>
              <a:buChar char="•"/>
            </a:pPr>
            <a:r>
              <a:rPr lang="en-US" sz="1400" dirty="0"/>
              <a:t>Structural </a:t>
            </a:r>
            <a:r>
              <a:rPr lang="en-US" sz="1400" dirty="0" smtClean="0"/>
              <a:t>and temporal </a:t>
            </a:r>
            <a:r>
              <a:rPr lang="en-US" sz="1400" dirty="0"/>
              <a:t>changes</a:t>
            </a:r>
          </a:p>
          <a:p>
            <a:pPr marL="540000" indent="-285750">
              <a:spcAft>
                <a:spcPts val="600"/>
              </a:spcAft>
              <a:buFont typeface="Arial" pitchFamily="34" charset="0"/>
              <a:buChar char="•"/>
            </a:pPr>
            <a:r>
              <a:rPr lang="en-US" sz="1400" dirty="0" smtClean="0"/>
              <a:t>Preserving correctness </a:t>
            </a:r>
            <a:r>
              <a:rPr lang="en-US" sz="1400" dirty="0"/>
              <a:t>and </a:t>
            </a:r>
            <a:r>
              <a:rPr lang="en-US" sz="1400" dirty="0" err="1" smtClean="0"/>
              <a:t>executability</a:t>
            </a:r>
            <a:endParaRPr lang="en-US" sz="1400" dirty="0" smtClean="0"/>
          </a:p>
          <a:p>
            <a:pPr marL="540000" indent="-285750">
              <a:spcAft>
                <a:spcPts val="600"/>
              </a:spcAft>
              <a:buFont typeface="Arial" pitchFamily="34" charset="0"/>
              <a:buChar char="•"/>
            </a:pPr>
            <a:r>
              <a:rPr lang="en-US" sz="1400" dirty="0" smtClean="0"/>
              <a:t>Ensuring efficiency</a:t>
            </a:r>
            <a:endParaRPr lang="en-US" sz="1400" dirty="0"/>
          </a:p>
        </p:txBody>
      </p:sp>
    </p:spTree>
    <p:extLst>
      <p:ext uri="{BB962C8B-B14F-4D97-AF65-F5344CB8AC3E}">
        <p14:creationId xmlns:p14="http://schemas.microsoft.com/office/powerpoint/2010/main" val="15158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de-DE" sz="900" dirty="0" smtClean="0"/>
              <a:t>Time-Aware BPM Systems | BPMDS 2019 | Manfred Reichert</a:t>
            </a:r>
            <a:endParaRPr lang="de-DE" sz="900" dirty="0"/>
          </a:p>
        </p:txBody>
      </p:sp>
      <p:grpSp>
        <p:nvGrpSpPr>
          <p:cNvPr id="2" name="Modelling"/>
          <p:cNvGrpSpPr/>
          <p:nvPr/>
        </p:nvGrpSpPr>
        <p:grpSpPr>
          <a:xfrm>
            <a:off x="1188533" y="1260000"/>
            <a:ext cx="4322235" cy="1282367"/>
            <a:chOff x="1907704" y="1151456"/>
            <a:chExt cx="4322235" cy="1282367"/>
          </a:xfrm>
        </p:grpSpPr>
        <p:sp>
          <p:nvSpPr>
            <p:cNvPr id="6" name="Textfeld 5"/>
            <p:cNvSpPr txBox="1"/>
            <p:nvPr/>
          </p:nvSpPr>
          <p:spPr>
            <a:xfrm>
              <a:off x="1907704" y="1151456"/>
              <a:ext cx="2172390" cy="369332"/>
            </a:xfrm>
            <a:prstGeom prst="rect">
              <a:avLst/>
            </a:prstGeom>
            <a:noFill/>
          </p:spPr>
          <p:txBody>
            <a:bodyPr wrap="none" rtlCol="0">
              <a:spAutoFit/>
            </a:bodyPr>
            <a:lstStyle/>
            <a:p>
              <a:r>
                <a:rPr lang="en-US" dirty="0" smtClean="0"/>
                <a:t>Modelling &amp; Design</a:t>
              </a:r>
              <a:endParaRPr lang="en-US" dirty="0"/>
            </a:p>
          </p:txBody>
        </p:sp>
        <p:pic>
          <p:nvPicPr>
            <p:cNvPr id="9" name="ProcessGraph"/>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64819" y="1436183"/>
              <a:ext cx="4065120" cy="99764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rocessGrap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90312" y="3603300"/>
            <a:ext cx="4063361" cy="842648"/>
          </a:xfrm>
          <a:prstGeom prst="rect">
            <a:avLst/>
          </a:prstGeom>
          <a:noFill/>
          <a:extLst>
            <a:ext uri="{909E8E84-426E-40DD-AFC4-6F175D3DCCD1}">
              <a14:hiddenFill xmlns:a14="http://schemas.microsoft.com/office/drawing/2010/main">
                <a:solidFill>
                  <a:srgbClr val="FFFFFF"/>
                </a:solidFill>
              </a14:hiddenFill>
            </a:ext>
          </a:extLst>
        </p:spPr>
      </p:pic>
      <p:pic>
        <p:nvPicPr>
          <p:cNvPr id="25" name="ProcessGrap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42712" y="3755700"/>
            <a:ext cx="4063361" cy="842648"/>
          </a:xfrm>
          <a:prstGeom prst="rect">
            <a:avLst/>
          </a:prstGeom>
          <a:noFill/>
          <a:extLst>
            <a:ext uri="{909E8E84-426E-40DD-AFC4-6F175D3DCCD1}">
              <a14:hiddenFill xmlns:a14="http://schemas.microsoft.com/office/drawing/2010/main">
                <a:solidFill>
                  <a:srgbClr val="FFFFFF"/>
                </a:solidFill>
              </a14:hiddenFill>
            </a:ext>
          </a:extLst>
        </p:spPr>
      </p:pic>
      <p:sp>
        <p:nvSpPr>
          <p:cNvPr id="27" name="Rechteck 26"/>
          <p:cNvSpPr/>
          <p:nvPr/>
        </p:nvSpPr>
        <p:spPr bwMode="auto">
          <a:xfrm>
            <a:off x="4957891" y="3356636"/>
            <a:ext cx="4217554" cy="1404000"/>
          </a:xfrm>
          <a:prstGeom prst="rect">
            <a:avLst/>
          </a:prstGeom>
          <a:solidFill>
            <a:schemeClr val="bg1">
              <a:alpha val="55000"/>
            </a:schemeClr>
          </a:solid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pic>
        <p:nvPicPr>
          <p:cNvPr id="24" name="ProcessGrap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0407" y="5608623"/>
            <a:ext cx="4063361" cy="842648"/>
          </a:xfrm>
          <a:prstGeom prst="rect">
            <a:avLst/>
          </a:prstGeom>
          <a:noFill/>
          <a:extLst>
            <a:ext uri="{909E8E84-426E-40DD-AFC4-6F175D3DCCD1}">
              <a14:hiddenFill xmlns:a14="http://schemas.microsoft.com/office/drawing/2010/main">
                <a:solidFill>
                  <a:srgbClr val="FFFFFF"/>
                </a:solidFill>
              </a14:hiddenFill>
            </a:ext>
          </a:extLst>
        </p:spPr>
      </p:pic>
      <p:pic>
        <p:nvPicPr>
          <p:cNvPr id="23" name="ProcessGrap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9607" y="5428898"/>
            <a:ext cx="4063361" cy="842648"/>
          </a:xfrm>
          <a:prstGeom prst="rect">
            <a:avLst/>
          </a:prstGeom>
          <a:noFill/>
          <a:extLst>
            <a:ext uri="{909E8E84-426E-40DD-AFC4-6F175D3DCCD1}">
              <a14:hiddenFill xmlns:a14="http://schemas.microsoft.com/office/drawing/2010/main">
                <a:solidFill>
                  <a:srgbClr val="FFFFFF"/>
                </a:solidFill>
              </a14:hiddenFill>
            </a:ext>
          </a:extLst>
        </p:spPr>
      </p:pic>
      <p:sp>
        <p:nvSpPr>
          <p:cNvPr id="21" name="Rechteck 20"/>
          <p:cNvSpPr/>
          <p:nvPr/>
        </p:nvSpPr>
        <p:spPr bwMode="auto">
          <a:xfrm>
            <a:off x="572739" y="5373216"/>
            <a:ext cx="4217554" cy="1260000"/>
          </a:xfrm>
          <a:prstGeom prst="rect">
            <a:avLst/>
          </a:prstGeom>
          <a:solidFill>
            <a:schemeClr val="bg1">
              <a:alpha val="55000"/>
            </a:schemeClr>
          </a:solid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11" name="Rechteck 10"/>
          <p:cNvSpPr/>
          <p:nvPr/>
        </p:nvSpPr>
        <p:spPr bwMode="auto">
          <a:xfrm>
            <a:off x="420339" y="5382820"/>
            <a:ext cx="4217554" cy="1142524"/>
          </a:xfrm>
          <a:prstGeom prst="rect">
            <a:avLst/>
          </a:prstGeom>
          <a:solidFill>
            <a:schemeClr val="bg1">
              <a:alpha val="55000"/>
            </a:schemeClr>
          </a:solidFill>
          <a:ln w="25400" cap="flat" cmpd="sng" algn="ctr">
            <a:no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grpSp>
        <p:nvGrpSpPr>
          <p:cNvPr id="5" name="Execution"/>
          <p:cNvGrpSpPr/>
          <p:nvPr/>
        </p:nvGrpSpPr>
        <p:grpSpPr>
          <a:xfrm>
            <a:off x="4760815" y="3036771"/>
            <a:ext cx="4140458" cy="1256777"/>
            <a:chOff x="5904148" y="2780928"/>
            <a:chExt cx="4140458" cy="1256777"/>
          </a:xfrm>
        </p:grpSpPr>
        <p:sp>
          <p:nvSpPr>
            <p:cNvPr id="8" name="Textfeld 7"/>
            <p:cNvSpPr txBox="1"/>
            <p:nvPr/>
          </p:nvSpPr>
          <p:spPr>
            <a:xfrm>
              <a:off x="5904148" y="2780928"/>
              <a:ext cx="1197764" cy="369332"/>
            </a:xfrm>
            <a:prstGeom prst="rect">
              <a:avLst/>
            </a:prstGeom>
            <a:noFill/>
          </p:spPr>
          <p:txBody>
            <a:bodyPr wrap="none" rtlCol="0">
              <a:spAutoFit/>
            </a:bodyPr>
            <a:lstStyle/>
            <a:p>
              <a:r>
                <a:rPr lang="en-US" dirty="0" smtClean="0"/>
                <a:t>Execution</a:t>
              </a:r>
              <a:endParaRPr lang="en-US" dirty="0"/>
            </a:p>
          </p:txBody>
        </p:sp>
        <p:pic>
          <p:nvPicPr>
            <p:cNvPr id="10" name="ProcessGrap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81245" y="3195057"/>
              <a:ext cx="4063361" cy="8426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Dynamic Adaptation"/>
          <p:cNvGrpSpPr/>
          <p:nvPr/>
        </p:nvGrpSpPr>
        <p:grpSpPr>
          <a:xfrm>
            <a:off x="420339" y="4771359"/>
            <a:ext cx="4140458" cy="1328386"/>
            <a:chOff x="5904148" y="2780928"/>
            <a:chExt cx="4140458" cy="1328386"/>
          </a:xfrm>
        </p:grpSpPr>
        <p:sp>
          <p:nvSpPr>
            <p:cNvPr id="19" name="Textfeld 18"/>
            <p:cNvSpPr txBox="1"/>
            <p:nvPr/>
          </p:nvSpPr>
          <p:spPr>
            <a:xfrm>
              <a:off x="5904148" y="2780928"/>
              <a:ext cx="3698513" cy="369332"/>
            </a:xfrm>
            <a:prstGeom prst="rect">
              <a:avLst/>
            </a:prstGeom>
            <a:noFill/>
          </p:spPr>
          <p:txBody>
            <a:bodyPr wrap="none" rtlCol="0">
              <a:spAutoFit/>
            </a:bodyPr>
            <a:lstStyle/>
            <a:p>
              <a:r>
                <a:rPr lang="en-US" dirty="0" smtClean="0"/>
                <a:t>Dynamic Adaptation and Evolution</a:t>
              </a:r>
              <a:endParaRPr lang="en-US" dirty="0"/>
            </a:p>
          </p:txBody>
        </p:sp>
        <p:pic>
          <p:nvPicPr>
            <p:cNvPr id="20" name="ProcessGraph"/>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81244" y="3123449"/>
              <a:ext cx="4063362" cy="98586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rocess Life-Cyc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1288" y="1870298"/>
            <a:ext cx="3781425" cy="3790950"/>
          </a:xfrm>
          <a:prstGeom prst="rect">
            <a:avLst/>
          </a:prstGeom>
        </p:spPr>
      </p:pic>
      <p:pic>
        <p:nvPicPr>
          <p:cNvPr id="37" name="Big Process Modelling"/>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0798" y="2326737"/>
            <a:ext cx="8982858" cy="2204526"/>
          </a:xfrm>
          <a:prstGeom prst="rect">
            <a:avLst/>
          </a:prstGeom>
          <a:solidFill>
            <a:schemeClr val="bg1"/>
          </a:solidFill>
          <a:ln w="12700">
            <a:noFill/>
          </a:ln>
          <a:extLst/>
        </p:spPr>
      </p:pic>
      <p:pic>
        <p:nvPicPr>
          <p:cNvPr id="38" name="Big Process Execution"/>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00801" y="2497581"/>
            <a:ext cx="8982855" cy="1862838"/>
          </a:xfrm>
          <a:prstGeom prst="rect">
            <a:avLst/>
          </a:prstGeom>
          <a:solidFill>
            <a:schemeClr val="bg1"/>
          </a:solidFill>
          <a:extLst/>
        </p:spPr>
      </p:pic>
      <p:pic>
        <p:nvPicPr>
          <p:cNvPr id="39" name="Big Process Adaptation"/>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0801" y="2339277"/>
            <a:ext cx="8982855" cy="2179447"/>
          </a:xfrm>
          <a:prstGeom prst="rect">
            <a:avLst/>
          </a:prstGeom>
          <a:solidFill>
            <a:schemeClr val="bg1"/>
          </a:solidFill>
          <a:extLst/>
        </p:spPr>
      </p:pic>
      <p:sp>
        <p:nvSpPr>
          <p:cNvPr id="7" name="Summary" hidden="1"/>
          <p:cNvSpPr/>
          <p:nvPr/>
        </p:nvSpPr>
        <p:spPr bwMode="auto">
          <a:xfrm>
            <a:off x="-288538" y="1798179"/>
            <a:ext cx="6012666" cy="3612416"/>
          </a:xfrm>
          <a:prstGeom prst="roundRect">
            <a:avLst>
              <a:gd name="adj" fmla="val 6909"/>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00" tIns="45720" rIns="91440" bIns="45720" numCol="1" rtlCol="0" anchor="t" anchorCtr="0" compatLnSpc="1">
            <a:prstTxWarp prst="textNoShape">
              <a:avLst/>
            </a:prstTxWarp>
            <a:spAutoFit/>
          </a:bodyPr>
          <a:lstStyle/>
          <a:p>
            <a:pPr>
              <a:lnSpc>
                <a:spcPct val="100000"/>
              </a:lnSpc>
              <a:spcAft>
                <a:spcPts val="1200"/>
              </a:spcAft>
            </a:pPr>
            <a:r>
              <a:rPr lang="en-US" dirty="0" smtClean="0">
                <a:solidFill>
                  <a:schemeClr val="bg1"/>
                </a:solidFill>
              </a:rPr>
              <a:t>Comprehensive </a:t>
            </a:r>
            <a:r>
              <a:rPr lang="en-US" dirty="0">
                <a:solidFill>
                  <a:schemeClr val="bg1"/>
                </a:solidFill>
              </a:rPr>
              <a:t>time support during the </a:t>
            </a:r>
            <a:r>
              <a:rPr lang="en-US" dirty="0" smtClean="0">
                <a:solidFill>
                  <a:schemeClr val="bg1"/>
                </a:solidFill>
              </a:rPr>
              <a:t>whole </a:t>
            </a:r>
            <a:r>
              <a:rPr lang="en-US" dirty="0">
                <a:solidFill>
                  <a:schemeClr val="bg1"/>
                </a:solidFill>
              </a:rPr>
              <a:t>process </a:t>
            </a:r>
            <a:r>
              <a:rPr lang="en-US" dirty="0" smtClean="0">
                <a:solidFill>
                  <a:schemeClr val="bg1"/>
                </a:solidFill>
              </a:rPr>
              <a:t>life </a:t>
            </a:r>
            <a:r>
              <a:rPr lang="en-US" dirty="0">
                <a:solidFill>
                  <a:schemeClr val="bg1"/>
                </a:solidFill>
              </a:rPr>
              <a:t>cycle</a:t>
            </a:r>
          </a:p>
          <a:p>
            <a:pPr marL="342900" indent="-342900">
              <a:lnSpc>
                <a:spcPct val="100000"/>
              </a:lnSpc>
              <a:spcAft>
                <a:spcPts val="1200"/>
              </a:spcAft>
              <a:buFont typeface="+mj-lt"/>
              <a:buAutoNum type="arabicPeriod"/>
            </a:pPr>
            <a:r>
              <a:rPr lang="en-US" b="1" dirty="0"/>
              <a:t>Modeling</a:t>
            </a:r>
            <a:r>
              <a:rPr lang="en-US" dirty="0"/>
              <a:t>: Comprehensive approach </a:t>
            </a:r>
            <a:r>
              <a:rPr lang="en-US" dirty="0" smtClean="0"/>
              <a:t>to </a:t>
            </a:r>
            <a:r>
              <a:rPr lang="en-US" dirty="0"/>
              <a:t>model time aspects of business </a:t>
            </a:r>
            <a:r>
              <a:rPr lang="en-US" dirty="0" smtClean="0"/>
              <a:t>processes.</a:t>
            </a:r>
          </a:p>
          <a:p>
            <a:pPr marL="342900" indent="-342900">
              <a:lnSpc>
                <a:spcPct val="100000"/>
              </a:lnSpc>
              <a:spcAft>
                <a:spcPts val="1200"/>
              </a:spcAft>
              <a:buFont typeface="+mj-lt"/>
              <a:buAutoNum type="arabicPeriod"/>
            </a:pPr>
            <a:r>
              <a:rPr lang="en-US" b="1" dirty="0" smtClean="0"/>
              <a:t>Correctness</a:t>
            </a:r>
            <a:r>
              <a:rPr lang="en-US" dirty="0" smtClean="0"/>
              <a:t>: Ensure syntactical correctness and executability.</a:t>
            </a:r>
            <a:endParaRPr lang="en-US" dirty="0"/>
          </a:p>
          <a:p>
            <a:pPr marL="342900" indent="-342900">
              <a:lnSpc>
                <a:spcPct val="100000"/>
              </a:lnSpc>
              <a:spcAft>
                <a:spcPts val="1200"/>
              </a:spcAft>
              <a:buFont typeface="+mj-lt"/>
              <a:buAutoNum type="arabicPeriod"/>
            </a:pPr>
            <a:r>
              <a:rPr lang="en-US" b="1" dirty="0"/>
              <a:t>Execution</a:t>
            </a:r>
            <a:r>
              <a:rPr lang="en-US" dirty="0"/>
              <a:t>: Efficient and effective </a:t>
            </a:r>
            <a:r>
              <a:rPr lang="en-US" dirty="0" smtClean="0"/>
              <a:t>execution </a:t>
            </a:r>
            <a:r>
              <a:rPr lang="en-US" dirty="0"/>
              <a:t>of time-aware process </a:t>
            </a:r>
            <a:r>
              <a:rPr lang="en-US" dirty="0" smtClean="0"/>
              <a:t>instances.</a:t>
            </a:r>
            <a:endParaRPr lang="en-US" dirty="0"/>
          </a:p>
          <a:p>
            <a:pPr marL="342900" indent="-342900">
              <a:lnSpc>
                <a:spcPct val="100000"/>
              </a:lnSpc>
              <a:spcAft>
                <a:spcPts val="1200"/>
              </a:spcAft>
              <a:buFont typeface="+mj-lt"/>
              <a:buAutoNum type="arabicPeriod"/>
            </a:pPr>
            <a:r>
              <a:rPr lang="en-US" b="1" dirty="0" smtClean="0"/>
              <a:t>Adaptation &amp; Evolution</a:t>
            </a:r>
            <a:r>
              <a:rPr lang="en-US" dirty="0" smtClean="0"/>
              <a:t>: </a:t>
            </a:r>
            <a:r>
              <a:rPr lang="en-US" dirty="0"/>
              <a:t>Dynamically react to changes </a:t>
            </a:r>
            <a:r>
              <a:rPr lang="en-US" dirty="0" smtClean="0"/>
              <a:t>in </a:t>
            </a:r>
            <a:r>
              <a:rPr lang="en-US" dirty="0"/>
              <a:t>the process </a:t>
            </a:r>
            <a:r>
              <a:rPr lang="en-US" dirty="0" smtClean="0"/>
              <a:t>context.</a:t>
            </a:r>
          </a:p>
        </p:txBody>
      </p:sp>
    </p:spTree>
    <p:extLst>
      <p:ext uri="{BB962C8B-B14F-4D97-AF65-F5344CB8AC3E}">
        <p14:creationId xmlns:p14="http://schemas.microsoft.com/office/powerpoint/2010/main" val="4247533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3.33333E-6 0 L -0.21857 0.32546 " pathEditMode="relative" rAng="0" ptsTypes="AA">
                                      <p:cBhvr>
                                        <p:cTn id="14" dur="2000" fill="hold"/>
                                        <p:tgtEl>
                                          <p:spTgt spid="39"/>
                                        </p:tgtEl>
                                        <p:attrNameLst>
                                          <p:attrName>ppt_x</p:attrName>
                                          <p:attrName>ppt_y</p:attrName>
                                        </p:attrNameLst>
                                      </p:cBhvr>
                                      <p:rCtr x="-10938" y="16273"/>
                                    </p:animMotion>
                                  </p:childTnLst>
                                </p:cTn>
                              </p:par>
                              <p:par>
                                <p:cTn id="15" presetID="6" presetClass="emph" presetSubtype="0" fill="hold" nodeType="withEffect">
                                  <p:stCondLst>
                                    <p:cond delay="0"/>
                                  </p:stCondLst>
                                  <p:childTnLst>
                                    <p:animScale>
                                      <p:cBhvr>
                                        <p:cTn id="16" dur="2000" fill="hold"/>
                                        <p:tgtEl>
                                          <p:spTgt spid="39"/>
                                        </p:tgtEl>
                                      </p:cBhvr>
                                      <p:by x="50000" y="50000"/>
                                    </p:animScale>
                                  </p:childTnLst>
                                </p:cTn>
                              </p:par>
                              <p:par>
                                <p:cTn id="17" presetID="6" presetClass="emph" presetSubtype="0" fill="hold" nodeType="withEffect">
                                  <p:stCondLst>
                                    <p:cond delay="0"/>
                                  </p:stCondLst>
                                  <p:childTnLst>
                                    <p:animScale>
                                      <p:cBhvr>
                                        <p:cTn id="18" dur="2000" fill="hold"/>
                                        <p:tgtEl>
                                          <p:spTgt spid="37"/>
                                        </p:tgtEl>
                                      </p:cBhvr>
                                      <p:by x="50000" y="50000"/>
                                    </p:animScale>
                                  </p:childTnLst>
                                </p:cTn>
                              </p:par>
                              <p:par>
                                <p:cTn id="19" presetID="42" presetClass="path" presetSubtype="0" accel="50000" decel="50000" fill="hold" nodeType="withEffect">
                                  <p:stCondLst>
                                    <p:cond delay="0"/>
                                  </p:stCondLst>
                                  <p:childTnLst>
                                    <p:animMotion origin="layout" path="M -3.33333E-6 0 L -0.12413 -0.19421 " pathEditMode="relative" rAng="0" ptsTypes="AA">
                                      <p:cBhvr>
                                        <p:cTn id="20" dur="2000" fill="hold"/>
                                        <p:tgtEl>
                                          <p:spTgt spid="37"/>
                                        </p:tgtEl>
                                        <p:attrNameLst>
                                          <p:attrName>ppt_x</p:attrName>
                                          <p:attrName>ppt_y</p:attrName>
                                        </p:attrNameLst>
                                      </p:cBhvr>
                                      <p:rCtr x="-6215" y="-9722"/>
                                    </p:animMotion>
                                  </p:childTnLst>
                                </p:cTn>
                              </p:par>
                              <p:par>
                                <p:cTn id="21" presetID="6" presetClass="emph" presetSubtype="0" fill="hold" nodeType="withEffect">
                                  <p:stCondLst>
                                    <p:cond delay="0"/>
                                  </p:stCondLst>
                                  <p:childTnLst>
                                    <p:animScale>
                                      <p:cBhvr>
                                        <p:cTn id="22" dur="2000" fill="hold"/>
                                        <p:tgtEl>
                                          <p:spTgt spid="38"/>
                                        </p:tgtEl>
                                      </p:cBhvr>
                                      <p:by x="50000" y="50000"/>
                                    </p:animScale>
                                  </p:childTnLst>
                                </p:cTn>
                              </p:par>
                              <p:par>
                                <p:cTn id="23" presetID="42" presetClass="path" presetSubtype="0" accel="50000" decel="50000" fill="hold" nodeType="withEffect">
                                  <p:stCondLst>
                                    <p:cond delay="0"/>
                                  </p:stCondLst>
                                  <p:childTnLst>
                                    <p:animMotion origin="layout" path="M -3.33333E-6 0 L 0.22622 0.05764 " pathEditMode="relative" rAng="0" ptsTypes="AA">
                                      <p:cBhvr>
                                        <p:cTn id="24" dur="2000" fill="hold"/>
                                        <p:tgtEl>
                                          <p:spTgt spid="38"/>
                                        </p:tgtEl>
                                        <p:attrNameLst>
                                          <p:attrName>ppt_x</p:attrName>
                                          <p:attrName>ppt_y</p:attrName>
                                        </p:attrNameLst>
                                      </p:cBhvr>
                                      <p:rCtr x="11302" y="287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39"/>
                                        </p:tgtEl>
                                        <p:attrNameLst>
                                          <p:attrName>style.visibility</p:attrName>
                                        </p:attrNameLst>
                                      </p:cBhvr>
                                      <p:to>
                                        <p:strVal val="hidden"/>
                                      </p:to>
                                    </p:set>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38"/>
                                        </p:tgtEl>
                                        <p:attrNameLst>
                                          <p:attrName>style.visibility</p:attrName>
                                        </p:attrNameLst>
                                      </p:cBhvr>
                                      <p:to>
                                        <p:strVal val="hidden"/>
                                      </p:to>
                                    </p:set>
                                  </p:childTnLst>
                                </p:cTn>
                              </p:par>
                            </p:childTnLst>
                          </p:cTn>
                        </p:par>
                        <p:par>
                          <p:cTn id="31" fill="hold">
                            <p:stCondLst>
                              <p:cond delay="2000"/>
                            </p:stCondLst>
                            <p:childTnLst>
                              <p:par>
                                <p:cTn id="32" presetID="1" presetClass="exit" presetSubtype="0" fill="hold" nodeType="afterEffect">
                                  <p:stCondLst>
                                    <p:cond delay="0"/>
                                  </p:stCondLst>
                                  <p:childTnLst>
                                    <p:set>
                                      <p:cBhvr>
                                        <p:cTn id="33" dur="1" fill="hold">
                                          <p:stCondLst>
                                            <p:cond delay="0"/>
                                          </p:stCondLst>
                                        </p:cTn>
                                        <p:tgtEl>
                                          <p:spTgt spid="37"/>
                                        </p:tgtEl>
                                        <p:attrNameLst>
                                          <p:attrName>style.visibility</p:attrName>
                                        </p:attrNameLst>
                                      </p:cBhvr>
                                      <p:to>
                                        <p:strVal val="hidden"/>
                                      </p:to>
                                    </p:se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500"/>
                            </p:stCondLst>
                            <p:childTnLst>
                              <p:par>
                                <p:cTn id="58" presetID="1"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19"/>
          <p:cNvSpPr>
            <a:spLocks noGrp="1"/>
          </p:cNvSpPr>
          <p:nvPr>
            <p:ph idx="1"/>
          </p:nvPr>
        </p:nvSpPr>
        <p:spPr>
          <a:xfrm>
            <a:off x="432000" y="1440000"/>
            <a:ext cx="8280000" cy="1296000"/>
          </a:xfrm>
        </p:spPr>
        <p:txBody>
          <a:bodyPr/>
          <a:lstStyle/>
          <a:p>
            <a:endParaRPr lang="en-US" dirty="0" smtClean="0"/>
          </a:p>
          <a:p>
            <a:endParaRPr lang="en-US" dirty="0"/>
          </a:p>
          <a:p>
            <a:r>
              <a:rPr lang="en-US" b="1" dirty="0" smtClean="0"/>
              <a:t>Research Questions</a:t>
            </a:r>
            <a:endParaRPr lang="en-US" b="1" dirty="0"/>
          </a:p>
        </p:txBody>
      </p:sp>
      <p:sp>
        <p:nvSpPr>
          <p:cNvPr id="13" name="Analysis"/>
          <p:cNvSpPr txBox="1"/>
          <p:nvPr/>
        </p:nvSpPr>
        <p:spPr>
          <a:xfrm>
            <a:off x="432000" y="2685107"/>
            <a:ext cx="2591828" cy="2616101"/>
          </a:xfrm>
          <a:prstGeom prst="rect">
            <a:avLst/>
          </a:prstGeom>
          <a:noFill/>
        </p:spPr>
        <p:txBody>
          <a:bodyPr wrap="square" rtlCol="0">
            <a:spAutoFit/>
          </a:bodyPr>
          <a:lstStyle/>
          <a:p>
            <a:pPr marL="342900" indent="-342900">
              <a:spcAft>
                <a:spcPts val="1200"/>
              </a:spcAft>
              <a:buFont typeface="+mj-lt"/>
              <a:buAutoNum type="arabicPeriod"/>
            </a:pPr>
            <a:r>
              <a:rPr lang="en-US" dirty="0" smtClean="0"/>
              <a:t>What </a:t>
            </a:r>
            <a:r>
              <a:rPr lang="en-US" dirty="0"/>
              <a:t>is required to model time-aware processes?</a:t>
            </a:r>
          </a:p>
          <a:p>
            <a:pPr marL="342900" indent="-342900">
              <a:spcAft>
                <a:spcPts val="1200"/>
              </a:spcAft>
              <a:buFont typeface="+mj-lt"/>
              <a:buAutoNum type="arabicPeriod"/>
            </a:pPr>
            <a:r>
              <a:rPr lang="en-US" dirty="0"/>
              <a:t>How can the </a:t>
            </a:r>
            <a:r>
              <a:rPr lang="en-US" dirty="0" err="1"/>
              <a:t>executability</a:t>
            </a:r>
            <a:r>
              <a:rPr lang="en-US" dirty="0"/>
              <a:t> of a time-aware process </a:t>
            </a:r>
            <a:r>
              <a:rPr lang="en-US" dirty="0" smtClean="0"/>
              <a:t>model be </a:t>
            </a:r>
            <a:r>
              <a:rPr lang="en-US" dirty="0"/>
              <a:t>verified?</a:t>
            </a:r>
          </a:p>
          <a:p>
            <a:pPr>
              <a:spcAft>
                <a:spcPts val="1200"/>
              </a:spcAft>
            </a:pPr>
            <a:endParaRPr lang="en-US" dirty="0"/>
          </a:p>
        </p:txBody>
      </p:sp>
      <p:sp>
        <p:nvSpPr>
          <p:cNvPr id="14" name="Enactment"/>
          <p:cNvSpPr txBox="1"/>
          <p:nvPr/>
        </p:nvSpPr>
        <p:spPr>
          <a:xfrm>
            <a:off x="3023828" y="2685107"/>
            <a:ext cx="2736304" cy="1200329"/>
          </a:xfrm>
          <a:prstGeom prst="rect">
            <a:avLst/>
          </a:prstGeom>
          <a:noFill/>
        </p:spPr>
        <p:txBody>
          <a:bodyPr wrap="square" rtlCol="0">
            <a:spAutoFit/>
          </a:bodyPr>
          <a:lstStyle/>
          <a:p>
            <a:pPr marL="342900" indent="-342900">
              <a:buFont typeface="+mj-lt"/>
              <a:buAutoNum type="arabicPeriod" startAt="3"/>
            </a:pPr>
            <a:r>
              <a:rPr lang="en-US" dirty="0"/>
              <a:t>How to monitor and  re-check </a:t>
            </a:r>
            <a:r>
              <a:rPr lang="en-US" dirty="0" err="1" smtClean="0"/>
              <a:t>executability</a:t>
            </a:r>
            <a:r>
              <a:rPr lang="en-US" dirty="0" smtClean="0"/>
              <a:t> </a:t>
            </a:r>
            <a:r>
              <a:rPr lang="en-US" dirty="0"/>
              <a:t>during run time?</a:t>
            </a:r>
          </a:p>
          <a:p>
            <a:pPr marL="285750" indent="-285750">
              <a:buFont typeface="Arial" panose="020B0604020202020204" pitchFamily="34" charset="0"/>
              <a:buChar char="•"/>
            </a:pPr>
            <a:endParaRPr lang="en-US" dirty="0"/>
          </a:p>
        </p:txBody>
      </p:sp>
      <p:sp>
        <p:nvSpPr>
          <p:cNvPr id="15" name="Evolution"/>
          <p:cNvSpPr txBox="1"/>
          <p:nvPr/>
        </p:nvSpPr>
        <p:spPr>
          <a:xfrm>
            <a:off x="5760132" y="2685107"/>
            <a:ext cx="2736304" cy="1477328"/>
          </a:xfrm>
          <a:prstGeom prst="rect">
            <a:avLst/>
          </a:prstGeom>
          <a:noFill/>
        </p:spPr>
        <p:txBody>
          <a:bodyPr wrap="square" rtlCol="0">
            <a:spAutoFit/>
          </a:bodyPr>
          <a:lstStyle/>
          <a:p>
            <a:pPr marL="342900" indent="-342900">
              <a:buFont typeface="+mj-lt"/>
              <a:buAutoNum type="arabicPeriod" startAt="4"/>
            </a:pPr>
            <a:r>
              <a:rPr lang="en-US" dirty="0"/>
              <a:t>How can time-aware process instances be dynamically </a:t>
            </a:r>
            <a:r>
              <a:rPr lang="en-US" dirty="0" smtClean="0"/>
              <a:t>           </a:t>
            </a:r>
            <a:r>
              <a:rPr lang="en-US" dirty="0"/>
              <a:t>adapted?</a:t>
            </a:r>
          </a:p>
          <a:p>
            <a:pPr marL="285750" indent="-285750">
              <a:buFont typeface="Arial" panose="020B0604020202020204" pitchFamily="34" charset="0"/>
              <a:buChar char="•"/>
            </a:pPr>
            <a:endParaRPr lang="en-US" dirty="0"/>
          </a:p>
        </p:txBody>
      </p:sp>
      <p:sp>
        <p:nvSpPr>
          <p:cNvPr id="2" name="Rechteck 1"/>
          <p:cNvSpPr/>
          <p:nvPr/>
        </p:nvSpPr>
        <p:spPr bwMode="auto">
          <a:xfrm>
            <a:off x="448820" y="2613098"/>
            <a:ext cx="2591828" cy="2400077"/>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18" name="Rechteck 17"/>
          <p:cNvSpPr/>
          <p:nvPr/>
        </p:nvSpPr>
        <p:spPr bwMode="auto">
          <a:xfrm>
            <a:off x="3087076" y="2613099"/>
            <a:ext cx="2673056" cy="2400077"/>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19" name="Rechteck 18"/>
          <p:cNvSpPr/>
          <p:nvPr/>
        </p:nvSpPr>
        <p:spPr bwMode="auto">
          <a:xfrm>
            <a:off x="5823380" y="2613098"/>
            <a:ext cx="2591828" cy="2400077"/>
          </a:xfrm>
          <a:prstGeom prst="rect">
            <a:avLst/>
          </a:prstGeom>
          <a:solidFill>
            <a:schemeClr val="bg1"/>
          </a:solidFill>
          <a:ln w="25400" cap="flat" cmpd="sng" algn="ctr">
            <a:solidFill>
              <a:schemeClr val="bg1"/>
            </a:solidFill>
            <a:prstDash val="solid"/>
            <a:round/>
            <a:headEnd type="none" w="med" len="med"/>
            <a:tailEnd type="none" w="med" len="med"/>
          </a:ln>
          <a:effectLst/>
          <a:extLst/>
        </p:spPr>
        <p:txBody>
          <a:bodyPr vert="horz" wrap="square" lIns="288000" tIns="45720" rIns="90000" bIns="45720" numCol="1" rtlCol="0" anchor="t" anchorCtr="0" compatLnSpc="1">
            <a:prstTxWarp prst="textNoShape">
              <a:avLst/>
            </a:prstTxWarp>
            <a:spAutoFit/>
          </a:bodyPr>
          <a:lstStyle/>
          <a:p>
            <a:pPr algn="ctr">
              <a:lnSpc>
                <a:spcPct val="100000"/>
              </a:lnSpc>
              <a:spcAft>
                <a:spcPts val="600"/>
              </a:spcAft>
            </a:pPr>
            <a:endParaRPr lang="en-US" sz="1400" b="1" dirty="0">
              <a:solidFill>
                <a:srgbClr val="A3263A"/>
              </a:solidFill>
            </a:endParaRPr>
          </a:p>
        </p:txBody>
      </p:sp>
      <p:sp>
        <p:nvSpPr>
          <p:cNvPr id="3" name="Titel 2"/>
          <p:cNvSpPr>
            <a:spLocks noGrp="1"/>
          </p:cNvSpPr>
          <p:nvPr>
            <p:ph type="title"/>
          </p:nvPr>
        </p:nvSpPr>
        <p:spPr/>
        <p:txBody>
          <a:bodyPr/>
          <a:lstStyle/>
          <a:p>
            <a:r>
              <a:rPr lang="en-US" dirty="0" smtClean="0"/>
              <a:t>Introduction</a:t>
            </a:r>
            <a:endParaRPr lang="en-US" dirty="0"/>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smtClean="0"/>
          </a:p>
        </p:txBody>
      </p:sp>
      <p:pic>
        <p:nvPicPr>
          <p:cNvPr id="16" name="Process Life-Cyc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51518"/>
            <a:ext cx="1962720" cy="1967664"/>
          </a:xfrm>
          <a:prstGeom prst="rect">
            <a:avLst/>
          </a:prstGeom>
        </p:spPr>
      </p:pic>
      <p:pic>
        <p:nvPicPr>
          <p:cNvPr id="17" name="Big Process Adaptatio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0682" y="5000978"/>
            <a:ext cx="6642595" cy="1611646"/>
          </a:xfrm>
          <a:prstGeom prst="rect">
            <a:avLst/>
          </a:prstGeom>
          <a:solidFill>
            <a:schemeClr val="bg1"/>
          </a:solidFill>
          <a:extLst/>
        </p:spPr>
      </p:pic>
    </p:spTree>
    <p:extLst>
      <p:ext uri="{BB962C8B-B14F-4D97-AF65-F5344CB8AC3E}">
        <p14:creationId xmlns:p14="http://schemas.microsoft.com/office/powerpoint/2010/main" val="314900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500"/>
                                  </p:stCondLst>
                                  <p:childTnLst>
                                    <p:set>
                                      <p:cBhvr>
                                        <p:cTn id="13" dur="1" fill="hold">
                                          <p:stCondLst>
                                            <p:cond delay="0"/>
                                          </p:stCondLst>
                                        </p:cTn>
                                        <p:tgtEl>
                                          <p:spTgt spid="18"/>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50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childTnLst>
                                    <p:set>
                                      <p:cBhvr override="childStyle">
                                        <p:cTn id="20" dur="indefinite"/>
                                        <p:tgtEl>
                                          <p:spTgt spid="13">
                                            <p:txEl>
                                              <p:pRg st="0" end="0"/>
                                            </p:txEl>
                                          </p:spTgt>
                                        </p:tgtEl>
                                        <p:attrNameLst>
                                          <p:attrName>style.fontWeight</p:attrName>
                                        </p:attrNameLst>
                                      </p:cBhvr>
                                      <p:to>
                                        <p:strVal val="bold"/>
                                      </p:to>
                                    </p:set>
                                  </p:childTnLst>
                                </p:cTn>
                              </p:par>
                              <p:par>
                                <p:cTn id="21" presetID="15" presetClass="emph" presetSubtype="0" nodeType="withEffect">
                                  <p:stCondLst>
                                    <p:cond delay="0"/>
                                  </p:stCondLst>
                                  <p:childTnLst>
                                    <p:set>
                                      <p:cBhvr override="childStyle">
                                        <p:cTn id="22" dur="indefinite"/>
                                        <p:tgtEl>
                                          <p:spTgt spid="13">
                                            <p:txEl>
                                              <p:pRg st="1" end="1"/>
                                            </p:txEl>
                                          </p:spTgt>
                                        </p:tgtEl>
                                        <p:attrNameLst>
                                          <p:attrName>style.fontWeight</p:attrName>
                                        </p:attrNameLst>
                                      </p:cBhvr>
                                      <p:to>
                                        <p:strVal val="bold"/>
                                      </p:to>
                                    </p:set>
                                  </p:childTnLst>
                                </p:cTn>
                              </p:par>
                              <p:par>
                                <p:cTn id="23" presetID="15" presetClass="emph" presetSubtype="0" nodeType="withEffect">
                                  <p:stCondLst>
                                    <p:cond delay="0"/>
                                  </p:stCondLst>
                                  <p:childTnLst>
                                    <p:set>
                                      <p:cBhvr override="childStyle">
                                        <p:cTn id="24" dur="indefinite"/>
                                        <p:tgtEl>
                                          <p:spTgt spid="15">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Modeling Time-Aware </a:t>
            </a:r>
            <a:r>
              <a:rPr lang="de-DE" dirty="0" err="1" smtClean="0"/>
              <a:t>Processes</a:t>
            </a:r>
            <a:endParaRPr lang="de-DE" dirty="0"/>
          </a:p>
        </p:txBody>
      </p:sp>
      <p:sp>
        <p:nvSpPr>
          <p:cNvPr id="3" name="Inhaltsplatzhalter 2"/>
          <p:cNvSpPr>
            <a:spLocks noGrp="1"/>
          </p:cNvSpPr>
          <p:nvPr>
            <p:ph idx="1"/>
          </p:nvPr>
        </p:nvSpPr>
        <p:spPr/>
        <p:txBody>
          <a:bodyPr/>
          <a:lstStyle/>
          <a:p>
            <a:endParaRPr lang="en-US" b="1" dirty="0" smtClean="0">
              <a:sym typeface="Wingdings" pitchFamily="2" charset="2"/>
            </a:endParaRPr>
          </a:p>
          <a:p>
            <a:endParaRPr lang="en-US" b="1" dirty="0">
              <a:sym typeface="Wingdings" pitchFamily="2" charset="2"/>
            </a:endParaRPr>
          </a:p>
          <a:p>
            <a:r>
              <a:rPr lang="en-US" b="1" dirty="0" smtClean="0">
                <a:sym typeface="Wingdings" pitchFamily="2" charset="2"/>
              </a:rPr>
              <a:t>Question </a:t>
            </a:r>
            <a:r>
              <a:rPr lang="en-US" b="1" dirty="0">
                <a:sym typeface="Wingdings" pitchFamily="2" charset="2"/>
              </a:rPr>
              <a:t>1</a:t>
            </a:r>
            <a:r>
              <a:rPr lang="en-US" dirty="0">
                <a:sym typeface="Wingdings" pitchFamily="2" charset="2"/>
              </a:rPr>
              <a:t>: What is </a:t>
            </a:r>
            <a:r>
              <a:rPr lang="en-US" b="1" dirty="0">
                <a:sym typeface="Wingdings" pitchFamily="2" charset="2"/>
              </a:rPr>
              <a:t>required</a:t>
            </a:r>
            <a:r>
              <a:rPr lang="en-US" dirty="0">
                <a:sym typeface="Wingdings" pitchFamily="2" charset="2"/>
              </a:rPr>
              <a:t> to model </a:t>
            </a:r>
            <a:r>
              <a:rPr lang="en-US" b="1" dirty="0">
                <a:sym typeface="Wingdings" pitchFamily="2" charset="2"/>
              </a:rPr>
              <a:t>time-aware processes</a:t>
            </a:r>
            <a:r>
              <a:rPr lang="en-US" dirty="0">
                <a:sym typeface="Wingdings" pitchFamily="2" charset="2"/>
              </a:rPr>
              <a:t>?</a:t>
            </a:r>
          </a:p>
          <a:p>
            <a:endParaRPr lang="en-US" dirty="0" smtClean="0"/>
          </a:p>
          <a:p>
            <a:endParaRPr lang="en-US" dirty="0"/>
          </a:p>
          <a:p>
            <a:endParaRPr lang="en-US" dirty="0" smtClean="0"/>
          </a:p>
          <a:p>
            <a:endParaRPr lang="en-US" dirty="0"/>
          </a:p>
          <a:p>
            <a:endParaRPr lang="en-US" dirty="0" smtClean="0"/>
          </a:p>
          <a:p>
            <a:pPr marL="285750" indent="-285750">
              <a:buFont typeface="Arial" pitchFamily="34" charset="0"/>
              <a:buChar char="•"/>
            </a:pPr>
            <a:r>
              <a:rPr lang="en-US" dirty="0" smtClean="0"/>
              <a:t>No common understanding of time constraints in processes</a:t>
            </a:r>
          </a:p>
          <a:p>
            <a:pPr marL="825750" lvl="1" indent="-285750">
              <a:buFont typeface="Arial" pitchFamily="34" charset="0"/>
              <a:buChar char="•"/>
            </a:pPr>
            <a:r>
              <a:rPr lang="en-US" dirty="0" smtClean="0"/>
              <a:t>Each approach defines its own set of time constraints</a:t>
            </a:r>
          </a:p>
          <a:p>
            <a:pPr marL="825750" lvl="1" indent="-285750">
              <a:buFont typeface="Arial" pitchFamily="34" charset="0"/>
              <a:buChar char="•"/>
            </a:pPr>
            <a:r>
              <a:rPr lang="en-US" dirty="0" smtClean="0"/>
              <a:t>Not validated!</a:t>
            </a:r>
          </a:p>
          <a:p>
            <a:pPr marL="825750" lvl="1" indent="-285750">
              <a:buFont typeface="Arial" pitchFamily="34" charset="0"/>
              <a:buChar char="•"/>
            </a:pPr>
            <a:r>
              <a:rPr lang="en-US" dirty="0" smtClean="0"/>
              <a:t>No common semantics!</a:t>
            </a:r>
          </a:p>
          <a:p>
            <a:pPr marL="285750" indent="-285750">
              <a:buFont typeface="Arial" pitchFamily="34" charset="0"/>
              <a:buChar char="•"/>
            </a:pPr>
            <a:endParaRPr lang="en-US" dirty="0" smtClean="0"/>
          </a:p>
          <a:p>
            <a:endParaRPr lang="en-US" dirty="0">
              <a:sym typeface="Wingdings" pitchFamily="2" charset="2"/>
            </a:endParaRPr>
          </a:p>
        </p:txBody>
      </p:sp>
      <p:sp>
        <p:nvSpPr>
          <p:cNvPr id="4" name="Fußzeilenplatzhalter 3"/>
          <p:cNvSpPr>
            <a:spLocks noGrp="1"/>
          </p:cNvSpPr>
          <p:nvPr>
            <p:ph type="ftr" sz="quarter" idx="10"/>
          </p:nvPr>
        </p:nvSpPr>
        <p:spPr/>
        <p:txBody>
          <a:bodyPr/>
          <a:lstStyle/>
          <a:p>
            <a:r>
              <a:rPr lang="en-US" dirty="0" smtClean="0"/>
              <a:t>Time-Aware BPM Systems | BPMDS 2019 | Manfred Reichert</a:t>
            </a:r>
            <a:endParaRPr lang="de-DE" dirty="0"/>
          </a:p>
        </p:txBody>
      </p:sp>
      <p:grpSp>
        <p:nvGrpSpPr>
          <p:cNvPr id="8" name="Gruppieren 7"/>
          <p:cNvGrpSpPr/>
          <p:nvPr/>
        </p:nvGrpSpPr>
        <p:grpSpPr>
          <a:xfrm>
            <a:off x="7817242" y="872732"/>
            <a:ext cx="965680" cy="144000"/>
            <a:chOff x="7817242" y="290954"/>
            <a:chExt cx="965680" cy="144000"/>
          </a:xfrm>
        </p:grpSpPr>
        <p:sp>
          <p:nvSpPr>
            <p:cNvPr id="9" name="Richtungspfeil 8"/>
            <p:cNvSpPr/>
            <p:nvPr/>
          </p:nvSpPr>
          <p:spPr bwMode="auto">
            <a:xfrm>
              <a:off x="7817242" y="290954"/>
              <a:ext cx="334943" cy="144000"/>
            </a:xfrm>
            <a:prstGeom prst="homePlate">
              <a:avLst/>
            </a:prstGeom>
            <a:solidFill>
              <a:srgbClr val="A1243D"/>
            </a:solidFill>
            <a:ln w="9525" cap="flat" cmpd="sng" algn="ctr">
              <a:solidFill>
                <a:srgbClr val="A1243D"/>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0" name="Eingekerbter Richtungspfeil 9"/>
            <p:cNvSpPr/>
            <p:nvPr/>
          </p:nvSpPr>
          <p:spPr bwMode="auto">
            <a:xfrm>
              <a:off x="811656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sp>
          <p:nvSpPr>
            <p:cNvPr id="11" name="Eingekerbter Richtungspfeil 10"/>
            <p:cNvSpPr/>
            <p:nvPr/>
          </p:nvSpPr>
          <p:spPr bwMode="auto">
            <a:xfrm>
              <a:off x="8433050" y="290954"/>
              <a:ext cx="349872" cy="144000"/>
            </a:xfrm>
            <a:prstGeom prst="chevron">
              <a:avLst/>
            </a:prstGeom>
            <a:solidFill>
              <a:srgbClr val="C87D88"/>
            </a:solidFill>
            <a:ln w="9525" cap="flat" cmpd="sng" algn="ctr">
              <a:solidFill>
                <a:srgbClr val="C87D88"/>
              </a:solidFill>
              <a:prstDash val="solid"/>
              <a:round/>
              <a:headEnd type="none" w="med" len="med"/>
              <a:tailEnd type="triangl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ts val="300"/>
                </a:spcAft>
                <a:buClrTx/>
                <a:buSzTx/>
                <a:buFontTx/>
                <a:buNone/>
                <a:tabLst/>
              </a:pPr>
              <a:endParaRPr kumimoji="0" lang="de-DE" sz="1400" b="0" i="0" u="none" strike="noStrike" cap="none" normalizeH="0" baseline="0" dirty="0" smtClean="0">
                <a:ln>
                  <a:noFill/>
                </a:ln>
                <a:solidFill>
                  <a:schemeClr val="bg1"/>
                </a:solidFill>
                <a:effectLst/>
                <a:latin typeface="Arial" charset="0"/>
              </a:endParaRPr>
            </a:p>
          </p:txBody>
        </p:sp>
      </p:grpSp>
      <p:pic>
        <p:nvPicPr>
          <p:cNvPr id="12" name="TreatmentProcess_AnalysisDesig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2000" y="2844000"/>
            <a:ext cx="6490571" cy="1873567"/>
          </a:xfrm>
          <a:prstGeom prst="rect">
            <a:avLst/>
          </a:prstGeom>
          <a:noFill/>
          <a:ln w="12700">
            <a:noFill/>
          </a:ln>
          <a:extLst/>
        </p:spPr>
      </p:pic>
      <p:pic>
        <p:nvPicPr>
          <p:cNvPr id="14" name="PLC Modelli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98728" y="465187"/>
            <a:ext cx="1512570" cy="1516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798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iUlm - CorporateDesign - Informatik">
  <a:themeElements>
    <a:clrScheme name="Uni Ulm - Corporate Design - Informatik">
      <a:dk1>
        <a:srgbClr val="000000"/>
      </a:dk1>
      <a:lt1>
        <a:srgbClr val="0C0C0C"/>
      </a:lt1>
      <a:dk2>
        <a:srgbClr val="FFFFFF"/>
      </a:dk2>
      <a:lt2>
        <a:srgbClr val="FFFFFF"/>
      </a:lt2>
      <a:accent1>
        <a:srgbClr val="A32638"/>
      </a:accent1>
      <a:accent2>
        <a:srgbClr val="000000"/>
      </a:accent2>
      <a:accent3>
        <a:srgbClr val="57AA1C"/>
      </a:accent3>
      <a:accent4>
        <a:srgbClr val="A32638"/>
      </a:accent4>
      <a:accent5>
        <a:srgbClr val="BD6005"/>
      </a:accent5>
      <a:accent6>
        <a:srgbClr val="FFFFFF"/>
      </a:accent6>
      <a:hlink>
        <a:srgbClr val="7D9AAA"/>
      </a:hlink>
      <a:folHlink>
        <a:srgbClr val="7D9AAA"/>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25400" cap="flat" cmpd="sng" algn="ctr">
          <a:solidFill>
            <a:srgbClr val="A3263A"/>
          </a:solidFill>
          <a:prstDash val="solid"/>
          <a:round/>
          <a:headEnd type="none" w="med" len="med"/>
          <a:tailEnd type="none" w="med" len="med"/>
        </a:ln>
        <a:effectLst/>
        <a:extLst/>
      </a:spPr>
      <a:bodyPr vert="horz" wrap="square" lIns="288000" tIns="45720" rIns="90000" bIns="45720" numCol="1" rtlCol="0" anchor="t" anchorCtr="0" compatLnSpc="1">
        <a:prstTxWarp prst="textNoShape">
          <a:avLst/>
        </a:prstTxWarp>
        <a:spAutoFit/>
      </a:bodyPr>
      <a:lstStyle>
        <a:defPPr>
          <a:lnSpc>
            <a:spcPct val="100000"/>
          </a:lnSpc>
          <a:spcAft>
            <a:spcPts val="600"/>
          </a:spcAft>
          <a:defRPr sz="1400" b="1" dirty="0">
            <a:solidFill>
              <a:srgbClr val="A3263A"/>
            </a:solidFill>
          </a:defRPr>
        </a:defPPr>
      </a:lstStyle>
    </a:spDef>
    <a:lnDef>
      <a:spPr bwMode="auto">
        <a:solidFill>
          <a:schemeClr val="accent1"/>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6a88b407-cf84-417a-9602-1a287583d294" Revision="1" Stencil="System.MyShapes" StencilVersion="1.0"/>
</Control>
</file>

<file path=customXml/itemProps1.xml><?xml version="1.0" encoding="utf-8"?>
<ds:datastoreItem xmlns:ds="http://schemas.openxmlformats.org/officeDocument/2006/customXml" ds:itemID="{B9D8DE3F-68D5-436D-A66F-33F9540CFDD1}">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UniUlm-CorporateDesign-Informatik</Template>
  <TotalTime>0</TotalTime>
  <Words>4544</Words>
  <Application>Microsoft Office PowerPoint</Application>
  <PresentationFormat>Bildschirmpräsentation (4:3)</PresentationFormat>
  <Paragraphs>547</Paragraphs>
  <Slides>29</Slides>
  <Notes>28</Notes>
  <HiddenSlides>1</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29</vt:i4>
      </vt:variant>
    </vt:vector>
  </HeadingPairs>
  <TitlesOfParts>
    <vt:vector size="39" baseType="lpstr">
      <vt:lpstr>Arial</vt:lpstr>
      <vt:lpstr>Calibri</vt:lpstr>
      <vt:lpstr>Cambria Math</vt:lpstr>
      <vt:lpstr>Courier New</vt:lpstr>
      <vt:lpstr>Symbol</vt:lpstr>
      <vt:lpstr>Times</vt:lpstr>
      <vt:lpstr>Wingdings</vt:lpstr>
      <vt:lpstr>UniUlm - CorporateDesign - Informatik</vt:lpstr>
      <vt:lpstr>Formel</vt:lpstr>
      <vt:lpstr>Document</vt:lpstr>
      <vt:lpstr>PowerPoint-Präsentation</vt:lpstr>
      <vt:lpstr>Introduction</vt:lpstr>
      <vt:lpstr>Introduction</vt:lpstr>
      <vt:lpstr>Introduction</vt:lpstr>
      <vt:lpstr>Introduction</vt:lpstr>
      <vt:lpstr>Introduction</vt:lpstr>
      <vt:lpstr>Introduction</vt:lpstr>
      <vt:lpstr>Introduction</vt:lpstr>
      <vt:lpstr>Modeling Time-Aware Processes</vt:lpstr>
      <vt:lpstr>Research Method</vt:lpstr>
      <vt:lpstr>Process Time Patterns</vt:lpstr>
      <vt:lpstr>Process Time Patterns – Formal Foundations</vt:lpstr>
      <vt:lpstr>Process Time Patterns – Practical Relevance</vt:lpstr>
      <vt:lpstr>Process Time Support Features</vt:lpstr>
      <vt:lpstr>Executability of Time-Aware Processes</vt:lpstr>
      <vt:lpstr>Executability of Time-Aware Processes</vt:lpstr>
      <vt:lpstr>Executability of Time-Aware Processes</vt:lpstr>
      <vt:lpstr>Executability of Time-Aware Processes</vt:lpstr>
      <vt:lpstr>Executability of Time-Aware Processes</vt:lpstr>
      <vt:lpstr>Executability of Time-Aware Processes</vt:lpstr>
      <vt:lpstr>Conditional Simple Temporal Network with Uncertainty (CSTNU)*</vt:lpstr>
      <vt:lpstr>Conditional Simple Temporal Network with Uncertainty (CSTNU)*</vt:lpstr>
      <vt:lpstr>Process Time Model</vt:lpstr>
      <vt:lpstr>Enactment of Time-aware Processes</vt:lpstr>
      <vt:lpstr>Dynamic Changes</vt:lpstr>
      <vt:lpstr>Dynamic Changes</vt:lpstr>
      <vt:lpstr>Proof of Concept Implementation</vt:lpstr>
      <vt:lpstr>Summary</vt:lpstr>
      <vt:lpstr>PowerPoint-Präsentation</vt:lpstr>
    </vt:vector>
  </TitlesOfParts>
  <Company>University of Ulm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ATAPIS</dc:title>
  <dc:subject>Time Support for Process-Aware Information Systems</dc:subject>
  <dc:creator>Andreas Lanz</dc:creator>
  <cp:lastModifiedBy>reichert</cp:lastModifiedBy>
  <cp:revision>2168</cp:revision>
  <cp:lastPrinted>2015-10-16T14:30:21Z</cp:lastPrinted>
  <dcterms:created xsi:type="dcterms:W3CDTF">2011-12-26T15:09:54Z</dcterms:created>
  <dcterms:modified xsi:type="dcterms:W3CDTF">2019-06-12T14:56:20Z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